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8" r:id="rId6"/>
    <p:sldId id="259" r:id="rId7"/>
    <p:sldId id="269" r:id="rId8"/>
    <p:sldId id="260" r:id="rId9"/>
    <p:sldId id="266" r:id="rId10"/>
    <p:sldId id="268" r:id="rId11"/>
    <p:sldId id="267" r:id="rId12"/>
    <p:sldId id="263" r:id="rId13"/>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151"/>
    <a:srgbClr val="4E5979"/>
    <a:srgbClr val="444F6F"/>
    <a:srgbClr val="1B2545"/>
    <a:srgbClr val="1A2344"/>
    <a:srgbClr val="4651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8E900F-F445-4093-B320-E9AA1BF2235E}" v="12" dt="2024-09-13T19:14:01.52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8" autoAdjust="0"/>
    <p:restoredTop sz="94660"/>
  </p:normalViewPr>
  <p:slideViewPr>
    <p:cSldViewPr>
      <p:cViewPr varScale="1">
        <p:scale>
          <a:sx n="86" d="100"/>
          <a:sy n="86" d="100"/>
        </p:scale>
        <p:origin x="738"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1999" cy="6857999"/>
          </a:xfrm>
          <a:prstGeom prst="rect">
            <a:avLst/>
          </a:prstGeom>
        </p:spPr>
      </p:pic>
      <p:sp>
        <p:nvSpPr>
          <p:cNvPr id="2" name="Holder 2"/>
          <p:cNvSpPr>
            <a:spLocks noGrp="1"/>
          </p:cNvSpPr>
          <p:nvPr>
            <p:ph type="ctrTitle"/>
          </p:nvPr>
        </p:nvSpPr>
        <p:spPr>
          <a:xfrm>
            <a:off x="910589" y="3759215"/>
            <a:ext cx="9140190" cy="1381760"/>
          </a:xfrm>
          <a:prstGeom prst="rect">
            <a:avLst/>
          </a:prstGeom>
        </p:spPr>
        <p:txBody>
          <a:bodyPr wrap="square" lIns="0" tIns="0" rIns="0" bIns="0">
            <a:spAutoFit/>
          </a:bodyPr>
          <a:lstStyle>
            <a:lvl1pPr>
              <a:defRPr sz="4400" b="1" i="0">
                <a:solidFill>
                  <a:schemeClr val="bg1"/>
                </a:solidFill>
                <a:latin typeface="Calibri"/>
                <a:cs typeface="Calibri"/>
              </a:defRPr>
            </a:lvl1pPr>
          </a:lstStyle>
          <a:p>
            <a:r>
              <a:rPr lang="en-US"/>
              <a:t>Click to edit Master title style</a:t>
            </a:r>
            <a:endParaRPr/>
          </a:p>
        </p:txBody>
      </p:sp>
      <p:sp>
        <p:nvSpPr>
          <p:cNvPr id="3" name="Holder 3"/>
          <p:cNvSpPr>
            <a:spLocks noGrp="1"/>
          </p:cNvSpPr>
          <p:nvPr>
            <p:ph type="subTitle" idx="4"/>
          </p:nvPr>
        </p:nvSpPr>
        <p:spPr>
          <a:xfrm>
            <a:off x="910589" y="3759215"/>
            <a:ext cx="9140190" cy="1381760"/>
          </a:xfrm>
          <a:prstGeom prst="rect">
            <a:avLst/>
          </a:prstGeom>
        </p:spPr>
        <p:txBody>
          <a:bodyPr wrap="square" lIns="0" tIns="0" rIns="0" bIns="0">
            <a:spAutoFit/>
          </a:bodyPr>
          <a:lstStyle>
            <a:lvl1pPr>
              <a:defRPr sz="2800" b="1" i="0">
                <a:solidFill>
                  <a:srgbClr val="252525"/>
                </a:solidFill>
                <a:latin typeface="Calibri"/>
                <a:cs typeface="Calibri"/>
              </a:defRPr>
            </a:lvl1pPr>
          </a:lstStyle>
          <a:p>
            <a:r>
              <a:rPr lang="en-US"/>
              <a:t>Click to edit Master subtitle style</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1999" cy="6857999"/>
          </a:xfrm>
          <a:prstGeom prst="rect">
            <a:avLst/>
          </a:prstGeom>
        </p:spPr>
      </p:pic>
      <p:sp>
        <p:nvSpPr>
          <p:cNvPr id="17" name="bg object 17"/>
          <p:cNvSpPr/>
          <p:nvPr/>
        </p:nvSpPr>
        <p:spPr>
          <a:xfrm>
            <a:off x="0" y="1769364"/>
            <a:ext cx="12192000" cy="5088890"/>
          </a:xfrm>
          <a:custGeom>
            <a:avLst/>
            <a:gdLst/>
            <a:ahLst/>
            <a:cxnLst/>
            <a:rect l="l" t="t" r="r" b="b"/>
            <a:pathLst>
              <a:path w="12192000" h="5088890">
                <a:moveTo>
                  <a:pt x="12192000" y="0"/>
                </a:moveTo>
                <a:lnTo>
                  <a:pt x="0" y="0"/>
                </a:lnTo>
                <a:lnTo>
                  <a:pt x="0" y="5088636"/>
                </a:lnTo>
                <a:lnTo>
                  <a:pt x="12192000" y="5088636"/>
                </a:lnTo>
                <a:lnTo>
                  <a:pt x="12192000" y="0"/>
                </a:lnTo>
                <a:close/>
              </a:path>
            </a:pathLst>
          </a:custGeom>
          <a:solidFill>
            <a:srgbClr val="F1F1F1"/>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00" b="1" i="0">
                <a:solidFill>
                  <a:schemeClr val="bg1"/>
                </a:solidFill>
                <a:latin typeface="Calibri"/>
                <a:cs typeface="Calibri"/>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sz="2800" b="1" i="0">
                <a:solidFill>
                  <a:srgbClr val="252525"/>
                </a:solidFill>
                <a:latin typeface="Calibri"/>
                <a:cs typeface="Calibri"/>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1999" cy="6857999"/>
          </a:xfrm>
          <a:prstGeom prst="rect">
            <a:avLst/>
          </a:prstGeom>
        </p:spPr>
      </p:pic>
      <p:sp>
        <p:nvSpPr>
          <p:cNvPr id="17" name="bg object 17"/>
          <p:cNvSpPr/>
          <p:nvPr/>
        </p:nvSpPr>
        <p:spPr>
          <a:xfrm>
            <a:off x="0" y="1769364"/>
            <a:ext cx="12192000" cy="5088890"/>
          </a:xfrm>
          <a:custGeom>
            <a:avLst/>
            <a:gdLst/>
            <a:ahLst/>
            <a:cxnLst/>
            <a:rect l="l" t="t" r="r" b="b"/>
            <a:pathLst>
              <a:path w="12192000" h="5088890">
                <a:moveTo>
                  <a:pt x="12192000" y="0"/>
                </a:moveTo>
                <a:lnTo>
                  <a:pt x="0" y="0"/>
                </a:lnTo>
                <a:lnTo>
                  <a:pt x="0" y="5088636"/>
                </a:lnTo>
                <a:lnTo>
                  <a:pt x="12192000" y="5088636"/>
                </a:lnTo>
                <a:lnTo>
                  <a:pt x="12192000" y="0"/>
                </a:lnTo>
                <a:close/>
              </a:path>
            </a:pathLst>
          </a:custGeom>
          <a:solidFill>
            <a:srgbClr val="F1F1F1"/>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00" b="1" i="0">
                <a:solidFill>
                  <a:schemeClr val="bg1"/>
                </a:solidFill>
                <a:latin typeface="Calibri"/>
                <a:cs typeface="Calibri"/>
              </a:defRPr>
            </a:lvl1pPr>
          </a:lstStyle>
          <a:p>
            <a:r>
              <a:rPr lang="en-US"/>
              <a:t>Click to edit Master title style</a:t>
            </a:r>
            <a:endParaRPr/>
          </a:p>
        </p:txBody>
      </p:sp>
      <p:sp>
        <p:nvSpPr>
          <p:cNvPr id="3" name="Holder 3"/>
          <p:cNvSpPr>
            <a:spLocks noGrp="1"/>
          </p:cNvSpPr>
          <p:nvPr>
            <p:ph sz="half" idx="2"/>
          </p:nvPr>
        </p:nvSpPr>
        <p:spPr>
          <a:xfrm>
            <a:off x="289755" y="1747178"/>
            <a:ext cx="4252595" cy="4631690"/>
          </a:xfrm>
          <a:prstGeom prst="rect">
            <a:avLst/>
          </a:prstGeom>
        </p:spPr>
        <p:txBody>
          <a:bodyPr wrap="square" lIns="0" tIns="0" rIns="0" bIns="0">
            <a:spAutoFit/>
          </a:bodyPr>
          <a:lstStyle>
            <a:lvl1pPr>
              <a:defRPr sz="2800" b="1" i="0">
                <a:solidFill>
                  <a:schemeClr val="tx1"/>
                </a:solidFill>
                <a:latin typeface="Calibri"/>
                <a:cs typeface="Calibri"/>
              </a:defRPr>
            </a:lvl1pPr>
          </a:lstStyle>
          <a:p>
            <a:pPr lvl="0"/>
            <a:r>
              <a:rPr lang="en-US"/>
              <a:t>Click to edit Master text styles</a:t>
            </a: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pPr lvl="0"/>
            <a:r>
              <a:rPr lang="en-US"/>
              <a:t>Click to 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1999" cy="6857999"/>
          </a:xfrm>
          <a:prstGeom prst="rect">
            <a:avLst/>
          </a:prstGeom>
        </p:spPr>
      </p:pic>
      <p:sp>
        <p:nvSpPr>
          <p:cNvPr id="2" name="Holder 2"/>
          <p:cNvSpPr>
            <a:spLocks noGrp="1"/>
          </p:cNvSpPr>
          <p:nvPr>
            <p:ph type="title"/>
          </p:nvPr>
        </p:nvSpPr>
        <p:spPr/>
        <p:txBody>
          <a:bodyPr lIns="0" tIns="0" rIns="0" bIns="0"/>
          <a:lstStyle>
            <a:lvl1pPr>
              <a:defRPr sz="4400" b="1" i="0">
                <a:solidFill>
                  <a:schemeClr val="bg1"/>
                </a:solidFill>
                <a:latin typeface="Calibri"/>
                <a:cs typeface="Calibri"/>
              </a:defRPr>
            </a:lvl1pPr>
          </a:lstStyle>
          <a:p>
            <a:r>
              <a:rPr lang="en-US"/>
              <a:t>Click to edit Master title style</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21517" y="751262"/>
            <a:ext cx="6325234" cy="695960"/>
          </a:xfrm>
          <a:prstGeom prst="rect">
            <a:avLst/>
          </a:prstGeom>
        </p:spPr>
        <p:txBody>
          <a:bodyPr wrap="square" lIns="0" tIns="0" rIns="0" bIns="0">
            <a:spAutoFit/>
          </a:bodyPr>
          <a:lstStyle>
            <a:lvl1pPr>
              <a:defRPr sz="4400" b="1" i="0">
                <a:solidFill>
                  <a:schemeClr val="bg1"/>
                </a:solidFill>
                <a:latin typeface="Calibri"/>
                <a:cs typeface="Calibri"/>
              </a:defRPr>
            </a:lvl1pPr>
          </a:lstStyle>
          <a:p>
            <a:endParaRPr/>
          </a:p>
        </p:txBody>
      </p:sp>
      <p:sp>
        <p:nvSpPr>
          <p:cNvPr id="3" name="Holder 3"/>
          <p:cNvSpPr>
            <a:spLocks noGrp="1"/>
          </p:cNvSpPr>
          <p:nvPr>
            <p:ph type="body" idx="1"/>
          </p:nvPr>
        </p:nvSpPr>
        <p:spPr>
          <a:xfrm>
            <a:off x="621517" y="1827337"/>
            <a:ext cx="10411460" cy="4685665"/>
          </a:xfrm>
          <a:prstGeom prst="rect">
            <a:avLst/>
          </a:prstGeom>
        </p:spPr>
        <p:txBody>
          <a:bodyPr wrap="square" lIns="0" tIns="0" rIns="0" bIns="0">
            <a:spAutoFit/>
          </a:bodyPr>
          <a:lstStyle>
            <a:lvl1pPr>
              <a:defRPr sz="2800" b="1" i="0">
                <a:solidFill>
                  <a:srgbClr val="252525"/>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9/13/2024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subTitle" idx="4"/>
          </p:nvPr>
        </p:nvSpPr>
        <p:spPr>
          <a:xfrm>
            <a:off x="910588" y="3759215"/>
            <a:ext cx="10519411" cy="1387559"/>
          </a:xfrm>
          <a:prstGeom prst="rect">
            <a:avLst/>
          </a:prstGeom>
        </p:spPr>
        <p:txBody>
          <a:bodyPr vert="horz" wrap="square" lIns="0" tIns="152400" rIns="0" bIns="0" rtlCol="0">
            <a:spAutoFit/>
          </a:bodyPr>
          <a:lstStyle/>
          <a:p>
            <a:pPr marL="12700">
              <a:lnSpc>
                <a:spcPct val="100000"/>
              </a:lnSpc>
              <a:spcBef>
                <a:spcPts val="1200"/>
              </a:spcBef>
            </a:pPr>
            <a:r>
              <a:rPr sz="5400" dirty="0">
                <a:solidFill>
                  <a:srgbClr val="FFFFFF"/>
                </a:solidFill>
              </a:rPr>
              <a:t>NAIHC</a:t>
            </a:r>
            <a:r>
              <a:rPr sz="5400" spc="-120" dirty="0">
                <a:solidFill>
                  <a:srgbClr val="FFFFFF"/>
                </a:solidFill>
              </a:rPr>
              <a:t> </a:t>
            </a:r>
            <a:r>
              <a:rPr sz="5400" dirty="0">
                <a:solidFill>
                  <a:srgbClr val="FFFFFF"/>
                </a:solidFill>
              </a:rPr>
              <a:t>Updates:</a:t>
            </a:r>
            <a:r>
              <a:rPr sz="5400" spc="-135" dirty="0">
                <a:solidFill>
                  <a:srgbClr val="FFFFFF"/>
                </a:solidFill>
              </a:rPr>
              <a:t> </a:t>
            </a:r>
            <a:r>
              <a:rPr lang="en-US" sz="5400" spc="-135" dirty="0">
                <a:solidFill>
                  <a:srgbClr val="FFFFFF"/>
                </a:solidFill>
              </a:rPr>
              <a:t>September 17</a:t>
            </a:r>
            <a:r>
              <a:rPr sz="5400" dirty="0">
                <a:solidFill>
                  <a:srgbClr val="FFFFFF"/>
                </a:solidFill>
              </a:rPr>
              <a:t>,</a:t>
            </a:r>
            <a:r>
              <a:rPr sz="5400" spc="-130" dirty="0">
                <a:solidFill>
                  <a:srgbClr val="FFFFFF"/>
                </a:solidFill>
              </a:rPr>
              <a:t> </a:t>
            </a:r>
            <a:r>
              <a:rPr sz="5400" spc="-20" dirty="0">
                <a:solidFill>
                  <a:srgbClr val="FFFFFF"/>
                </a:solidFill>
              </a:rPr>
              <a:t>2024</a:t>
            </a:r>
            <a:endParaRPr sz="5400" dirty="0"/>
          </a:p>
          <a:p>
            <a:pPr marL="25400">
              <a:lnSpc>
                <a:spcPct val="100000"/>
              </a:lnSpc>
              <a:spcBef>
                <a:spcPts val="455"/>
              </a:spcBef>
              <a:tabLst>
                <a:tab pos="1053465" algn="l"/>
                <a:tab pos="2018030" algn="l"/>
                <a:tab pos="2898775" algn="l"/>
                <a:tab pos="3124835" algn="l"/>
                <a:tab pos="4351655" algn="l"/>
              </a:tabLst>
            </a:pPr>
            <a:r>
              <a:rPr sz="2200" b="0" spc="-20" dirty="0">
                <a:solidFill>
                  <a:srgbClr val="8ED6EF"/>
                </a:solidFill>
                <a:latin typeface="Calibri"/>
                <a:cs typeface="Calibri"/>
              </a:rPr>
              <a:t>N</a:t>
            </a:r>
            <a:r>
              <a:rPr sz="2200" b="0" spc="-200" dirty="0">
                <a:solidFill>
                  <a:srgbClr val="8ED6EF"/>
                </a:solidFill>
                <a:latin typeface="Calibri"/>
                <a:cs typeface="Calibri"/>
              </a:rPr>
              <a:t> </a:t>
            </a:r>
            <a:r>
              <a:rPr sz="2200" b="0" spc="-20" dirty="0">
                <a:solidFill>
                  <a:srgbClr val="8ED6EF"/>
                </a:solidFill>
                <a:latin typeface="Calibri"/>
                <a:cs typeface="Calibri"/>
              </a:rPr>
              <a:t>A</a:t>
            </a:r>
            <a:r>
              <a:rPr sz="2200" b="0" spc="-195" dirty="0">
                <a:solidFill>
                  <a:srgbClr val="8ED6EF"/>
                </a:solidFill>
                <a:latin typeface="Calibri"/>
                <a:cs typeface="Calibri"/>
              </a:rPr>
              <a:t> </a:t>
            </a:r>
            <a:r>
              <a:rPr sz="2200" b="0" dirty="0">
                <a:solidFill>
                  <a:srgbClr val="8ED6EF"/>
                </a:solidFill>
                <a:latin typeface="Calibri"/>
                <a:cs typeface="Calibri"/>
              </a:rPr>
              <a:t>I</a:t>
            </a:r>
            <a:r>
              <a:rPr sz="2200" b="0" spc="-200" dirty="0">
                <a:solidFill>
                  <a:srgbClr val="8ED6EF"/>
                </a:solidFill>
                <a:latin typeface="Calibri"/>
                <a:cs typeface="Calibri"/>
              </a:rPr>
              <a:t> </a:t>
            </a:r>
            <a:r>
              <a:rPr sz="2200" b="0" spc="100" dirty="0">
                <a:solidFill>
                  <a:srgbClr val="8ED6EF"/>
                </a:solidFill>
                <a:latin typeface="Calibri"/>
                <a:cs typeface="Calibri"/>
              </a:rPr>
              <a:t>HC</a:t>
            </a:r>
            <a:r>
              <a:rPr sz="2200" b="0" dirty="0">
                <a:solidFill>
                  <a:srgbClr val="8ED6EF"/>
                </a:solidFill>
                <a:latin typeface="Calibri"/>
                <a:cs typeface="Calibri"/>
              </a:rPr>
              <a:t>	</a:t>
            </a:r>
            <a:r>
              <a:rPr lang="en-US" sz="2200" b="0" spc="135" dirty="0">
                <a:solidFill>
                  <a:srgbClr val="8ED6EF"/>
                </a:solidFill>
                <a:latin typeface="Calibri"/>
                <a:cs typeface="Calibri"/>
              </a:rPr>
              <a:t>Legislative and Program Aide – Blythe McWhirter</a:t>
            </a:r>
            <a:endParaRPr sz="2200" dirty="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857999"/>
          </a:xfrm>
          <a:prstGeom prst="rect">
            <a:avLst/>
          </a:prstGeom>
        </p:spPr>
      </p:pic>
      <p:sp>
        <p:nvSpPr>
          <p:cNvPr id="3" name="object 3"/>
          <p:cNvSpPr/>
          <p:nvPr/>
        </p:nvSpPr>
        <p:spPr>
          <a:xfrm>
            <a:off x="0" y="1769364"/>
            <a:ext cx="12192000" cy="5088890"/>
          </a:xfrm>
          <a:custGeom>
            <a:avLst/>
            <a:gdLst/>
            <a:ahLst/>
            <a:cxnLst/>
            <a:rect l="l" t="t" r="r" b="b"/>
            <a:pathLst>
              <a:path w="12192000" h="5088890">
                <a:moveTo>
                  <a:pt x="12192000" y="0"/>
                </a:moveTo>
                <a:lnTo>
                  <a:pt x="0" y="0"/>
                </a:lnTo>
                <a:lnTo>
                  <a:pt x="0" y="5088636"/>
                </a:lnTo>
                <a:lnTo>
                  <a:pt x="12192000" y="5088636"/>
                </a:lnTo>
                <a:lnTo>
                  <a:pt x="12192000" y="0"/>
                </a:lnTo>
                <a:close/>
              </a:path>
            </a:pathLst>
          </a:custGeom>
          <a:solidFill>
            <a:srgbClr val="F1F1F1"/>
          </a:solidFill>
        </p:spPr>
        <p:txBody>
          <a:bodyPr wrap="square" lIns="0" tIns="0" rIns="0" bIns="0" rtlCol="0"/>
          <a:lstStyle/>
          <a:p>
            <a:endParaRPr lang="en-US" dirty="0"/>
          </a:p>
        </p:txBody>
      </p:sp>
      <p:sp>
        <p:nvSpPr>
          <p:cNvPr id="4" name="object 4"/>
          <p:cNvSpPr txBox="1">
            <a:spLocks noGrp="1"/>
          </p:cNvSpPr>
          <p:nvPr>
            <p:ph type="title"/>
          </p:nvPr>
        </p:nvSpPr>
        <p:spPr>
          <a:xfrm>
            <a:off x="381000" y="751512"/>
            <a:ext cx="2966720" cy="695960"/>
          </a:xfrm>
          <a:prstGeom prst="rect">
            <a:avLst/>
          </a:prstGeom>
        </p:spPr>
        <p:txBody>
          <a:bodyPr vert="horz" wrap="square" lIns="0" tIns="12065" rIns="0" bIns="0" rtlCol="0">
            <a:spAutoFit/>
          </a:bodyPr>
          <a:lstStyle/>
          <a:p>
            <a:pPr marL="12700">
              <a:lnSpc>
                <a:spcPct val="100000"/>
              </a:lnSpc>
              <a:spcBef>
                <a:spcPts val="95"/>
              </a:spcBef>
            </a:pPr>
            <a:r>
              <a:rPr dirty="0"/>
              <a:t>Who</a:t>
            </a:r>
            <a:r>
              <a:rPr spc="-125" dirty="0"/>
              <a:t> </a:t>
            </a:r>
            <a:r>
              <a:rPr dirty="0"/>
              <a:t>We</a:t>
            </a:r>
            <a:r>
              <a:rPr spc="-130" dirty="0"/>
              <a:t> </a:t>
            </a:r>
            <a:r>
              <a:rPr spc="-25" dirty="0"/>
              <a:t>Are</a:t>
            </a:r>
          </a:p>
        </p:txBody>
      </p:sp>
      <p:sp>
        <p:nvSpPr>
          <p:cNvPr id="5" name="object 5"/>
          <p:cNvSpPr txBox="1"/>
          <p:nvPr/>
        </p:nvSpPr>
        <p:spPr>
          <a:xfrm>
            <a:off x="228600" y="1981201"/>
            <a:ext cx="8686799" cy="1246495"/>
          </a:xfrm>
          <a:prstGeom prst="rect">
            <a:avLst/>
          </a:prstGeom>
        </p:spPr>
        <p:txBody>
          <a:bodyPr vert="horz" wrap="square" lIns="0" tIns="83820" rIns="0" bIns="0" rtlCol="0">
            <a:spAutoFit/>
          </a:bodyPr>
          <a:lstStyle/>
          <a:p>
            <a:pPr marL="264795" marR="456565" indent="-227329">
              <a:lnSpc>
                <a:spcPts val="2300"/>
              </a:lnSpc>
              <a:spcBef>
                <a:spcPts val="660"/>
              </a:spcBef>
              <a:buFont typeface="Arial"/>
              <a:buChar char="•"/>
              <a:tabLst>
                <a:tab pos="266065" algn="l"/>
              </a:tabLst>
            </a:pPr>
            <a:r>
              <a:rPr sz="2400" dirty="0">
                <a:latin typeface="Calibri"/>
                <a:cs typeface="Calibri"/>
              </a:rPr>
              <a:t>NAIHC</a:t>
            </a:r>
            <a:r>
              <a:rPr sz="2400" spc="-25" dirty="0">
                <a:latin typeface="Calibri"/>
                <a:cs typeface="Calibri"/>
              </a:rPr>
              <a:t> </a:t>
            </a:r>
            <a:r>
              <a:rPr sz="2400" dirty="0">
                <a:latin typeface="Calibri"/>
                <a:cs typeface="Calibri"/>
              </a:rPr>
              <a:t>is</a:t>
            </a:r>
            <a:r>
              <a:rPr sz="2400" spc="-25" dirty="0">
                <a:latin typeface="Calibri"/>
                <a:cs typeface="Calibri"/>
              </a:rPr>
              <a:t> </a:t>
            </a:r>
            <a:r>
              <a:rPr sz="2400" dirty="0">
                <a:latin typeface="Calibri"/>
                <a:cs typeface="Calibri"/>
              </a:rPr>
              <a:t>a</a:t>
            </a:r>
            <a:r>
              <a:rPr sz="2400" spc="-25" dirty="0">
                <a:latin typeface="Calibri"/>
                <a:cs typeface="Calibri"/>
              </a:rPr>
              <a:t> </a:t>
            </a:r>
            <a:r>
              <a:rPr sz="2400" dirty="0">
                <a:latin typeface="Calibri"/>
                <a:cs typeface="Calibri"/>
              </a:rPr>
              <a:t>501(C)(3)</a:t>
            </a:r>
            <a:r>
              <a:rPr sz="2400" spc="-40" dirty="0">
                <a:latin typeface="Calibri"/>
                <a:cs typeface="Calibri"/>
              </a:rPr>
              <a:t> </a:t>
            </a:r>
            <a:r>
              <a:rPr sz="2400" spc="-10" dirty="0">
                <a:latin typeface="Calibri"/>
                <a:cs typeface="Calibri"/>
              </a:rPr>
              <a:t>non-profit organization</a:t>
            </a:r>
            <a:endParaRPr sz="2400" dirty="0">
              <a:latin typeface="Calibri"/>
              <a:cs typeface="Calibri"/>
            </a:endParaRPr>
          </a:p>
          <a:p>
            <a:pPr marL="265430" indent="-227329">
              <a:lnSpc>
                <a:spcPct val="100000"/>
              </a:lnSpc>
              <a:spcBef>
                <a:spcPts val="450"/>
              </a:spcBef>
              <a:buFont typeface="Arial"/>
              <a:buChar char="•"/>
              <a:tabLst>
                <a:tab pos="265430" algn="l"/>
              </a:tabLst>
            </a:pPr>
            <a:r>
              <a:rPr sz="2400" dirty="0">
                <a:latin typeface="Calibri"/>
                <a:cs typeface="Calibri"/>
              </a:rPr>
              <a:t>50</a:t>
            </a:r>
            <a:r>
              <a:rPr sz="2400" baseline="24305" dirty="0">
                <a:latin typeface="Calibri"/>
                <a:cs typeface="Calibri"/>
              </a:rPr>
              <a:t>th</a:t>
            </a:r>
            <a:r>
              <a:rPr sz="2400" spc="172" baseline="24305" dirty="0">
                <a:latin typeface="Calibri"/>
                <a:cs typeface="Calibri"/>
              </a:rPr>
              <a:t> </a:t>
            </a:r>
            <a:r>
              <a:rPr sz="2400" spc="-10" dirty="0">
                <a:latin typeface="Calibri"/>
                <a:cs typeface="Calibri"/>
              </a:rPr>
              <a:t>Anniversary</a:t>
            </a:r>
            <a:r>
              <a:rPr sz="2400" spc="-30" dirty="0">
                <a:latin typeface="Calibri"/>
                <a:cs typeface="Calibri"/>
              </a:rPr>
              <a:t> </a:t>
            </a:r>
            <a:r>
              <a:rPr sz="2400" dirty="0">
                <a:latin typeface="Calibri"/>
                <a:cs typeface="Calibri"/>
              </a:rPr>
              <a:t>(est.</a:t>
            </a:r>
            <a:r>
              <a:rPr sz="2400" spc="-50" dirty="0">
                <a:latin typeface="Calibri"/>
                <a:cs typeface="Calibri"/>
              </a:rPr>
              <a:t> </a:t>
            </a:r>
            <a:r>
              <a:rPr sz="2400" spc="-10" dirty="0">
                <a:latin typeface="Calibri"/>
                <a:cs typeface="Calibri"/>
              </a:rPr>
              <a:t>1974)</a:t>
            </a:r>
            <a:endParaRPr lang="en-US" sz="2400" spc="-10" dirty="0">
              <a:latin typeface="Calibri"/>
              <a:cs typeface="Calibri"/>
            </a:endParaRPr>
          </a:p>
          <a:p>
            <a:pPr marL="265430" indent="-227329">
              <a:lnSpc>
                <a:spcPct val="100000"/>
              </a:lnSpc>
              <a:spcBef>
                <a:spcPts val="450"/>
              </a:spcBef>
              <a:buFont typeface="Arial"/>
              <a:buChar char="•"/>
              <a:tabLst>
                <a:tab pos="265430" algn="l"/>
              </a:tabLst>
            </a:pPr>
            <a:r>
              <a:rPr lang="en-US" sz="2400" spc="-10" dirty="0">
                <a:latin typeface="Calibri"/>
                <a:cs typeface="Calibri"/>
              </a:rPr>
              <a:t>Main services: </a:t>
            </a:r>
          </a:p>
        </p:txBody>
      </p:sp>
      <p:sp>
        <p:nvSpPr>
          <p:cNvPr id="8" name="TextBox 7">
            <a:extLst>
              <a:ext uri="{FF2B5EF4-FFF2-40B4-BE49-F238E27FC236}">
                <a16:creationId xmlns:a16="http://schemas.microsoft.com/office/drawing/2014/main" id="{108B0159-2153-7546-FA32-E548042D0D01}"/>
              </a:ext>
            </a:extLst>
          </p:cNvPr>
          <p:cNvSpPr txBox="1"/>
          <p:nvPr/>
        </p:nvSpPr>
        <p:spPr>
          <a:xfrm>
            <a:off x="5687143" y="5108641"/>
            <a:ext cx="6304111" cy="1477328"/>
          </a:xfrm>
          <a:prstGeom prst="rect">
            <a:avLst/>
          </a:prstGeom>
          <a:solidFill>
            <a:schemeClr val="bg1"/>
          </a:solidFill>
          <a:ln w="25400">
            <a:solidFill>
              <a:schemeClr val="tx2"/>
            </a:solidFill>
          </a:ln>
        </p:spPr>
        <p:txBody>
          <a:bodyPr wrap="square" rtlCol="0">
            <a:spAutoFit/>
          </a:bodyPr>
          <a:lstStyle/>
          <a:p>
            <a:pPr algn="ctr"/>
            <a:r>
              <a:rPr lang="en-US" b="1" dirty="0"/>
              <a:t>Mission Statement</a:t>
            </a:r>
          </a:p>
          <a:p>
            <a:pPr algn="ctr"/>
            <a:r>
              <a:rPr lang="en-US" i="1" dirty="0"/>
              <a:t>“To effectively and efficiently promote and support American Indians, Alaska Natives, and Native Hawaiians in their self-determined goal to provide culturally relevant and quality affordable housing for Native people.”</a:t>
            </a:r>
          </a:p>
        </p:txBody>
      </p:sp>
      <p:pic>
        <p:nvPicPr>
          <p:cNvPr id="1026" name="Picture 2">
            <a:extLst>
              <a:ext uri="{FF2B5EF4-FFF2-40B4-BE49-F238E27FC236}">
                <a16:creationId xmlns:a16="http://schemas.microsoft.com/office/drawing/2014/main" id="{C27EB1D1-8108-82D8-F4EC-E47FFBEAA6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852" y="3630305"/>
            <a:ext cx="408295" cy="4082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908A38D-E1D9-3D81-59B3-851D7248DA2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851" y="4316104"/>
            <a:ext cx="408296" cy="4082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33F02A0-D1F1-5C66-84CA-12DC6612D13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851" y="5078104"/>
            <a:ext cx="408296" cy="4082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993193F-21F5-C425-621C-81815AD18D2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6851" y="5715000"/>
            <a:ext cx="408296" cy="40829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36DD23A-F2EC-D5B9-61B5-DDA9C45BE3A9}"/>
              </a:ext>
            </a:extLst>
          </p:cNvPr>
          <p:cNvSpPr txBox="1"/>
          <p:nvPr/>
        </p:nvSpPr>
        <p:spPr>
          <a:xfrm>
            <a:off x="848032" y="3714690"/>
            <a:ext cx="1666568" cy="400110"/>
          </a:xfrm>
          <a:prstGeom prst="rect">
            <a:avLst/>
          </a:prstGeom>
          <a:noFill/>
        </p:spPr>
        <p:txBody>
          <a:bodyPr wrap="square" rtlCol="0">
            <a:spAutoFit/>
          </a:bodyPr>
          <a:lstStyle/>
          <a:p>
            <a:r>
              <a:rPr lang="en-US" sz="2000" b="1" dirty="0">
                <a:latin typeface="Verdana" panose="020B0604030504040204" pitchFamily="34" charset="0"/>
                <a:ea typeface="Verdana" panose="020B0604030504040204" pitchFamily="34" charset="0"/>
              </a:rPr>
              <a:t>Advocacy</a:t>
            </a:r>
          </a:p>
        </p:txBody>
      </p:sp>
      <p:sp>
        <p:nvSpPr>
          <p:cNvPr id="10" name="TextBox 9">
            <a:extLst>
              <a:ext uri="{FF2B5EF4-FFF2-40B4-BE49-F238E27FC236}">
                <a16:creationId xmlns:a16="http://schemas.microsoft.com/office/drawing/2014/main" id="{9510C3CC-209E-594C-4D33-C361F1446282}"/>
              </a:ext>
            </a:extLst>
          </p:cNvPr>
          <p:cNvSpPr txBox="1"/>
          <p:nvPr/>
        </p:nvSpPr>
        <p:spPr>
          <a:xfrm>
            <a:off x="838200" y="4267200"/>
            <a:ext cx="4648200" cy="707886"/>
          </a:xfrm>
          <a:prstGeom prst="rect">
            <a:avLst/>
          </a:prstGeom>
          <a:noFill/>
        </p:spPr>
        <p:txBody>
          <a:bodyPr wrap="square" rtlCol="0">
            <a:spAutoFit/>
          </a:bodyPr>
          <a:lstStyle/>
          <a:p>
            <a:r>
              <a:rPr lang="en-US" sz="2000" b="1" dirty="0">
                <a:latin typeface="Verdana" panose="020B0604030504040204" pitchFamily="34" charset="0"/>
                <a:ea typeface="Verdana" panose="020B0604030504040204" pitchFamily="34" charset="0"/>
              </a:rPr>
              <a:t>Training &amp; Technical Assistance</a:t>
            </a:r>
          </a:p>
        </p:txBody>
      </p:sp>
      <p:sp>
        <p:nvSpPr>
          <p:cNvPr id="11" name="TextBox 10">
            <a:extLst>
              <a:ext uri="{FF2B5EF4-FFF2-40B4-BE49-F238E27FC236}">
                <a16:creationId xmlns:a16="http://schemas.microsoft.com/office/drawing/2014/main" id="{80BD32EE-BE72-7A73-EAA4-39F4A04F38B2}"/>
              </a:ext>
            </a:extLst>
          </p:cNvPr>
          <p:cNvSpPr txBox="1"/>
          <p:nvPr/>
        </p:nvSpPr>
        <p:spPr>
          <a:xfrm>
            <a:off x="843116" y="5086290"/>
            <a:ext cx="3576484" cy="400110"/>
          </a:xfrm>
          <a:prstGeom prst="rect">
            <a:avLst/>
          </a:prstGeom>
          <a:noFill/>
        </p:spPr>
        <p:txBody>
          <a:bodyPr wrap="square" rtlCol="0">
            <a:spAutoFit/>
          </a:bodyPr>
          <a:lstStyle/>
          <a:p>
            <a:r>
              <a:rPr lang="en-US" sz="2000" b="1" dirty="0">
                <a:latin typeface="Verdana" panose="020B0604030504040204" pitchFamily="34" charset="0"/>
                <a:ea typeface="Verdana" panose="020B0604030504040204" pitchFamily="34" charset="0"/>
              </a:rPr>
              <a:t>Membership Support</a:t>
            </a:r>
          </a:p>
        </p:txBody>
      </p:sp>
      <p:sp>
        <p:nvSpPr>
          <p:cNvPr id="12" name="TextBox 11">
            <a:extLst>
              <a:ext uri="{FF2B5EF4-FFF2-40B4-BE49-F238E27FC236}">
                <a16:creationId xmlns:a16="http://schemas.microsoft.com/office/drawing/2014/main" id="{C18A683D-C3A8-12D2-234F-2317ACAB23A4}"/>
              </a:ext>
            </a:extLst>
          </p:cNvPr>
          <p:cNvSpPr txBox="1"/>
          <p:nvPr/>
        </p:nvSpPr>
        <p:spPr>
          <a:xfrm>
            <a:off x="838200" y="5715000"/>
            <a:ext cx="3576484" cy="400110"/>
          </a:xfrm>
          <a:prstGeom prst="rect">
            <a:avLst/>
          </a:prstGeom>
          <a:noFill/>
        </p:spPr>
        <p:txBody>
          <a:bodyPr wrap="square" rtlCol="0">
            <a:spAutoFit/>
          </a:bodyPr>
          <a:lstStyle/>
          <a:p>
            <a:r>
              <a:rPr lang="en-US" sz="2000" b="1" dirty="0">
                <a:latin typeface="Verdana" panose="020B0604030504040204" pitchFamily="34" charset="0"/>
                <a:ea typeface="Verdana" panose="020B0604030504040204" pitchFamily="34" charset="0"/>
              </a:rPr>
              <a:t>Annual Events</a:t>
            </a:r>
          </a:p>
        </p:txBody>
      </p:sp>
      <p:pic>
        <p:nvPicPr>
          <p:cNvPr id="1034" name="Picture 10">
            <a:extLst>
              <a:ext uri="{FF2B5EF4-FFF2-40B4-BE49-F238E27FC236}">
                <a16:creationId xmlns:a16="http://schemas.microsoft.com/office/drawing/2014/main" id="{F4530B03-934E-F68B-4921-D84CEC713C8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59099" y="1929812"/>
            <a:ext cx="4360200" cy="2906800"/>
          </a:xfrm>
          <a:prstGeom prst="rect">
            <a:avLst/>
          </a:prstGeom>
          <a:noFill/>
          <a:ln w="25400">
            <a:solidFill>
              <a:schemeClr val="tx2"/>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6364" y="666855"/>
            <a:ext cx="11623236" cy="689291"/>
          </a:xfrm>
          <a:prstGeom prst="rect">
            <a:avLst/>
          </a:prstGeom>
        </p:spPr>
        <p:txBody>
          <a:bodyPr vert="horz" wrap="square" lIns="0" tIns="12065" rIns="0" bIns="0" rtlCol="0">
            <a:spAutoFit/>
          </a:bodyPr>
          <a:lstStyle/>
          <a:p>
            <a:pPr marL="12700">
              <a:lnSpc>
                <a:spcPct val="100000"/>
              </a:lnSpc>
              <a:spcBef>
                <a:spcPts val="95"/>
              </a:spcBef>
            </a:pPr>
            <a:r>
              <a:rPr lang="en-US" spc="-10" dirty="0"/>
              <a:t>Membership</a:t>
            </a:r>
            <a:endParaRPr spc="-20" dirty="0"/>
          </a:p>
        </p:txBody>
      </p:sp>
      <p:sp>
        <p:nvSpPr>
          <p:cNvPr id="3" name="object 3"/>
          <p:cNvSpPr txBox="1">
            <a:spLocks noGrp="1"/>
          </p:cNvSpPr>
          <p:nvPr>
            <p:ph sz="half" idx="2"/>
          </p:nvPr>
        </p:nvSpPr>
        <p:spPr>
          <a:xfrm>
            <a:off x="157807" y="1878899"/>
            <a:ext cx="5681113" cy="2757165"/>
          </a:xfrm>
          <a:prstGeom prst="rect">
            <a:avLst/>
          </a:prstGeom>
        </p:spPr>
        <p:txBody>
          <a:bodyPr vert="horz" wrap="square" lIns="0" tIns="12700" rIns="0" bIns="0" rtlCol="0">
            <a:spAutoFit/>
          </a:bodyPr>
          <a:lstStyle/>
          <a:p>
            <a:pPr marL="265430" marR="109220" indent="-227329">
              <a:lnSpc>
                <a:spcPts val="2300"/>
              </a:lnSpc>
              <a:spcBef>
                <a:spcPts val="985"/>
              </a:spcBef>
              <a:buFont typeface="Arial"/>
              <a:buChar char="•"/>
              <a:tabLst>
                <a:tab pos="266700" algn="l"/>
              </a:tabLst>
            </a:pPr>
            <a:r>
              <a:rPr lang="en-US" sz="2000" b="0" dirty="0">
                <a:latin typeface="Calibri"/>
                <a:cs typeface="Calibri"/>
              </a:rPr>
              <a:t>NAIHC</a:t>
            </a:r>
            <a:r>
              <a:rPr lang="en-US" sz="2000" b="0" spc="-25" dirty="0">
                <a:latin typeface="Calibri"/>
                <a:cs typeface="Calibri"/>
              </a:rPr>
              <a:t> </a:t>
            </a:r>
            <a:r>
              <a:rPr lang="en-US" sz="2000" b="0" dirty="0">
                <a:latin typeface="Calibri"/>
                <a:cs typeface="Calibri"/>
              </a:rPr>
              <a:t>is</a:t>
            </a:r>
            <a:r>
              <a:rPr lang="en-US" sz="2000" b="0" spc="-30" dirty="0">
                <a:latin typeface="Calibri"/>
                <a:cs typeface="Calibri"/>
              </a:rPr>
              <a:t> </a:t>
            </a:r>
            <a:r>
              <a:rPr lang="en-US" sz="2000" b="0" dirty="0">
                <a:latin typeface="Calibri"/>
                <a:cs typeface="Calibri"/>
              </a:rPr>
              <a:t>a</a:t>
            </a:r>
            <a:r>
              <a:rPr lang="en-US" sz="2000" b="0" spc="-25" dirty="0">
                <a:latin typeface="Calibri"/>
                <a:cs typeface="Calibri"/>
              </a:rPr>
              <a:t> </a:t>
            </a:r>
            <a:r>
              <a:rPr lang="en-US" sz="2000" b="0" spc="-10" dirty="0">
                <a:latin typeface="Calibri"/>
                <a:cs typeface="Calibri"/>
              </a:rPr>
              <a:t>membership organization</a:t>
            </a:r>
            <a:r>
              <a:rPr lang="en-US" sz="2000" b="0" spc="-85" dirty="0">
                <a:latin typeface="Calibri"/>
                <a:cs typeface="Calibri"/>
              </a:rPr>
              <a:t> </a:t>
            </a:r>
            <a:r>
              <a:rPr lang="en-US" sz="2000" b="0" dirty="0">
                <a:latin typeface="Calibri"/>
                <a:cs typeface="Calibri"/>
              </a:rPr>
              <a:t>with</a:t>
            </a:r>
            <a:r>
              <a:rPr lang="en-US" sz="2000" b="0" spc="-60" dirty="0">
                <a:latin typeface="Calibri"/>
                <a:cs typeface="Calibri"/>
              </a:rPr>
              <a:t> </a:t>
            </a:r>
            <a:r>
              <a:rPr lang="en-US" sz="2000" b="0" spc="-25" dirty="0">
                <a:latin typeface="Calibri"/>
                <a:cs typeface="Calibri"/>
              </a:rPr>
              <a:t>262 members, representing more than 450 Tribes and TDHEs across Indian Country. </a:t>
            </a:r>
          </a:p>
          <a:p>
            <a:pPr marL="265430" marR="109220" indent="-227329">
              <a:lnSpc>
                <a:spcPts val="2300"/>
              </a:lnSpc>
              <a:spcBef>
                <a:spcPts val="985"/>
              </a:spcBef>
              <a:buFont typeface="Arial"/>
              <a:buChar char="•"/>
              <a:tabLst>
                <a:tab pos="266700" algn="l"/>
              </a:tabLst>
            </a:pPr>
            <a:r>
              <a:rPr lang="en-US" sz="2000" b="0" spc="-25" dirty="0"/>
              <a:t>The interests of NAIHC’s members are represented through nine regional Board members, nine regional Board alternates, and a Board chair. </a:t>
            </a:r>
            <a:endParaRPr lang="en-US" sz="2000" b="0" spc="-25" dirty="0">
              <a:latin typeface="Calibri"/>
              <a:cs typeface="Calibri"/>
            </a:endParaRPr>
          </a:p>
          <a:p>
            <a:pPr marL="265430" marR="109220" indent="-227329">
              <a:lnSpc>
                <a:spcPts val="2300"/>
              </a:lnSpc>
              <a:spcBef>
                <a:spcPts val="985"/>
              </a:spcBef>
              <a:buFont typeface="Arial"/>
              <a:buChar char="•"/>
              <a:tabLst>
                <a:tab pos="266700" algn="l"/>
              </a:tabLst>
            </a:pPr>
            <a:endParaRPr lang="en-US" sz="2000" b="0" spc="-25" dirty="0">
              <a:latin typeface="Calibri"/>
              <a:cs typeface="Calibri"/>
            </a:endParaRPr>
          </a:p>
          <a:p>
            <a:pPr marL="265430" marR="109220" indent="-227329">
              <a:lnSpc>
                <a:spcPts val="2300"/>
              </a:lnSpc>
              <a:spcBef>
                <a:spcPts val="985"/>
              </a:spcBef>
              <a:buFont typeface="Arial"/>
              <a:buChar char="•"/>
              <a:tabLst>
                <a:tab pos="266700" algn="l"/>
              </a:tabLst>
            </a:pPr>
            <a:endParaRPr lang="en-US" sz="2000" b="0" dirty="0">
              <a:latin typeface="Calibri"/>
              <a:cs typeface="Calibri"/>
            </a:endParaRPr>
          </a:p>
        </p:txBody>
      </p:sp>
      <p:pic>
        <p:nvPicPr>
          <p:cNvPr id="8" name="Picture 7" descr="A map of the united states, oputlini=">
            <a:extLst>
              <a:ext uri="{FF2B5EF4-FFF2-40B4-BE49-F238E27FC236}">
                <a16:creationId xmlns:a16="http://schemas.microsoft.com/office/drawing/2014/main" id="{29FC96EE-AFFA-1243-B078-C59C94FD17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675" y="3659915"/>
            <a:ext cx="4278650" cy="3307325"/>
          </a:xfrm>
          <a:prstGeom prst="rect">
            <a:avLst/>
          </a:prstGeom>
        </p:spPr>
      </p:pic>
      <p:sp>
        <p:nvSpPr>
          <p:cNvPr id="9" name="TextBox 8">
            <a:extLst>
              <a:ext uri="{FF2B5EF4-FFF2-40B4-BE49-F238E27FC236}">
                <a16:creationId xmlns:a16="http://schemas.microsoft.com/office/drawing/2014/main" id="{FB02AB0A-7CA8-DABA-60E8-DF0236897A32}"/>
              </a:ext>
            </a:extLst>
          </p:cNvPr>
          <p:cNvSpPr txBox="1">
            <a:spLocks/>
          </p:cNvSpPr>
          <p:nvPr/>
        </p:nvSpPr>
        <p:spPr>
          <a:xfrm>
            <a:off x="3455205" y="5040059"/>
            <a:ext cx="304800" cy="400110"/>
          </a:xfrm>
          <a:prstGeom prst="rect">
            <a:avLst/>
          </a:prstGeom>
          <a:noFill/>
        </p:spPr>
        <p:txBody>
          <a:bodyPr wrap="square" rtlCol="0">
            <a:spAutoFit/>
          </a:bodyPr>
          <a:lstStyle/>
          <a:p>
            <a:r>
              <a:rPr lang="en-US" sz="2000" dirty="0">
                <a:latin typeface="Bell MT" panose="02020503060305020303" pitchFamily="18" charset="0"/>
              </a:rPr>
              <a:t>I</a:t>
            </a:r>
          </a:p>
        </p:txBody>
      </p:sp>
      <p:sp>
        <p:nvSpPr>
          <p:cNvPr id="10" name="TextBox 9">
            <a:extLst>
              <a:ext uri="{FF2B5EF4-FFF2-40B4-BE49-F238E27FC236}">
                <a16:creationId xmlns:a16="http://schemas.microsoft.com/office/drawing/2014/main" id="{3E94D127-6967-75FB-E5A1-42B89B7CFE7D}"/>
              </a:ext>
            </a:extLst>
          </p:cNvPr>
          <p:cNvSpPr txBox="1">
            <a:spLocks/>
          </p:cNvSpPr>
          <p:nvPr/>
        </p:nvSpPr>
        <p:spPr>
          <a:xfrm>
            <a:off x="2362200" y="5562600"/>
            <a:ext cx="533400" cy="400110"/>
          </a:xfrm>
          <a:prstGeom prst="rect">
            <a:avLst/>
          </a:prstGeom>
          <a:noFill/>
        </p:spPr>
        <p:txBody>
          <a:bodyPr wrap="square" rtlCol="0">
            <a:spAutoFit/>
          </a:bodyPr>
          <a:lstStyle/>
          <a:p>
            <a:r>
              <a:rPr lang="en-US" sz="2000" dirty="0">
                <a:latin typeface="Bell MT" panose="02020503060305020303" pitchFamily="18" charset="0"/>
              </a:rPr>
              <a:t>IV</a:t>
            </a:r>
          </a:p>
        </p:txBody>
      </p:sp>
      <p:sp>
        <p:nvSpPr>
          <p:cNvPr id="11" name="TextBox 10">
            <a:extLst>
              <a:ext uri="{FF2B5EF4-FFF2-40B4-BE49-F238E27FC236}">
                <a16:creationId xmlns:a16="http://schemas.microsoft.com/office/drawing/2014/main" id="{33A99A80-5BF9-5339-115E-F5E6A9BE56A8}"/>
              </a:ext>
            </a:extLst>
          </p:cNvPr>
          <p:cNvSpPr txBox="1">
            <a:spLocks/>
          </p:cNvSpPr>
          <p:nvPr/>
        </p:nvSpPr>
        <p:spPr>
          <a:xfrm>
            <a:off x="2209800" y="4315845"/>
            <a:ext cx="609600" cy="400110"/>
          </a:xfrm>
          <a:prstGeom prst="rect">
            <a:avLst/>
          </a:prstGeom>
          <a:noFill/>
        </p:spPr>
        <p:txBody>
          <a:bodyPr wrap="square" rtlCol="0">
            <a:spAutoFit/>
          </a:bodyPr>
          <a:lstStyle/>
          <a:p>
            <a:r>
              <a:rPr lang="en-US" sz="2000" dirty="0">
                <a:latin typeface="Bell MT" panose="02020503060305020303" pitchFamily="18" charset="0"/>
              </a:rPr>
              <a:t>III</a:t>
            </a:r>
          </a:p>
        </p:txBody>
      </p:sp>
      <p:sp>
        <p:nvSpPr>
          <p:cNvPr id="12" name="TextBox 11">
            <a:extLst>
              <a:ext uri="{FF2B5EF4-FFF2-40B4-BE49-F238E27FC236}">
                <a16:creationId xmlns:a16="http://schemas.microsoft.com/office/drawing/2014/main" id="{E7B0B460-B265-5B9D-62E0-E13150857AF6}"/>
              </a:ext>
            </a:extLst>
          </p:cNvPr>
          <p:cNvSpPr txBox="1">
            <a:spLocks/>
          </p:cNvSpPr>
          <p:nvPr/>
        </p:nvSpPr>
        <p:spPr>
          <a:xfrm>
            <a:off x="2998005" y="4252872"/>
            <a:ext cx="457200" cy="400110"/>
          </a:xfrm>
          <a:prstGeom prst="rect">
            <a:avLst/>
          </a:prstGeom>
          <a:noFill/>
        </p:spPr>
        <p:txBody>
          <a:bodyPr wrap="square" rtlCol="0">
            <a:spAutoFit/>
          </a:bodyPr>
          <a:lstStyle/>
          <a:p>
            <a:r>
              <a:rPr lang="en-US" sz="2000" dirty="0">
                <a:latin typeface="Bell MT" panose="02020503060305020303" pitchFamily="18" charset="0"/>
              </a:rPr>
              <a:t>II</a:t>
            </a:r>
          </a:p>
        </p:txBody>
      </p:sp>
      <p:sp>
        <p:nvSpPr>
          <p:cNvPr id="13" name="TextBox 12">
            <a:extLst>
              <a:ext uri="{FF2B5EF4-FFF2-40B4-BE49-F238E27FC236}">
                <a16:creationId xmlns:a16="http://schemas.microsoft.com/office/drawing/2014/main" id="{F708753C-3564-AF6F-1DA0-43427A92B81D}"/>
              </a:ext>
            </a:extLst>
          </p:cNvPr>
          <p:cNvSpPr txBox="1">
            <a:spLocks/>
          </p:cNvSpPr>
          <p:nvPr/>
        </p:nvSpPr>
        <p:spPr>
          <a:xfrm>
            <a:off x="1766553" y="4455534"/>
            <a:ext cx="304800" cy="400110"/>
          </a:xfrm>
          <a:prstGeom prst="rect">
            <a:avLst/>
          </a:prstGeom>
          <a:noFill/>
        </p:spPr>
        <p:txBody>
          <a:bodyPr wrap="square" rtlCol="0">
            <a:spAutoFit/>
          </a:bodyPr>
          <a:lstStyle/>
          <a:p>
            <a:r>
              <a:rPr lang="en-US" sz="2000" dirty="0">
                <a:latin typeface="Bell MT" panose="02020503060305020303" pitchFamily="18" charset="0"/>
              </a:rPr>
              <a:t>V</a:t>
            </a:r>
          </a:p>
        </p:txBody>
      </p:sp>
      <p:sp>
        <p:nvSpPr>
          <p:cNvPr id="14" name="TextBox 13">
            <a:extLst>
              <a:ext uri="{FF2B5EF4-FFF2-40B4-BE49-F238E27FC236}">
                <a16:creationId xmlns:a16="http://schemas.microsoft.com/office/drawing/2014/main" id="{B63A4CB8-F68B-5E62-C516-7C55AA5CA24D}"/>
              </a:ext>
            </a:extLst>
          </p:cNvPr>
          <p:cNvSpPr txBox="1">
            <a:spLocks/>
          </p:cNvSpPr>
          <p:nvPr/>
        </p:nvSpPr>
        <p:spPr>
          <a:xfrm>
            <a:off x="952500" y="4131127"/>
            <a:ext cx="571500" cy="400110"/>
          </a:xfrm>
          <a:prstGeom prst="rect">
            <a:avLst/>
          </a:prstGeom>
          <a:noFill/>
        </p:spPr>
        <p:txBody>
          <a:bodyPr wrap="square" rtlCol="0">
            <a:spAutoFit/>
          </a:bodyPr>
          <a:lstStyle/>
          <a:p>
            <a:r>
              <a:rPr lang="en-US" sz="2000" dirty="0">
                <a:latin typeface="Bell MT" panose="02020503060305020303" pitchFamily="18" charset="0"/>
              </a:rPr>
              <a:t>VI</a:t>
            </a:r>
          </a:p>
        </p:txBody>
      </p:sp>
      <p:sp>
        <p:nvSpPr>
          <p:cNvPr id="15" name="TextBox 14">
            <a:extLst>
              <a:ext uri="{FF2B5EF4-FFF2-40B4-BE49-F238E27FC236}">
                <a16:creationId xmlns:a16="http://schemas.microsoft.com/office/drawing/2014/main" id="{F9E2BB7F-ED9C-E97D-E462-C1414DABBFDF}"/>
              </a:ext>
            </a:extLst>
          </p:cNvPr>
          <p:cNvSpPr txBox="1">
            <a:spLocks/>
          </p:cNvSpPr>
          <p:nvPr/>
        </p:nvSpPr>
        <p:spPr>
          <a:xfrm>
            <a:off x="788515" y="4840004"/>
            <a:ext cx="762000" cy="400110"/>
          </a:xfrm>
          <a:prstGeom prst="rect">
            <a:avLst/>
          </a:prstGeom>
          <a:noFill/>
        </p:spPr>
        <p:txBody>
          <a:bodyPr wrap="square" rtlCol="0">
            <a:spAutoFit/>
          </a:bodyPr>
          <a:lstStyle/>
          <a:p>
            <a:r>
              <a:rPr lang="en-US" sz="2000" dirty="0">
                <a:latin typeface="Bell MT" panose="02020503060305020303" pitchFamily="18" charset="0"/>
              </a:rPr>
              <a:t>VII</a:t>
            </a:r>
          </a:p>
        </p:txBody>
      </p:sp>
      <p:sp>
        <p:nvSpPr>
          <p:cNvPr id="16" name="TextBox 15">
            <a:extLst>
              <a:ext uri="{FF2B5EF4-FFF2-40B4-BE49-F238E27FC236}">
                <a16:creationId xmlns:a16="http://schemas.microsoft.com/office/drawing/2014/main" id="{FD37465C-9BAD-BC76-C601-A2CE6EA18E71}"/>
              </a:ext>
            </a:extLst>
          </p:cNvPr>
          <p:cNvSpPr txBox="1">
            <a:spLocks/>
          </p:cNvSpPr>
          <p:nvPr/>
        </p:nvSpPr>
        <p:spPr>
          <a:xfrm>
            <a:off x="1385553" y="5313577"/>
            <a:ext cx="762000" cy="400110"/>
          </a:xfrm>
          <a:prstGeom prst="rect">
            <a:avLst/>
          </a:prstGeom>
          <a:noFill/>
        </p:spPr>
        <p:txBody>
          <a:bodyPr wrap="square" rtlCol="0">
            <a:spAutoFit/>
          </a:bodyPr>
          <a:lstStyle/>
          <a:p>
            <a:r>
              <a:rPr lang="en-US" sz="2000" dirty="0">
                <a:latin typeface="Bell MT" panose="02020503060305020303" pitchFamily="18" charset="0"/>
              </a:rPr>
              <a:t>VIII</a:t>
            </a:r>
          </a:p>
        </p:txBody>
      </p:sp>
      <p:sp>
        <p:nvSpPr>
          <p:cNvPr id="17" name="TextBox 16">
            <a:extLst>
              <a:ext uri="{FF2B5EF4-FFF2-40B4-BE49-F238E27FC236}">
                <a16:creationId xmlns:a16="http://schemas.microsoft.com/office/drawing/2014/main" id="{A202C107-2856-037E-A474-23165DD7A5CC}"/>
              </a:ext>
            </a:extLst>
          </p:cNvPr>
          <p:cNvSpPr txBox="1"/>
          <p:nvPr/>
        </p:nvSpPr>
        <p:spPr>
          <a:xfrm>
            <a:off x="1004553" y="6066294"/>
            <a:ext cx="762000" cy="400110"/>
          </a:xfrm>
          <a:prstGeom prst="rect">
            <a:avLst/>
          </a:prstGeom>
          <a:noFill/>
        </p:spPr>
        <p:txBody>
          <a:bodyPr wrap="square" rtlCol="0">
            <a:spAutoFit/>
          </a:bodyPr>
          <a:lstStyle/>
          <a:p>
            <a:r>
              <a:rPr lang="en-US" sz="2000" dirty="0">
                <a:latin typeface="Bell MT" panose="02020503060305020303" pitchFamily="18" charset="0"/>
              </a:rPr>
              <a:t>IX</a:t>
            </a:r>
          </a:p>
        </p:txBody>
      </p:sp>
      <p:graphicFrame>
        <p:nvGraphicFramePr>
          <p:cNvPr id="7" name="object 6">
            <a:extLst>
              <a:ext uri="{FF2B5EF4-FFF2-40B4-BE49-F238E27FC236}">
                <a16:creationId xmlns:a16="http://schemas.microsoft.com/office/drawing/2014/main" id="{F2E2065A-5285-5336-2027-10702E7B0453}"/>
              </a:ext>
            </a:extLst>
          </p:cNvPr>
          <p:cNvGraphicFramePr>
            <a:graphicFrameLocks noGrp="1"/>
          </p:cNvGraphicFramePr>
          <p:nvPr>
            <p:extLst>
              <p:ext uri="{D42A27DB-BD31-4B8C-83A1-F6EECF244321}">
                <p14:modId xmlns:p14="http://schemas.microsoft.com/office/powerpoint/2010/main" val="1319284747"/>
              </p:ext>
            </p:extLst>
          </p:nvPr>
        </p:nvGraphicFramePr>
        <p:xfrm>
          <a:off x="5746930" y="992508"/>
          <a:ext cx="6287263" cy="5605776"/>
        </p:xfrm>
        <a:graphic>
          <a:graphicData uri="http://schemas.openxmlformats.org/drawingml/2006/table">
            <a:tbl>
              <a:tblPr firstRow="1" bandRow="1">
                <a:tableStyleId>{2D5ABB26-0587-4C30-8999-92F81FD0307C}</a:tableStyleId>
              </a:tblPr>
              <a:tblGrid>
                <a:gridCol w="3573909">
                  <a:extLst>
                    <a:ext uri="{9D8B030D-6E8A-4147-A177-3AD203B41FA5}">
                      <a16:colId xmlns:a16="http://schemas.microsoft.com/office/drawing/2014/main" val="20000"/>
                    </a:ext>
                  </a:extLst>
                </a:gridCol>
                <a:gridCol w="2713354">
                  <a:extLst>
                    <a:ext uri="{9D8B030D-6E8A-4147-A177-3AD203B41FA5}">
                      <a16:colId xmlns:a16="http://schemas.microsoft.com/office/drawing/2014/main" val="20001"/>
                    </a:ext>
                  </a:extLst>
                </a:gridCol>
              </a:tblGrid>
              <a:tr h="396240">
                <a:tc gridSpan="2">
                  <a:txBody>
                    <a:bodyPr/>
                    <a:lstStyle/>
                    <a:p>
                      <a:pPr marL="90805">
                        <a:lnSpc>
                          <a:spcPct val="100000"/>
                        </a:lnSpc>
                        <a:spcBef>
                          <a:spcPts val="229"/>
                        </a:spcBef>
                      </a:pPr>
                      <a:r>
                        <a:rPr sz="2000" b="1" dirty="0">
                          <a:latin typeface="Calibri"/>
                          <a:cs typeface="Calibri"/>
                        </a:rPr>
                        <a:t>Board</a:t>
                      </a:r>
                      <a:r>
                        <a:rPr sz="2000" b="1" spc="-50" dirty="0">
                          <a:latin typeface="Calibri"/>
                          <a:cs typeface="Calibri"/>
                        </a:rPr>
                        <a:t> </a:t>
                      </a:r>
                      <a:r>
                        <a:rPr sz="2000" b="1" dirty="0">
                          <a:latin typeface="Calibri"/>
                          <a:cs typeface="Calibri"/>
                        </a:rPr>
                        <a:t>Chair</a:t>
                      </a:r>
                      <a:r>
                        <a:rPr sz="2000" b="1" spc="-55" dirty="0">
                          <a:latin typeface="Calibri"/>
                          <a:cs typeface="Calibri"/>
                        </a:rPr>
                        <a:t> </a:t>
                      </a:r>
                      <a:r>
                        <a:rPr sz="2000" b="1" dirty="0">
                          <a:latin typeface="Calibri"/>
                          <a:cs typeface="Calibri"/>
                        </a:rPr>
                        <a:t>:</a:t>
                      </a:r>
                      <a:r>
                        <a:rPr sz="2000" b="1" spc="-60" dirty="0">
                          <a:latin typeface="Calibri"/>
                          <a:cs typeface="Calibri"/>
                        </a:rPr>
                        <a:t> </a:t>
                      </a:r>
                      <a:r>
                        <a:rPr lang="en-US" sz="2000" b="1" dirty="0">
                          <a:latin typeface="Calibri"/>
                          <a:cs typeface="Calibri"/>
                        </a:rPr>
                        <a:t>Bobby </a:t>
                      </a:r>
                      <a:r>
                        <a:rPr lang="en-US" sz="2000" b="1" dirty="0" err="1">
                          <a:latin typeface="Calibri"/>
                          <a:cs typeface="Calibri"/>
                        </a:rPr>
                        <a:t>Yandell</a:t>
                      </a:r>
                      <a:r>
                        <a:rPr lang="en-US" sz="2000" b="1" dirty="0">
                          <a:latin typeface="Calibri"/>
                          <a:cs typeface="Calibri"/>
                        </a:rPr>
                        <a:t> </a:t>
                      </a:r>
                      <a:r>
                        <a:rPr lang="en-US" sz="1400" b="0" spc="-10" dirty="0">
                          <a:latin typeface="Calibri"/>
                          <a:cs typeface="Calibri"/>
                        </a:rPr>
                        <a:t>Housing Authority of the Choctaw Nation</a:t>
                      </a:r>
                      <a:endParaRPr sz="1400" b="0" dirty="0">
                        <a:latin typeface="Calibri"/>
                        <a:cs typeface="Calibri"/>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tc hMerge="1">
                  <a:txBody>
                    <a:bodyPr/>
                    <a:lstStyle/>
                    <a:p>
                      <a:endParaRPr/>
                    </a:p>
                  </a:txBody>
                  <a:tcPr marL="0" marR="0" marT="0" marB="0"/>
                </a:tc>
                <a:extLst>
                  <a:ext uri="{0D108BD9-81ED-4DB2-BD59-A6C34878D82A}">
                    <a16:rowId xmlns:a16="http://schemas.microsoft.com/office/drawing/2014/main" val="10000"/>
                  </a:ext>
                </a:extLst>
              </a:tr>
              <a:tr h="334645">
                <a:tc>
                  <a:txBody>
                    <a:bodyPr/>
                    <a:lstStyle/>
                    <a:p>
                      <a:pPr marL="90805">
                        <a:lnSpc>
                          <a:spcPct val="100000"/>
                        </a:lnSpc>
                        <a:spcBef>
                          <a:spcPts val="265"/>
                        </a:spcBef>
                      </a:pPr>
                      <a:r>
                        <a:rPr sz="1400" b="1" dirty="0">
                          <a:latin typeface="Calibri"/>
                          <a:cs typeface="Calibri"/>
                        </a:rPr>
                        <a:t>Region</a:t>
                      </a:r>
                      <a:r>
                        <a:rPr sz="1400" b="1" spc="-40" dirty="0">
                          <a:latin typeface="Calibri"/>
                          <a:cs typeface="Calibri"/>
                        </a:rPr>
                        <a:t> </a:t>
                      </a:r>
                      <a:r>
                        <a:rPr sz="1400" b="1" dirty="0">
                          <a:latin typeface="Calibri"/>
                          <a:cs typeface="Calibri"/>
                        </a:rPr>
                        <a:t>I</a:t>
                      </a:r>
                      <a:r>
                        <a:rPr sz="1400" b="1" spc="-40" dirty="0">
                          <a:latin typeface="Calibri"/>
                          <a:cs typeface="Calibri"/>
                        </a:rPr>
                        <a:t> </a:t>
                      </a:r>
                      <a:r>
                        <a:rPr sz="1400" b="1" dirty="0">
                          <a:latin typeface="Calibri"/>
                          <a:cs typeface="Calibri"/>
                        </a:rPr>
                        <a:t>Board</a:t>
                      </a:r>
                      <a:r>
                        <a:rPr sz="1400" b="1" spc="-40" dirty="0">
                          <a:latin typeface="Calibri"/>
                          <a:cs typeface="Calibri"/>
                        </a:rPr>
                        <a:t> </a:t>
                      </a:r>
                      <a:r>
                        <a:rPr sz="1400" b="1" spc="-10" dirty="0">
                          <a:latin typeface="Calibri"/>
                          <a:cs typeface="Calibri"/>
                        </a:rPr>
                        <a:t>Member</a:t>
                      </a:r>
                      <a:endParaRPr sz="1400" dirty="0">
                        <a:latin typeface="Calibri"/>
                        <a:cs typeface="Calibri"/>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tc>
                  <a:txBody>
                    <a:bodyPr/>
                    <a:lstStyle/>
                    <a:p>
                      <a:pPr marL="91440">
                        <a:lnSpc>
                          <a:spcPct val="100000"/>
                        </a:lnSpc>
                        <a:spcBef>
                          <a:spcPts val="260"/>
                        </a:spcBef>
                      </a:pPr>
                      <a:r>
                        <a:rPr sz="1600" spc="-10" dirty="0">
                          <a:latin typeface="Calibri"/>
                          <a:cs typeface="Calibri"/>
                        </a:rPr>
                        <a:t>Vacant</a:t>
                      </a:r>
                      <a:endParaRPr sz="1600" dirty="0">
                        <a:latin typeface="Calibri"/>
                        <a:cs typeface="Calibri"/>
                      </a:endParaRPr>
                    </a:p>
                  </a:txBody>
                  <a:tcPr marL="0" marR="0" marT="330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extLst>
                  <a:ext uri="{0D108BD9-81ED-4DB2-BD59-A6C34878D82A}">
                    <a16:rowId xmlns:a16="http://schemas.microsoft.com/office/drawing/2014/main" val="10001"/>
                  </a:ext>
                </a:extLst>
              </a:tr>
              <a:tr h="700405">
                <a:tc>
                  <a:txBody>
                    <a:bodyPr/>
                    <a:lstStyle/>
                    <a:p>
                      <a:pPr marL="90805">
                        <a:lnSpc>
                          <a:spcPct val="100000"/>
                        </a:lnSpc>
                        <a:spcBef>
                          <a:spcPts val="265"/>
                        </a:spcBef>
                      </a:pPr>
                      <a:r>
                        <a:rPr sz="1400" b="1" dirty="0">
                          <a:latin typeface="Calibri"/>
                          <a:cs typeface="Calibri"/>
                        </a:rPr>
                        <a:t>Region</a:t>
                      </a:r>
                      <a:r>
                        <a:rPr sz="1400" b="1" spc="-40" dirty="0">
                          <a:latin typeface="Calibri"/>
                          <a:cs typeface="Calibri"/>
                        </a:rPr>
                        <a:t> </a:t>
                      </a:r>
                      <a:r>
                        <a:rPr sz="1400" b="1" dirty="0">
                          <a:latin typeface="Calibri"/>
                          <a:cs typeface="Calibri"/>
                        </a:rPr>
                        <a:t>II</a:t>
                      </a:r>
                      <a:r>
                        <a:rPr sz="1400" b="1" spc="-40" dirty="0">
                          <a:latin typeface="Calibri"/>
                          <a:cs typeface="Calibri"/>
                        </a:rPr>
                        <a:t> </a:t>
                      </a:r>
                      <a:r>
                        <a:rPr sz="1400" b="1" dirty="0">
                          <a:latin typeface="Calibri"/>
                          <a:cs typeface="Calibri"/>
                        </a:rPr>
                        <a:t>Board</a:t>
                      </a:r>
                      <a:r>
                        <a:rPr sz="1400" b="1" spc="-35" dirty="0">
                          <a:latin typeface="Calibri"/>
                          <a:cs typeface="Calibri"/>
                        </a:rPr>
                        <a:t> </a:t>
                      </a:r>
                      <a:r>
                        <a:rPr sz="1400" b="1" spc="-10" dirty="0">
                          <a:latin typeface="Calibri"/>
                          <a:cs typeface="Calibri"/>
                        </a:rPr>
                        <a:t>Member</a:t>
                      </a:r>
                      <a:endParaRPr sz="1400" dirty="0">
                        <a:latin typeface="Calibri"/>
                        <a:cs typeface="Calibri"/>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tc>
                  <a:txBody>
                    <a:bodyPr/>
                    <a:lstStyle/>
                    <a:p>
                      <a:pPr marL="91440">
                        <a:lnSpc>
                          <a:spcPct val="100000"/>
                        </a:lnSpc>
                        <a:spcBef>
                          <a:spcPts val="260"/>
                        </a:spcBef>
                      </a:pPr>
                      <a:r>
                        <a:rPr sz="1600" b="1" dirty="0">
                          <a:latin typeface="Calibri"/>
                          <a:cs typeface="Calibri"/>
                        </a:rPr>
                        <a:t>Char</a:t>
                      </a:r>
                      <a:r>
                        <a:rPr sz="1600" b="1" spc="-90" dirty="0">
                          <a:latin typeface="Calibri"/>
                          <a:cs typeface="Calibri"/>
                        </a:rPr>
                        <a:t> </a:t>
                      </a:r>
                      <a:r>
                        <a:rPr sz="1600" b="1" spc="-10" dirty="0">
                          <a:latin typeface="Calibri"/>
                          <a:cs typeface="Calibri"/>
                        </a:rPr>
                        <a:t>Roberts</a:t>
                      </a:r>
                      <a:endParaRPr sz="1600" dirty="0">
                        <a:latin typeface="Calibri"/>
                        <a:cs typeface="Calibri"/>
                      </a:endParaRPr>
                    </a:p>
                    <a:p>
                      <a:pPr marL="91440" marR="667385">
                        <a:lnSpc>
                          <a:spcPct val="100000"/>
                        </a:lnSpc>
                        <a:spcBef>
                          <a:spcPts val="20"/>
                        </a:spcBef>
                      </a:pPr>
                      <a:r>
                        <a:rPr sz="1200" dirty="0">
                          <a:latin typeface="Calibri"/>
                          <a:cs typeface="Calibri"/>
                        </a:rPr>
                        <a:t>Red</a:t>
                      </a:r>
                      <a:r>
                        <a:rPr sz="1200" spc="-30" dirty="0">
                          <a:latin typeface="Calibri"/>
                          <a:cs typeface="Calibri"/>
                        </a:rPr>
                        <a:t> </a:t>
                      </a:r>
                      <a:r>
                        <a:rPr sz="1200" dirty="0">
                          <a:latin typeface="Calibri"/>
                          <a:cs typeface="Calibri"/>
                        </a:rPr>
                        <a:t>Lake</a:t>
                      </a:r>
                      <a:r>
                        <a:rPr sz="1200" spc="-20" dirty="0">
                          <a:latin typeface="Calibri"/>
                          <a:cs typeface="Calibri"/>
                        </a:rPr>
                        <a:t> </a:t>
                      </a:r>
                      <a:r>
                        <a:rPr sz="1200" spc="-10" dirty="0">
                          <a:latin typeface="Calibri"/>
                          <a:cs typeface="Calibri"/>
                        </a:rPr>
                        <a:t>Reservation</a:t>
                      </a:r>
                      <a:r>
                        <a:rPr sz="1200" spc="-30" dirty="0">
                          <a:latin typeface="Calibri"/>
                          <a:cs typeface="Calibri"/>
                        </a:rPr>
                        <a:t> </a:t>
                      </a:r>
                      <a:r>
                        <a:rPr sz="1200" spc="-10" dirty="0">
                          <a:latin typeface="Calibri"/>
                          <a:cs typeface="Calibri"/>
                        </a:rPr>
                        <a:t>Housing Authority</a:t>
                      </a:r>
                      <a:endParaRPr sz="1200" dirty="0">
                        <a:latin typeface="Calibri"/>
                        <a:cs typeface="Calibri"/>
                      </a:endParaRPr>
                    </a:p>
                  </a:txBody>
                  <a:tcPr marL="0" marR="0" marT="330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extLst>
                  <a:ext uri="{0D108BD9-81ED-4DB2-BD59-A6C34878D82A}">
                    <a16:rowId xmlns:a16="http://schemas.microsoft.com/office/drawing/2014/main" val="10002"/>
                  </a:ext>
                </a:extLst>
              </a:tr>
              <a:tr h="518159">
                <a:tc>
                  <a:txBody>
                    <a:bodyPr/>
                    <a:lstStyle/>
                    <a:p>
                      <a:pPr marL="90805">
                        <a:lnSpc>
                          <a:spcPct val="100000"/>
                        </a:lnSpc>
                        <a:spcBef>
                          <a:spcPts val="265"/>
                        </a:spcBef>
                      </a:pPr>
                      <a:r>
                        <a:rPr sz="1400" b="1" dirty="0">
                          <a:latin typeface="Calibri"/>
                          <a:cs typeface="Calibri"/>
                        </a:rPr>
                        <a:t>Region</a:t>
                      </a:r>
                      <a:r>
                        <a:rPr sz="1400" b="1" spc="-45" dirty="0">
                          <a:latin typeface="Calibri"/>
                          <a:cs typeface="Calibri"/>
                        </a:rPr>
                        <a:t> </a:t>
                      </a:r>
                      <a:r>
                        <a:rPr sz="1400" b="1" dirty="0">
                          <a:latin typeface="Calibri"/>
                          <a:cs typeface="Calibri"/>
                        </a:rPr>
                        <a:t>III</a:t>
                      </a:r>
                      <a:r>
                        <a:rPr sz="1400" b="1" spc="-35" dirty="0">
                          <a:latin typeface="Calibri"/>
                          <a:cs typeface="Calibri"/>
                        </a:rPr>
                        <a:t> </a:t>
                      </a:r>
                      <a:r>
                        <a:rPr sz="1400" b="1" dirty="0">
                          <a:latin typeface="Calibri"/>
                          <a:cs typeface="Calibri"/>
                        </a:rPr>
                        <a:t>Board</a:t>
                      </a:r>
                      <a:r>
                        <a:rPr sz="1400" b="1" spc="-50" dirty="0">
                          <a:latin typeface="Calibri"/>
                          <a:cs typeface="Calibri"/>
                        </a:rPr>
                        <a:t> </a:t>
                      </a:r>
                      <a:r>
                        <a:rPr sz="1400" b="1" spc="-10" dirty="0">
                          <a:latin typeface="Calibri"/>
                          <a:cs typeface="Calibri"/>
                        </a:rPr>
                        <a:t>Member</a:t>
                      </a:r>
                      <a:endParaRPr sz="1400">
                        <a:latin typeface="Calibri"/>
                        <a:cs typeface="Calibri"/>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tc>
                  <a:txBody>
                    <a:bodyPr/>
                    <a:lstStyle/>
                    <a:p>
                      <a:pPr marL="91440">
                        <a:lnSpc>
                          <a:spcPct val="100000"/>
                        </a:lnSpc>
                        <a:spcBef>
                          <a:spcPts val="260"/>
                        </a:spcBef>
                      </a:pPr>
                      <a:r>
                        <a:rPr sz="1600" b="1" dirty="0">
                          <a:latin typeface="Calibri"/>
                          <a:cs typeface="Calibri"/>
                        </a:rPr>
                        <a:t>Sharon</a:t>
                      </a:r>
                      <a:r>
                        <a:rPr sz="1600" b="1" spc="-65" dirty="0">
                          <a:latin typeface="Calibri"/>
                          <a:cs typeface="Calibri"/>
                        </a:rPr>
                        <a:t> </a:t>
                      </a:r>
                      <a:r>
                        <a:rPr sz="1600" b="1" spc="-10" dirty="0">
                          <a:latin typeface="Calibri"/>
                          <a:cs typeface="Calibri"/>
                        </a:rPr>
                        <a:t>Vogel</a:t>
                      </a:r>
                      <a:endParaRPr sz="1600" dirty="0">
                        <a:latin typeface="Calibri"/>
                        <a:cs typeface="Calibri"/>
                      </a:endParaRPr>
                    </a:p>
                    <a:p>
                      <a:pPr marL="91440">
                        <a:lnSpc>
                          <a:spcPct val="100000"/>
                        </a:lnSpc>
                        <a:spcBef>
                          <a:spcPts val="20"/>
                        </a:spcBef>
                      </a:pPr>
                      <a:r>
                        <a:rPr sz="1200" dirty="0">
                          <a:latin typeface="Calibri"/>
                          <a:cs typeface="Calibri"/>
                        </a:rPr>
                        <a:t>Cheyenne</a:t>
                      </a:r>
                      <a:r>
                        <a:rPr sz="1200" spc="-50" dirty="0">
                          <a:latin typeface="Calibri"/>
                          <a:cs typeface="Calibri"/>
                        </a:rPr>
                        <a:t> </a:t>
                      </a:r>
                      <a:r>
                        <a:rPr sz="1200" dirty="0">
                          <a:latin typeface="Calibri"/>
                          <a:cs typeface="Calibri"/>
                        </a:rPr>
                        <a:t>River</a:t>
                      </a:r>
                      <a:r>
                        <a:rPr sz="1200" spc="-50" dirty="0">
                          <a:latin typeface="Calibri"/>
                          <a:cs typeface="Calibri"/>
                        </a:rPr>
                        <a:t> </a:t>
                      </a:r>
                      <a:r>
                        <a:rPr sz="1200" dirty="0">
                          <a:latin typeface="Calibri"/>
                          <a:cs typeface="Calibri"/>
                        </a:rPr>
                        <a:t>Housing</a:t>
                      </a:r>
                      <a:r>
                        <a:rPr sz="1200" spc="-35" dirty="0">
                          <a:latin typeface="Calibri"/>
                          <a:cs typeface="Calibri"/>
                        </a:rPr>
                        <a:t> </a:t>
                      </a:r>
                      <a:r>
                        <a:rPr sz="1200" spc="-10" dirty="0">
                          <a:latin typeface="Calibri"/>
                          <a:cs typeface="Calibri"/>
                        </a:rPr>
                        <a:t>Authority</a:t>
                      </a:r>
                      <a:endParaRPr sz="1200" dirty="0">
                        <a:latin typeface="Calibri"/>
                        <a:cs typeface="Calibri"/>
                      </a:endParaRPr>
                    </a:p>
                  </a:txBody>
                  <a:tcPr marL="0" marR="0" marT="330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extLst>
                  <a:ext uri="{0D108BD9-81ED-4DB2-BD59-A6C34878D82A}">
                    <a16:rowId xmlns:a16="http://schemas.microsoft.com/office/drawing/2014/main" val="10003"/>
                  </a:ext>
                </a:extLst>
              </a:tr>
              <a:tr h="700405">
                <a:tc>
                  <a:txBody>
                    <a:bodyPr/>
                    <a:lstStyle/>
                    <a:p>
                      <a:pPr marL="90805">
                        <a:lnSpc>
                          <a:spcPct val="100000"/>
                        </a:lnSpc>
                        <a:spcBef>
                          <a:spcPts val="265"/>
                        </a:spcBef>
                      </a:pPr>
                      <a:r>
                        <a:rPr sz="1400" b="1" dirty="0">
                          <a:latin typeface="Calibri"/>
                          <a:cs typeface="Calibri"/>
                        </a:rPr>
                        <a:t>Region</a:t>
                      </a:r>
                      <a:r>
                        <a:rPr sz="1400" b="1" spc="-40" dirty="0">
                          <a:latin typeface="Calibri"/>
                          <a:cs typeface="Calibri"/>
                        </a:rPr>
                        <a:t> </a:t>
                      </a:r>
                      <a:r>
                        <a:rPr sz="1400" b="1" dirty="0">
                          <a:latin typeface="Calibri"/>
                          <a:cs typeface="Calibri"/>
                        </a:rPr>
                        <a:t>IV</a:t>
                      </a:r>
                      <a:r>
                        <a:rPr sz="1400" b="1" spc="-45" dirty="0">
                          <a:latin typeface="Calibri"/>
                          <a:cs typeface="Calibri"/>
                        </a:rPr>
                        <a:t> </a:t>
                      </a:r>
                      <a:r>
                        <a:rPr sz="1400" b="1" dirty="0">
                          <a:latin typeface="Calibri"/>
                          <a:cs typeface="Calibri"/>
                        </a:rPr>
                        <a:t>Board</a:t>
                      </a:r>
                      <a:r>
                        <a:rPr sz="1400" b="1" spc="-40" dirty="0">
                          <a:latin typeface="Calibri"/>
                          <a:cs typeface="Calibri"/>
                        </a:rPr>
                        <a:t> </a:t>
                      </a:r>
                      <a:r>
                        <a:rPr sz="1400" b="1" spc="-10" dirty="0">
                          <a:latin typeface="Calibri"/>
                          <a:cs typeface="Calibri"/>
                        </a:rPr>
                        <a:t>Member</a:t>
                      </a:r>
                      <a:endParaRPr sz="1400">
                        <a:latin typeface="Calibri"/>
                        <a:cs typeface="Calibri"/>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tc>
                  <a:txBody>
                    <a:bodyPr/>
                    <a:lstStyle/>
                    <a:p>
                      <a:pPr marL="91440">
                        <a:lnSpc>
                          <a:spcPct val="100000"/>
                        </a:lnSpc>
                        <a:spcBef>
                          <a:spcPts val="260"/>
                        </a:spcBef>
                      </a:pPr>
                      <a:r>
                        <a:rPr lang="en-US" sz="1600" b="1" dirty="0">
                          <a:latin typeface="Calibri"/>
                          <a:cs typeface="Calibri"/>
                        </a:rPr>
                        <a:t>Kelly Cook</a:t>
                      </a:r>
                      <a:endParaRPr sz="1600" dirty="0">
                        <a:latin typeface="Calibri"/>
                        <a:cs typeface="Calibri"/>
                      </a:endParaRPr>
                    </a:p>
                    <a:p>
                      <a:pPr marL="91440" marR="419100">
                        <a:lnSpc>
                          <a:spcPct val="100000"/>
                        </a:lnSpc>
                        <a:spcBef>
                          <a:spcPts val="20"/>
                        </a:spcBef>
                      </a:pPr>
                      <a:r>
                        <a:rPr lang="en-US" sz="1200" dirty="0">
                          <a:latin typeface="Calibri"/>
                          <a:cs typeface="Calibri"/>
                        </a:rPr>
                        <a:t>Chickasaw Nation Division of Housing</a:t>
                      </a:r>
                      <a:endParaRPr sz="1200" dirty="0">
                        <a:latin typeface="Calibri"/>
                        <a:cs typeface="Calibri"/>
                      </a:endParaRPr>
                    </a:p>
                  </a:txBody>
                  <a:tcPr marL="0" marR="0" marT="330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extLst>
                  <a:ext uri="{0D108BD9-81ED-4DB2-BD59-A6C34878D82A}">
                    <a16:rowId xmlns:a16="http://schemas.microsoft.com/office/drawing/2014/main" val="10004"/>
                  </a:ext>
                </a:extLst>
              </a:tr>
              <a:tr h="518159">
                <a:tc>
                  <a:txBody>
                    <a:bodyPr/>
                    <a:lstStyle/>
                    <a:p>
                      <a:pPr marL="90805">
                        <a:lnSpc>
                          <a:spcPct val="100000"/>
                        </a:lnSpc>
                        <a:spcBef>
                          <a:spcPts val="265"/>
                        </a:spcBef>
                      </a:pPr>
                      <a:r>
                        <a:rPr sz="1400" b="1" dirty="0">
                          <a:latin typeface="Calibri"/>
                          <a:cs typeface="Calibri"/>
                        </a:rPr>
                        <a:t>Region</a:t>
                      </a:r>
                      <a:r>
                        <a:rPr sz="1400" b="1" spc="-35" dirty="0">
                          <a:latin typeface="Calibri"/>
                          <a:cs typeface="Calibri"/>
                        </a:rPr>
                        <a:t> </a:t>
                      </a:r>
                      <a:r>
                        <a:rPr sz="1400" b="1" dirty="0">
                          <a:latin typeface="Calibri"/>
                          <a:cs typeface="Calibri"/>
                        </a:rPr>
                        <a:t>V</a:t>
                      </a:r>
                      <a:r>
                        <a:rPr sz="1400" b="1" spc="-40" dirty="0">
                          <a:latin typeface="Calibri"/>
                          <a:cs typeface="Calibri"/>
                        </a:rPr>
                        <a:t> </a:t>
                      </a:r>
                      <a:r>
                        <a:rPr sz="1400" b="1" dirty="0">
                          <a:latin typeface="Calibri"/>
                          <a:cs typeface="Calibri"/>
                        </a:rPr>
                        <a:t>Board</a:t>
                      </a:r>
                      <a:r>
                        <a:rPr sz="1400" b="1" spc="-45" dirty="0">
                          <a:latin typeface="Calibri"/>
                          <a:cs typeface="Calibri"/>
                        </a:rPr>
                        <a:t> </a:t>
                      </a:r>
                      <a:r>
                        <a:rPr sz="1400" b="1" spc="-10" dirty="0">
                          <a:latin typeface="Calibri"/>
                          <a:cs typeface="Calibri"/>
                        </a:rPr>
                        <a:t>Member</a:t>
                      </a:r>
                      <a:endParaRPr sz="1400" dirty="0">
                        <a:latin typeface="Calibri"/>
                        <a:cs typeface="Calibri"/>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tc>
                  <a:txBody>
                    <a:bodyPr/>
                    <a:lstStyle/>
                    <a:p>
                      <a:pPr marL="91440">
                        <a:lnSpc>
                          <a:spcPct val="100000"/>
                        </a:lnSpc>
                        <a:spcBef>
                          <a:spcPts val="259"/>
                        </a:spcBef>
                      </a:pPr>
                      <a:r>
                        <a:rPr lang="en-US" sz="1600" b="1" dirty="0">
                          <a:latin typeface="Calibri"/>
                          <a:cs typeface="Calibri"/>
                        </a:rPr>
                        <a:t>Jody Perez</a:t>
                      </a:r>
                      <a:endParaRPr sz="1600" b="1" dirty="0">
                        <a:latin typeface="Calibri"/>
                        <a:cs typeface="Calibri"/>
                      </a:endParaRPr>
                    </a:p>
                    <a:p>
                      <a:pPr marL="91440">
                        <a:lnSpc>
                          <a:spcPct val="100000"/>
                        </a:lnSpc>
                        <a:spcBef>
                          <a:spcPts val="20"/>
                        </a:spcBef>
                      </a:pPr>
                      <a:r>
                        <a:rPr lang="en-US" sz="1200" dirty="0">
                          <a:latin typeface="Calibri"/>
                          <a:cs typeface="Calibri"/>
                        </a:rPr>
                        <a:t>Salish &amp; Kootenai Housing Authority</a:t>
                      </a:r>
                      <a:endParaRPr sz="1200" dirty="0">
                        <a:latin typeface="Calibri"/>
                        <a:cs typeface="Calibri"/>
                      </a:endParaRPr>
                    </a:p>
                  </a:txBody>
                  <a:tcPr marL="0" marR="0" marT="330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extLst>
                  <a:ext uri="{0D108BD9-81ED-4DB2-BD59-A6C34878D82A}">
                    <a16:rowId xmlns:a16="http://schemas.microsoft.com/office/drawing/2014/main" val="10005"/>
                  </a:ext>
                </a:extLst>
              </a:tr>
              <a:tr h="518159">
                <a:tc>
                  <a:txBody>
                    <a:bodyPr/>
                    <a:lstStyle/>
                    <a:p>
                      <a:pPr marL="90805">
                        <a:lnSpc>
                          <a:spcPct val="100000"/>
                        </a:lnSpc>
                        <a:spcBef>
                          <a:spcPts val="265"/>
                        </a:spcBef>
                      </a:pPr>
                      <a:r>
                        <a:rPr sz="1400" b="1" dirty="0">
                          <a:latin typeface="Calibri"/>
                          <a:cs typeface="Calibri"/>
                        </a:rPr>
                        <a:t>Region</a:t>
                      </a:r>
                      <a:r>
                        <a:rPr sz="1400" b="1" spc="-30" dirty="0">
                          <a:latin typeface="Calibri"/>
                          <a:cs typeface="Calibri"/>
                        </a:rPr>
                        <a:t> </a:t>
                      </a:r>
                      <a:r>
                        <a:rPr sz="1400" b="1" dirty="0">
                          <a:latin typeface="Calibri"/>
                          <a:cs typeface="Calibri"/>
                        </a:rPr>
                        <a:t>VI</a:t>
                      </a:r>
                      <a:r>
                        <a:rPr sz="1400" b="1" spc="-35" dirty="0">
                          <a:latin typeface="Calibri"/>
                          <a:cs typeface="Calibri"/>
                        </a:rPr>
                        <a:t> </a:t>
                      </a:r>
                      <a:r>
                        <a:rPr sz="1400" b="1" dirty="0">
                          <a:latin typeface="Calibri"/>
                          <a:cs typeface="Calibri"/>
                        </a:rPr>
                        <a:t>Board</a:t>
                      </a:r>
                      <a:r>
                        <a:rPr sz="1400" b="1" spc="-25" dirty="0">
                          <a:latin typeface="Calibri"/>
                          <a:cs typeface="Calibri"/>
                        </a:rPr>
                        <a:t> </a:t>
                      </a:r>
                      <a:r>
                        <a:rPr sz="1400" b="1" dirty="0">
                          <a:latin typeface="Calibri"/>
                          <a:cs typeface="Calibri"/>
                        </a:rPr>
                        <a:t>Member</a:t>
                      </a:r>
                      <a:r>
                        <a:rPr sz="1400" b="1" spc="-35" dirty="0">
                          <a:latin typeface="Calibri"/>
                          <a:cs typeface="Calibri"/>
                        </a:rPr>
                        <a:t> </a:t>
                      </a:r>
                      <a:r>
                        <a:rPr sz="1400" b="1" dirty="0">
                          <a:latin typeface="Calibri"/>
                          <a:cs typeface="Calibri"/>
                        </a:rPr>
                        <a:t>and</a:t>
                      </a:r>
                      <a:r>
                        <a:rPr sz="1400" b="1" spc="-40" dirty="0">
                          <a:latin typeface="Calibri"/>
                          <a:cs typeface="Calibri"/>
                        </a:rPr>
                        <a:t> </a:t>
                      </a:r>
                      <a:r>
                        <a:rPr sz="1400" b="1" dirty="0">
                          <a:latin typeface="Calibri"/>
                          <a:cs typeface="Calibri"/>
                        </a:rPr>
                        <a:t>Vice</a:t>
                      </a:r>
                      <a:r>
                        <a:rPr sz="1400" b="1" spc="-30" dirty="0">
                          <a:latin typeface="Calibri"/>
                          <a:cs typeface="Calibri"/>
                        </a:rPr>
                        <a:t> </a:t>
                      </a:r>
                      <a:r>
                        <a:rPr sz="1400" b="1" spc="-10" dirty="0">
                          <a:latin typeface="Calibri"/>
                          <a:cs typeface="Calibri"/>
                        </a:rPr>
                        <a:t>Chair</a:t>
                      </a:r>
                      <a:endParaRPr sz="1400" dirty="0">
                        <a:latin typeface="Calibri"/>
                        <a:cs typeface="Calibri"/>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tc>
                  <a:txBody>
                    <a:bodyPr/>
                    <a:lstStyle/>
                    <a:p>
                      <a:pPr marL="91440">
                        <a:lnSpc>
                          <a:spcPct val="100000"/>
                        </a:lnSpc>
                        <a:spcBef>
                          <a:spcPts val="260"/>
                        </a:spcBef>
                      </a:pPr>
                      <a:r>
                        <a:rPr sz="1600" b="1" dirty="0">
                          <a:latin typeface="Calibri"/>
                          <a:cs typeface="Calibri"/>
                        </a:rPr>
                        <a:t>Sami</a:t>
                      </a:r>
                      <a:r>
                        <a:rPr sz="1600" b="1" spc="-20" dirty="0">
                          <a:latin typeface="Calibri"/>
                          <a:cs typeface="Calibri"/>
                        </a:rPr>
                        <a:t> </a:t>
                      </a:r>
                      <a:r>
                        <a:rPr sz="1600" b="1" dirty="0">
                          <a:latin typeface="Calibri"/>
                          <a:cs typeface="Calibri"/>
                        </a:rPr>
                        <a:t>Jo</a:t>
                      </a:r>
                      <a:r>
                        <a:rPr sz="1600" b="1" spc="-20" dirty="0">
                          <a:latin typeface="Calibri"/>
                          <a:cs typeface="Calibri"/>
                        </a:rPr>
                        <a:t> </a:t>
                      </a:r>
                      <a:r>
                        <a:rPr sz="1600" b="1" spc="-10" dirty="0">
                          <a:latin typeface="Calibri"/>
                          <a:cs typeface="Calibri"/>
                        </a:rPr>
                        <a:t>Difuntorum</a:t>
                      </a:r>
                      <a:endParaRPr sz="1600" dirty="0">
                        <a:latin typeface="Calibri"/>
                        <a:cs typeface="Calibri"/>
                      </a:endParaRPr>
                    </a:p>
                    <a:p>
                      <a:pPr marL="91440">
                        <a:lnSpc>
                          <a:spcPct val="100000"/>
                        </a:lnSpc>
                        <a:spcBef>
                          <a:spcPts val="20"/>
                        </a:spcBef>
                      </a:pPr>
                      <a:r>
                        <a:rPr sz="1200" dirty="0">
                          <a:latin typeface="Calibri"/>
                          <a:cs typeface="Calibri"/>
                        </a:rPr>
                        <a:t>Siletz</a:t>
                      </a:r>
                      <a:r>
                        <a:rPr sz="1200" spc="-40" dirty="0">
                          <a:latin typeface="Calibri"/>
                          <a:cs typeface="Calibri"/>
                        </a:rPr>
                        <a:t> </a:t>
                      </a:r>
                      <a:r>
                        <a:rPr sz="1200" spc="-10" dirty="0">
                          <a:latin typeface="Calibri"/>
                          <a:cs typeface="Calibri"/>
                        </a:rPr>
                        <a:t>Tribal</a:t>
                      </a:r>
                      <a:r>
                        <a:rPr sz="1200" spc="-40" dirty="0">
                          <a:latin typeface="Calibri"/>
                          <a:cs typeface="Calibri"/>
                        </a:rPr>
                        <a:t> </a:t>
                      </a:r>
                      <a:r>
                        <a:rPr sz="1200" dirty="0">
                          <a:latin typeface="Calibri"/>
                          <a:cs typeface="Calibri"/>
                        </a:rPr>
                        <a:t>Housing</a:t>
                      </a:r>
                      <a:r>
                        <a:rPr sz="1200" spc="-35" dirty="0">
                          <a:latin typeface="Calibri"/>
                          <a:cs typeface="Calibri"/>
                        </a:rPr>
                        <a:t> </a:t>
                      </a:r>
                      <a:r>
                        <a:rPr sz="1200" spc="-10" dirty="0">
                          <a:latin typeface="Calibri"/>
                          <a:cs typeface="Calibri"/>
                        </a:rPr>
                        <a:t>Department</a:t>
                      </a:r>
                      <a:endParaRPr sz="1200" dirty="0">
                        <a:latin typeface="Calibri"/>
                        <a:cs typeface="Calibri"/>
                      </a:endParaRPr>
                    </a:p>
                  </a:txBody>
                  <a:tcPr marL="0" marR="0" marT="330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extLst>
                  <a:ext uri="{0D108BD9-81ED-4DB2-BD59-A6C34878D82A}">
                    <a16:rowId xmlns:a16="http://schemas.microsoft.com/office/drawing/2014/main" val="10006"/>
                  </a:ext>
                </a:extLst>
              </a:tr>
              <a:tr h="700405">
                <a:tc>
                  <a:txBody>
                    <a:bodyPr/>
                    <a:lstStyle/>
                    <a:p>
                      <a:pPr marL="90805">
                        <a:lnSpc>
                          <a:spcPct val="100000"/>
                        </a:lnSpc>
                        <a:spcBef>
                          <a:spcPts val="265"/>
                        </a:spcBef>
                      </a:pPr>
                      <a:r>
                        <a:rPr sz="1400" b="1" dirty="0">
                          <a:latin typeface="Calibri"/>
                          <a:cs typeface="Calibri"/>
                        </a:rPr>
                        <a:t>Region</a:t>
                      </a:r>
                      <a:r>
                        <a:rPr sz="1400" b="1" spc="-40" dirty="0">
                          <a:latin typeface="Calibri"/>
                          <a:cs typeface="Calibri"/>
                        </a:rPr>
                        <a:t> </a:t>
                      </a:r>
                      <a:r>
                        <a:rPr sz="1400" b="1" dirty="0">
                          <a:latin typeface="Calibri"/>
                          <a:cs typeface="Calibri"/>
                        </a:rPr>
                        <a:t>VII</a:t>
                      </a:r>
                      <a:r>
                        <a:rPr sz="1400" b="1" spc="-40" dirty="0">
                          <a:latin typeface="Calibri"/>
                          <a:cs typeface="Calibri"/>
                        </a:rPr>
                        <a:t> </a:t>
                      </a:r>
                      <a:r>
                        <a:rPr sz="1400" b="1" dirty="0">
                          <a:latin typeface="Calibri"/>
                          <a:cs typeface="Calibri"/>
                        </a:rPr>
                        <a:t>Board</a:t>
                      </a:r>
                      <a:r>
                        <a:rPr sz="1400" b="1" spc="-45" dirty="0">
                          <a:latin typeface="Calibri"/>
                          <a:cs typeface="Calibri"/>
                        </a:rPr>
                        <a:t> </a:t>
                      </a:r>
                      <a:r>
                        <a:rPr sz="1400" b="1" spc="-10" dirty="0">
                          <a:latin typeface="Calibri"/>
                          <a:cs typeface="Calibri"/>
                        </a:rPr>
                        <a:t>Member</a:t>
                      </a:r>
                      <a:endParaRPr sz="1400" dirty="0">
                        <a:latin typeface="Calibri"/>
                        <a:cs typeface="Calibri"/>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tc>
                  <a:txBody>
                    <a:bodyPr/>
                    <a:lstStyle/>
                    <a:p>
                      <a:pPr marL="91440" marR="0" lvl="0" indent="0" defTabSz="914400" eaLnBrk="1" fontAlgn="auto" latinLnBrk="0" hangingPunct="1">
                        <a:lnSpc>
                          <a:spcPct val="100000"/>
                        </a:lnSpc>
                        <a:spcBef>
                          <a:spcPts val="0"/>
                        </a:spcBef>
                        <a:spcAft>
                          <a:spcPts val="0"/>
                        </a:spcAft>
                        <a:buClrTx/>
                        <a:buSzTx/>
                        <a:buFontTx/>
                        <a:buNone/>
                        <a:tabLst/>
                        <a:defRPr/>
                      </a:pPr>
                      <a:r>
                        <a:rPr lang="en-US" sz="1600" b="1" dirty="0">
                          <a:latin typeface="+mn-lt"/>
                          <a:cs typeface="Calibri"/>
                        </a:rPr>
                        <a:t>Thomas Lozano</a:t>
                      </a:r>
                      <a:endParaRPr lang="en-US" sz="1600" dirty="0">
                        <a:latin typeface="+mn-lt"/>
                        <a:cs typeface="Calibri"/>
                      </a:endParaRPr>
                    </a:p>
                    <a:p>
                      <a:pPr marL="91440" marR="0" lvl="0" indent="0" defTabSz="914400" eaLnBrk="1" fontAlgn="auto" latinLnBrk="0" hangingPunct="1">
                        <a:lnSpc>
                          <a:spcPct val="100000"/>
                        </a:lnSpc>
                        <a:spcBef>
                          <a:spcPts val="0"/>
                        </a:spcBef>
                        <a:spcAft>
                          <a:spcPts val="0"/>
                        </a:spcAft>
                        <a:buClrTx/>
                        <a:buSzTx/>
                        <a:buFontTx/>
                        <a:buNone/>
                        <a:tabLst/>
                        <a:defRPr/>
                      </a:pPr>
                      <a:r>
                        <a:rPr lang="en-US" sz="1200" dirty="0">
                          <a:latin typeface="+mn-lt"/>
                          <a:cs typeface="Calibri"/>
                        </a:rPr>
                        <a:t>Enterprise Rancheria</a:t>
                      </a:r>
                    </a:p>
                  </a:txBody>
                  <a:tcPr marL="0" marR="0" marT="330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extLst>
                  <a:ext uri="{0D108BD9-81ED-4DB2-BD59-A6C34878D82A}">
                    <a16:rowId xmlns:a16="http://schemas.microsoft.com/office/drawing/2014/main" val="10007"/>
                  </a:ext>
                </a:extLst>
              </a:tr>
              <a:tr h="701040">
                <a:tc>
                  <a:txBody>
                    <a:bodyPr/>
                    <a:lstStyle/>
                    <a:p>
                      <a:pPr marL="90805">
                        <a:lnSpc>
                          <a:spcPct val="100000"/>
                        </a:lnSpc>
                        <a:spcBef>
                          <a:spcPts val="265"/>
                        </a:spcBef>
                      </a:pPr>
                      <a:r>
                        <a:rPr sz="1400" b="1" dirty="0">
                          <a:latin typeface="Calibri"/>
                          <a:cs typeface="Calibri"/>
                        </a:rPr>
                        <a:t>Region</a:t>
                      </a:r>
                      <a:r>
                        <a:rPr sz="1400" b="1" spc="-45" dirty="0">
                          <a:latin typeface="Calibri"/>
                          <a:cs typeface="Calibri"/>
                        </a:rPr>
                        <a:t> </a:t>
                      </a:r>
                      <a:r>
                        <a:rPr sz="1400" b="1" dirty="0">
                          <a:latin typeface="Calibri"/>
                          <a:cs typeface="Calibri"/>
                        </a:rPr>
                        <a:t>VIII</a:t>
                      </a:r>
                      <a:r>
                        <a:rPr sz="1400" b="1" spc="-40" dirty="0">
                          <a:latin typeface="Calibri"/>
                          <a:cs typeface="Calibri"/>
                        </a:rPr>
                        <a:t> </a:t>
                      </a:r>
                      <a:r>
                        <a:rPr sz="1400" b="1" dirty="0">
                          <a:latin typeface="Calibri"/>
                          <a:cs typeface="Calibri"/>
                        </a:rPr>
                        <a:t>Board</a:t>
                      </a:r>
                      <a:r>
                        <a:rPr sz="1400" b="1" spc="-45" dirty="0">
                          <a:latin typeface="Calibri"/>
                          <a:cs typeface="Calibri"/>
                        </a:rPr>
                        <a:t> </a:t>
                      </a:r>
                      <a:r>
                        <a:rPr sz="1400" b="1" spc="-10" dirty="0">
                          <a:latin typeface="Calibri"/>
                          <a:cs typeface="Calibri"/>
                        </a:rPr>
                        <a:t>Member</a:t>
                      </a:r>
                      <a:endParaRPr sz="1400">
                        <a:latin typeface="Calibri"/>
                        <a:cs typeface="Calibri"/>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tc>
                  <a:txBody>
                    <a:bodyPr/>
                    <a:lstStyle/>
                    <a:p>
                      <a:pPr marL="91440">
                        <a:lnSpc>
                          <a:spcPct val="100000"/>
                        </a:lnSpc>
                        <a:spcBef>
                          <a:spcPts val="260"/>
                        </a:spcBef>
                      </a:pPr>
                      <a:r>
                        <a:rPr sz="1600" b="1" dirty="0">
                          <a:latin typeface="Calibri"/>
                          <a:cs typeface="Calibri"/>
                        </a:rPr>
                        <a:t>Jamie</a:t>
                      </a:r>
                      <a:r>
                        <a:rPr sz="1600" b="1" spc="-25" dirty="0">
                          <a:latin typeface="Calibri"/>
                          <a:cs typeface="Calibri"/>
                        </a:rPr>
                        <a:t> </a:t>
                      </a:r>
                      <a:r>
                        <a:rPr sz="1600" b="1" spc="-10" dirty="0">
                          <a:latin typeface="Calibri"/>
                          <a:cs typeface="Calibri"/>
                        </a:rPr>
                        <a:t>Navenma</a:t>
                      </a:r>
                      <a:endParaRPr sz="1600" dirty="0">
                        <a:latin typeface="Calibri"/>
                        <a:cs typeface="Calibri"/>
                      </a:endParaRPr>
                    </a:p>
                    <a:p>
                      <a:pPr marL="91440" marR="403225">
                        <a:lnSpc>
                          <a:spcPct val="100000"/>
                        </a:lnSpc>
                        <a:spcBef>
                          <a:spcPts val="20"/>
                        </a:spcBef>
                      </a:pPr>
                      <a:r>
                        <a:rPr sz="1200" dirty="0">
                          <a:latin typeface="Calibri"/>
                          <a:cs typeface="Calibri"/>
                        </a:rPr>
                        <a:t>Laguna</a:t>
                      </a:r>
                      <a:r>
                        <a:rPr sz="1200" spc="-20" dirty="0">
                          <a:latin typeface="Calibri"/>
                          <a:cs typeface="Calibri"/>
                        </a:rPr>
                        <a:t> </a:t>
                      </a:r>
                      <a:r>
                        <a:rPr sz="1200" dirty="0">
                          <a:latin typeface="Calibri"/>
                          <a:cs typeface="Calibri"/>
                        </a:rPr>
                        <a:t>Housing </a:t>
                      </a:r>
                      <a:r>
                        <a:rPr sz="1200" spc="-10" dirty="0">
                          <a:latin typeface="Calibri"/>
                          <a:cs typeface="Calibri"/>
                        </a:rPr>
                        <a:t>Development </a:t>
                      </a:r>
                      <a:r>
                        <a:rPr sz="1200" spc="-25" dirty="0">
                          <a:latin typeface="Calibri"/>
                          <a:cs typeface="Calibri"/>
                        </a:rPr>
                        <a:t>and </a:t>
                      </a:r>
                      <a:r>
                        <a:rPr sz="1200" dirty="0">
                          <a:latin typeface="Calibri"/>
                          <a:cs typeface="Calibri"/>
                        </a:rPr>
                        <a:t>Management</a:t>
                      </a:r>
                      <a:r>
                        <a:rPr sz="1200" spc="-70" dirty="0">
                          <a:latin typeface="Calibri"/>
                          <a:cs typeface="Calibri"/>
                        </a:rPr>
                        <a:t> </a:t>
                      </a:r>
                      <a:r>
                        <a:rPr sz="1200" spc="-10" dirty="0">
                          <a:latin typeface="Calibri"/>
                          <a:cs typeface="Calibri"/>
                        </a:rPr>
                        <a:t>Enterprise</a:t>
                      </a:r>
                      <a:endParaRPr sz="1200" dirty="0">
                        <a:latin typeface="Calibri"/>
                        <a:cs typeface="Calibri"/>
                      </a:endParaRPr>
                    </a:p>
                  </a:txBody>
                  <a:tcPr marL="0" marR="0" marT="330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extLst>
                  <a:ext uri="{0D108BD9-81ED-4DB2-BD59-A6C34878D82A}">
                    <a16:rowId xmlns:a16="http://schemas.microsoft.com/office/drawing/2014/main" val="10008"/>
                  </a:ext>
                </a:extLst>
              </a:tr>
              <a:tr h="518159">
                <a:tc>
                  <a:txBody>
                    <a:bodyPr/>
                    <a:lstStyle/>
                    <a:p>
                      <a:pPr marL="90805">
                        <a:lnSpc>
                          <a:spcPct val="100000"/>
                        </a:lnSpc>
                        <a:spcBef>
                          <a:spcPts val="265"/>
                        </a:spcBef>
                      </a:pPr>
                      <a:r>
                        <a:rPr sz="1400" b="1" dirty="0">
                          <a:latin typeface="Calibri"/>
                          <a:cs typeface="Calibri"/>
                        </a:rPr>
                        <a:t>Region</a:t>
                      </a:r>
                      <a:r>
                        <a:rPr sz="1400" b="1" spc="-45" dirty="0">
                          <a:latin typeface="Calibri"/>
                          <a:cs typeface="Calibri"/>
                        </a:rPr>
                        <a:t> </a:t>
                      </a:r>
                      <a:r>
                        <a:rPr sz="1400" b="1" dirty="0">
                          <a:latin typeface="Calibri"/>
                          <a:cs typeface="Calibri"/>
                        </a:rPr>
                        <a:t>IX</a:t>
                      </a:r>
                      <a:r>
                        <a:rPr sz="1400" b="1" spc="-35" dirty="0">
                          <a:latin typeface="Calibri"/>
                          <a:cs typeface="Calibri"/>
                        </a:rPr>
                        <a:t> </a:t>
                      </a:r>
                      <a:r>
                        <a:rPr sz="1400" b="1" dirty="0">
                          <a:latin typeface="Calibri"/>
                          <a:cs typeface="Calibri"/>
                        </a:rPr>
                        <a:t>Board</a:t>
                      </a:r>
                      <a:r>
                        <a:rPr sz="1400" b="1" spc="-45" dirty="0">
                          <a:latin typeface="Calibri"/>
                          <a:cs typeface="Calibri"/>
                        </a:rPr>
                        <a:t> </a:t>
                      </a:r>
                      <a:r>
                        <a:rPr sz="1400" b="1" spc="-10" dirty="0">
                          <a:latin typeface="Calibri"/>
                          <a:cs typeface="Calibri"/>
                        </a:rPr>
                        <a:t>Member</a:t>
                      </a:r>
                      <a:endParaRPr sz="1400">
                        <a:latin typeface="Calibri"/>
                        <a:cs typeface="Calibri"/>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tc>
                  <a:txBody>
                    <a:bodyPr/>
                    <a:lstStyle/>
                    <a:p>
                      <a:pPr marL="91440">
                        <a:lnSpc>
                          <a:spcPct val="100000"/>
                        </a:lnSpc>
                        <a:spcBef>
                          <a:spcPts val="260"/>
                        </a:spcBef>
                      </a:pPr>
                      <a:r>
                        <a:rPr lang="en-US" sz="1600" b="1" dirty="0">
                          <a:latin typeface="Calibri"/>
                          <a:cs typeface="Calibri"/>
                        </a:rPr>
                        <a:t>Jackie </a:t>
                      </a:r>
                      <a:r>
                        <a:rPr lang="en-US" sz="1600" b="1" dirty="0" err="1">
                          <a:latin typeface="Calibri"/>
                          <a:cs typeface="Calibri"/>
                        </a:rPr>
                        <a:t>Pata</a:t>
                      </a:r>
                      <a:endParaRPr sz="1600" dirty="0">
                        <a:latin typeface="Calibri"/>
                        <a:cs typeface="Calibri"/>
                      </a:endParaRPr>
                    </a:p>
                    <a:p>
                      <a:pPr marL="91440">
                        <a:lnSpc>
                          <a:spcPct val="100000"/>
                        </a:lnSpc>
                        <a:spcBef>
                          <a:spcPts val="20"/>
                        </a:spcBef>
                      </a:pPr>
                      <a:r>
                        <a:rPr lang="en-US" sz="1200" dirty="0">
                          <a:latin typeface="Calibri"/>
                          <a:cs typeface="Calibri"/>
                        </a:rPr>
                        <a:t>Tlingit-Haida Regional Housing Authority</a:t>
                      </a:r>
                      <a:endParaRPr sz="1200" dirty="0">
                        <a:latin typeface="Calibri"/>
                        <a:cs typeface="Calibri"/>
                      </a:endParaRPr>
                    </a:p>
                  </a:txBody>
                  <a:tcPr marL="0" marR="0" marT="330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7E362-E380-A51B-FC8E-A4A2662D1B53}"/>
              </a:ext>
            </a:extLst>
          </p:cNvPr>
          <p:cNvSpPr>
            <a:spLocks noGrp="1"/>
          </p:cNvSpPr>
          <p:nvPr>
            <p:ph type="title"/>
          </p:nvPr>
        </p:nvSpPr>
        <p:spPr>
          <a:xfrm>
            <a:off x="621516" y="751262"/>
            <a:ext cx="10275084" cy="677108"/>
          </a:xfrm>
        </p:spPr>
        <p:txBody>
          <a:bodyPr/>
          <a:lstStyle/>
          <a:p>
            <a:r>
              <a:rPr lang="en-US" dirty="0"/>
              <a:t>2023 IHBG Competitive Awardees (SWTHA)</a:t>
            </a:r>
          </a:p>
        </p:txBody>
      </p:sp>
      <p:sp>
        <p:nvSpPr>
          <p:cNvPr id="6" name="TextBox 5">
            <a:extLst>
              <a:ext uri="{FF2B5EF4-FFF2-40B4-BE49-F238E27FC236}">
                <a16:creationId xmlns:a16="http://schemas.microsoft.com/office/drawing/2014/main" id="{9B18FDF9-6A68-BD60-8FD2-F64908895C1B}"/>
              </a:ext>
            </a:extLst>
          </p:cNvPr>
          <p:cNvSpPr txBox="1"/>
          <p:nvPr/>
        </p:nvSpPr>
        <p:spPr>
          <a:xfrm>
            <a:off x="120258" y="2321086"/>
            <a:ext cx="5638800" cy="3785652"/>
          </a:xfrm>
          <a:prstGeom prst="rect">
            <a:avLst/>
          </a:prstGeom>
          <a:noFill/>
        </p:spPr>
        <p:txBody>
          <a:bodyPr wrap="square" rtlCol="0">
            <a:spAutoFit/>
          </a:bodyPr>
          <a:lstStyle/>
          <a:p>
            <a:endParaRPr lang="en-US" sz="2400" b="0" dirty="0">
              <a:latin typeface="Verdana" panose="020B0604030504040204" pitchFamily="34" charset="0"/>
              <a:ea typeface="Verdana" panose="020B0604030504040204" pitchFamily="34" charset="0"/>
            </a:endParaRPr>
          </a:p>
          <a:p>
            <a:pPr marL="457200" indent="-457200">
              <a:buFont typeface="Wingdings" panose="05000000000000000000" pitchFamily="2" charset="2"/>
              <a:buChar char="Ø"/>
            </a:pPr>
            <a:r>
              <a:rPr lang="en-US" sz="2400" dirty="0">
                <a:latin typeface="Verdana" panose="020B0604030504040204" pitchFamily="34" charset="0"/>
                <a:ea typeface="Verdana" panose="020B0604030504040204" pitchFamily="34" charset="0"/>
              </a:rPr>
              <a:t>White Mountain Apache Housing Authority</a:t>
            </a:r>
          </a:p>
          <a:p>
            <a:endParaRPr lang="en-US" sz="2400" dirty="0">
              <a:latin typeface="Verdana" panose="020B0604030504040204" pitchFamily="34" charset="0"/>
              <a:ea typeface="Verdana" panose="020B0604030504040204" pitchFamily="34" charset="0"/>
            </a:endParaRPr>
          </a:p>
          <a:p>
            <a:pPr marL="457200" indent="-457200">
              <a:buFont typeface="Wingdings" panose="05000000000000000000" pitchFamily="2" charset="2"/>
              <a:buChar char="Ø"/>
            </a:pPr>
            <a:r>
              <a:rPr lang="en-US" sz="2400" b="0" dirty="0">
                <a:latin typeface="Verdana" panose="020B0604030504040204" pitchFamily="34" charset="0"/>
                <a:ea typeface="Verdana" panose="020B0604030504040204" pitchFamily="34" charset="0"/>
              </a:rPr>
              <a:t>San Ildefonso Housing Authority</a:t>
            </a:r>
          </a:p>
          <a:p>
            <a:endParaRPr lang="en-US" sz="2400" b="0" dirty="0">
              <a:latin typeface="Verdana" panose="020B0604030504040204" pitchFamily="34" charset="0"/>
              <a:ea typeface="Verdana" panose="020B0604030504040204" pitchFamily="34" charset="0"/>
            </a:endParaRPr>
          </a:p>
          <a:p>
            <a:pPr marL="457200" indent="-457200">
              <a:buFont typeface="Wingdings" panose="05000000000000000000" pitchFamily="2" charset="2"/>
              <a:buChar char="Ø"/>
            </a:pPr>
            <a:r>
              <a:rPr lang="en-US" sz="2400" dirty="0">
                <a:latin typeface="Verdana" panose="020B0604030504040204" pitchFamily="34" charset="0"/>
                <a:ea typeface="Verdana" panose="020B0604030504040204" pitchFamily="34" charset="0"/>
              </a:rPr>
              <a:t>Santa Clara Housing Authority</a:t>
            </a:r>
          </a:p>
          <a:p>
            <a:endParaRPr lang="en-US" sz="2400" dirty="0">
              <a:latin typeface="Verdana" panose="020B0604030504040204" pitchFamily="34" charset="0"/>
              <a:ea typeface="Verdana" panose="020B0604030504040204" pitchFamily="34" charset="0"/>
            </a:endParaRPr>
          </a:p>
          <a:p>
            <a:pPr marL="457200" indent="-457200">
              <a:buFont typeface="Wingdings" panose="05000000000000000000" pitchFamily="2" charset="2"/>
              <a:buChar char="Ø"/>
            </a:pPr>
            <a:r>
              <a:rPr lang="en-US" sz="2400" b="0" dirty="0">
                <a:latin typeface="Verdana" panose="020B0604030504040204" pitchFamily="34" charset="0"/>
                <a:ea typeface="Verdana" panose="020B0604030504040204" pitchFamily="34" charset="0"/>
              </a:rPr>
              <a:t>Zuni Housing Authority</a:t>
            </a:r>
          </a:p>
          <a:p>
            <a:endParaRPr lang="en-US" sz="2400" b="0" dirty="0">
              <a:latin typeface="Verdana" panose="020B0604030504040204" pitchFamily="34" charset="0"/>
              <a:ea typeface="Verdana" panose="020B0604030504040204" pitchFamily="34" charset="0"/>
            </a:endParaRPr>
          </a:p>
        </p:txBody>
      </p:sp>
      <p:graphicFrame>
        <p:nvGraphicFramePr>
          <p:cNvPr id="7" name="Table 6">
            <a:extLst>
              <a:ext uri="{FF2B5EF4-FFF2-40B4-BE49-F238E27FC236}">
                <a16:creationId xmlns:a16="http://schemas.microsoft.com/office/drawing/2014/main" id="{8C2CBC24-3544-AEE8-F613-A1F7E3F29E02}"/>
              </a:ext>
            </a:extLst>
          </p:cNvPr>
          <p:cNvGraphicFramePr>
            <a:graphicFrameLocks noGrp="1"/>
          </p:cNvGraphicFramePr>
          <p:nvPr>
            <p:extLst>
              <p:ext uri="{D42A27DB-BD31-4B8C-83A1-F6EECF244321}">
                <p14:modId xmlns:p14="http://schemas.microsoft.com/office/powerpoint/2010/main" val="2225952747"/>
              </p:ext>
            </p:extLst>
          </p:nvPr>
        </p:nvGraphicFramePr>
        <p:xfrm>
          <a:off x="6248400" y="2971800"/>
          <a:ext cx="5638800" cy="2016542"/>
        </p:xfrm>
        <a:graphic>
          <a:graphicData uri="http://schemas.openxmlformats.org/drawingml/2006/table">
            <a:tbl>
              <a:tblPr firstRow="1" bandRow="1">
                <a:tableStyleId>{5C22544A-7EE6-4342-B048-85BDC9FD1C3A}</a:tableStyleId>
              </a:tblPr>
              <a:tblGrid>
                <a:gridCol w="5638800">
                  <a:extLst>
                    <a:ext uri="{9D8B030D-6E8A-4147-A177-3AD203B41FA5}">
                      <a16:colId xmlns:a16="http://schemas.microsoft.com/office/drawing/2014/main" val="2682253134"/>
                    </a:ext>
                  </a:extLst>
                </a:gridCol>
              </a:tblGrid>
              <a:tr h="596791">
                <a:tc>
                  <a:txBody>
                    <a:bodyPr/>
                    <a:lstStyle/>
                    <a:p>
                      <a:pPr algn="ctr"/>
                      <a:r>
                        <a:rPr lang="en-US" sz="2400" dirty="0"/>
                        <a:t>TOTALING</a:t>
                      </a:r>
                    </a:p>
                  </a:txBody>
                  <a:tcPr>
                    <a:solidFill>
                      <a:srgbClr val="263151"/>
                    </a:solidFill>
                  </a:tcPr>
                </a:tc>
                <a:extLst>
                  <a:ext uri="{0D108BD9-81ED-4DB2-BD59-A6C34878D82A}">
                    <a16:rowId xmlns:a16="http://schemas.microsoft.com/office/drawing/2014/main" val="720091224"/>
                  </a:ext>
                </a:extLst>
              </a:tr>
              <a:tr h="596791">
                <a:tc>
                  <a:txBody>
                    <a:bodyPr/>
                    <a:lstStyle/>
                    <a:p>
                      <a:pPr algn="ctr"/>
                      <a:r>
                        <a:rPr lang="en-US" sz="2400" b="1" dirty="0"/>
                        <a:t>$16,500,000 </a:t>
                      </a:r>
                    </a:p>
                    <a:p>
                      <a:pPr algn="ctr"/>
                      <a:r>
                        <a:rPr lang="en-US" sz="2400" dirty="0"/>
                        <a:t>in IHBG Competitive Grant funding</a:t>
                      </a:r>
                    </a:p>
                  </a:txBody>
                  <a:tcPr>
                    <a:solidFill>
                      <a:schemeClr val="accent1">
                        <a:lumMod val="20000"/>
                        <a:lumOff val="80000"/>
                      </a:schemeClr>
                    </a:solidFill>
                  </a:tcPr>
                </a:tc>
                <a:extLst>
                  <a:ext uri="{0D108BD9-81ED-4DB2-BD59-A6C34878D82A}">
                    <a16:rowId xmlns:a16="http://schemas.microsoft.com/office/drawing/2014/main" val="822439128"/>
                  </a:ext>
                </a:extLst>
              </a:tr>
              <a:tr h="596791">
                <a:tc>
                  <a:txBody>
                    <a:bodyPr/>
                    <a:lstStyle/>
                    <a:p>
                      <a:pPr algn="ctr"/>
                      <a:r>
                        <a:rPr lang="en-US" sz="2400" dirty="0"/>
                        <a:t>Construction of </a:t>
                      </a:r>
                      <a:r>
                        <a:rPr lang="en-US" sz="2400" b="1" dirty="0"/>
                        <a:t>53</a:t>
                      </a:r>
                      <a:r>
                        <a:rPr lang="en-US" sz="2400" dirty="0"/>
                        <a:t> new housing units</a:t>
                      </a:r>
                    </a:p>
                  </a:txBody>
                  <a:tcPr>
                    <a:solidFill>
                      <a:schemeClr val="accent1">
                        <a:lumMod val="20000"/>
                        <a:lumOff val="80000"/>
                      </a:schemeClr>
                    </a:solidFill>
                  </a:tcPr>
                </a:tc>
                <a:extLst>
                  <a:ext uri="{0D108BD9-81ED-4DB2-BD59-A6C34878D82A}">
                    <a16:rowId xmlns:a16="http://schemas.microsoft.com/office/drawing/2014/main" val="4225606497"/>
                  </a:ext>
                </a:extLst>
              </a:tr>
            </a:tbl>
          </a:graphicData>
        </a:graphic>
      </p:graphicFrame>
    </p:spTree>
    <p:extLst>
      <p:ext uri="{BB962C8B-B14F-4D97-AF65-F5344CB8AC3E}">
        <p14:creationId xmlns:p14="http://schemas.microsoft.com/office/powerpoint/2010/main" val="153305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762000"/>
            <a:ext cx="5245883" cy="689291"/>
          </a:xfrm>
          <a:prstGeom prst="rect">
            <a:avLst/>
          </a:prstGeom>
        </p:spPr>
        <p:txBody>
          <a:bodyPr vert="horz" wrap="square" lIns="0" tIns="12065" rIns="0" bIns="0" rtlCol="0">
            <a:spAutoFit/>
          </a:bodyPr>
          <a:lstStyle/>
          <a:p>
            <a:pPr marL="12700">
              <a:lnSpc>
                <a:spcPct val="100000"/>
              </a:lnSpc>
              <a:spcBef>
                <a:spcPts val="95"/>
              </a:spcBef>
              <a:tabLst>
                <a:tab pos="3016885" algn="l"/>
              </a:tabLst>
            </a:pPr>
            <a:r>
              <a:rPr lang="en-US" spc="240" dirty="0"/>
              <a:t>Advocacy </a:t>
            </a:r>
            <a:r>
              <a:rPr lang="en-US" spc="175" dirty="0"/>
              <a:t>Updates</a:t>
            </a:r>
            <a:endParaRPr spc="175" dirty="0"/>
          </a:p>
        </p:txBody>
      </p:sp>
      <p:pic>
        <p:nvPicPr>
          <p:cNvPr id="4" name="Picture 3">
            <a:extLst>
              <a:ext uri="{FF2B5EF4-FFF2-40B4-BE49-F238E27FC236}">
                <a16:creationId xmlns:a16="http://schemas.microsoft.com/office/drawing/2014/main" id="{4AA9FBBF-F439-C51C-6DA5-F4BE3B68B030}"/>
              </a:ext>
            </a:extLst>
          </p:cNvPr>
          <p:cNvPicPr>
            <a:picLocks noChangeAspect="1"/>
          </p:cNvPicPr>
          <p:nvPr/>
        </p:nvPicPr>
        <p:blipFill>
          <a:blip r:embed="rId2"/>
          <a:stretch>
            <a:fillRect/>
          </a:stretch>
        </p:blipFill>
        <p:spPr>
          <a:xfrm>
            <a:off x="152400" y="1549360"/>
            <a:ext cx="8483600" cy="5090160"/>
          </a:xfrm>
          <a:prstGeom prst="rect">
            <a:avLst/>
          </a:prstGeom>
          <a:ln w="19050">
            <a:solidFill>
              <a:schemeClr val="tx1"/>
            </a:solidFill>
          </a:ln>
        </p:spPr>
      </p:pic>
      <p:sp>
        <p:nvSpPr>
          <p:cNvPr id="5" name="TextBox 4">
            <a:extLst>
              <a:ext uri="{FF2B5EF4-FFF2-40B4-BE49-F238E27FC236}">
                <a16:creationId xmlns:a16="http://schemas.microsoft.com/office/drawing/2014/main" id="{C3D4B2ED-523C-B612-3FCB-9B7A9CD745C8}"/>
              </a:ext>
            </a:extLst>
          </p:cNvPr>
          <p:cNvSpPr txBox="1"/>
          <p:nvPr/>
        </p:nvSpPr>
        <p:spPr>
          <a:xfrm>
            <a:off x="8686801" y="1905000"/>
            <a:ext cx="3352799" cy="4801314"/>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rPr>
              <a:t>FY2025 NAHASDA Program Funding Levels</a:t>
            </a:r>
          </a:p>
          <a:p>
            <a:r>
              <a:rPr lang="en-US" dirty="0">
                <a:latin typeface="Verdana" panose="020B0604030504040204" pitchFamily="34" charset="0"/>
                <a:ea typeface="Verdana" panose="020B0604030504040204" pitchFamily="34" charset="0"/>
                <a:sym typeface="Wingdings" panose="05000000000000000000" pitchFamily="2" charset="2"/>
              </a:rPr>
              <a:t> </a:t>
            </a:r>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NAHASDA reauthorization is attached as an amendment to the 2025 NDAA. </a:t>
            </a:r>
          </a:p>
          <a:p>
            <a:pPr marL="285750" indent="-285750">
              <a:buFont typeface="Arial" panose="020B0604020202020204" pitchFamily="34" charset="0"/>
              <a:buChar char="•"/>
            </a:pPr>
            <a:r>
              <a:rPr lang="en-US" sz="1600" dirty="0">
                <a:latin typeface="Verdana" panose="020B0604030504040204" pitchFamily="34" charset="0"/>
                <a:ea typeface="Verdana" panose="020B0604030504040204" pitchFamily="34" charset="0"/>
              </a:rPr>
              <a:t>NAIHC/NCAI inter-org support letter</a:t>
            </a:r>
          </a:p>
          <a:p>
            <a:pPr marL="285750" indent="-285750">
              <a:buFont typeface="Arial" panose="020B0604020202020204" pitchFamily="34" charset="0"/>
              <a:buChar char="•"/>
            </a:pPr>
            <a:endParaRPr lang="en-US" sz="1600"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Program Updates:</a:t>
            </a:r>
          </a:p>
          <a:p>
            <a:pPr marL="285750" lvl="3" indent="-285750">
              <a:buFont typeface="Arial" panose="020B0604020202020204" pitchFamily="34" charset="0"/>
              <a:buChar char="•"/>
            </a:pPr>
            <a:r>
              <a:rPr lang="en-US" sz="1600" dirty="0">
                <a:latin typeface="Verdana" panose="020B0604030504040204" pitchFamily="34" charset="0"/>
                <a:ea typeface="Verdana" panose="020B0604030504040204" pitchFamily="34" charset="0"/>
              </a:rPr>
              <a:t>THUD-VASH</a:t>
            </a:r>
          </a:p>
          <a:p>
            <a:pPr marL="285750" lvl="3" indent="-285750">
              <a:buFont typeface="Arial" panose="020B0604020202020204" pitchFamily="34" charset="0"/>
              <a:buChar char="•"/>
            </a:pPr>
            <a:r>
              <a:rPr lang="en-US" sz="1600" dirty="0">
                <a:latin typeface="Verdana" panose="020B0604030504040204" pitchFamily="34" charset="0"/>
                <a:ea typeface="Verdana" panose="020B0604030504040204" pitchFamily="34" charset="0"/>
              </a:rPr>
              <a:t>Section 184</a:t>
            </a:r>
          </a:p>
          <a:p>
            <a:pPr marL="285750" lvl="3" indent="-285750">
              <a:buFont typeface="Arial" panose="020B0604020202020204" pitchFamily="34" charset="0"/>
              <a:buChar char="•"/>
            </a:pPr>
            <a:r>
              <a:rPr lang="en-US" sz="1600" dirty="0">
                <a:latin typeface="Verdana" panose="020B0604030504040204" pitchFamily="34" charset="0"/>
                <a:ea typeface="Verdana" panose="020B0604030504040204" pitchFamily="34" charset="0"/>
              </a:rPr>
              <a:t>Environmental Reviews</a:t>
            </a:r>
          </a:p>
          <a:p>
            <a:pPr marL="285750" lvl="3" indent="-285750">
              <a:buFont typeface="Arial" panose="020B0604020202020204" pitchFamily="34" charset="0"/>
              <a:buChar char="•"/>
            </a:pPr>
            <a:r>
              <a:rPr lang="en-US" sz="1600" dirty="0">
                <a:latin typeface="Verdana" panose="020B0604030504040204" pitchFamily="34" charset="0"/>
                <a:ea typeface="Verdana" panose="020B0604030504040204" pitchFamily="34" charset="0"/>
              </a:rPr>
              <a:t>College Student Rental Assistance</a:t>
            </a:r>
          </a:p>
          <a:p>
            <a:pPr marL="285750" lvl="3" indent="-285750">
              <a:buFont typeface="Arial" panose="020B0604020202020204" pitchFamily="34" charset="0"/>
              <a:buChar char="•"/>
            </a:pPr>
            <a:r>
              <a:rPr lang="en-US" sz="1600" dirty="0">
                <a:latin typeface="Verdana" panose="020B0604030504040204" pitchFamily="34" charset="0"/>
                <a:ea typeface="Verdana" panose="020B0604030504040204" pitchFamily="34" charset="0"/>
              </a:rPr>
              <a:t>IHS Sanitation Services</a:t>
            </a:r>
          </a:p>
        </p:txBody>
      </p:sp>
      <p:sp>
        <p:nvSpPr>
          <p:cNvPr id="6" name="TextBox 5">
            <a:extLst>
              <a:ext uri="{FF2B5EF4-FFF2-40B4-BE49-F238E27FC236}">
                <a16:creationId xmlns:a16="http://schemas.microsoft.com/office/drawing/2014/main" id="{6A0D7B9C-CEE0-7539-844D-F85EFFCDA78E}"/>
              </a:ext>
            </a:extLst>
          </p:cNvPr>
          <p:cNvSpPr txBox="1"/>
          <p:nvPr/>
        </p:nvSpPr>
        <p:spPr>
          <a:xfrm>
            <a:off x="457200" y="6300966"/>
            <a:ext cx="3228769" cy="307777"/>
          </a:xfrm>
          <a:prstGeom prst="rect">
            <a:avLst/>
          </a:prstGeom>
          <a:noFill/>
        </p:spPr>
        <p:txBody>
          <a:bodyPr wrap="none" rtlCol="0">
            <a:spAutoFit/>
          </a:bodyPr>
          <a:lstStyle/>
          <a:p>
            <a:r>
              <a:rPr lang="en-US" sz="1400" b="1" i="1" dirty="0"/>
              <a:t>(Comparison chart c/o Powers Law)</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365C5-7ADF-B732-5415-33C44F2FB4DE}"/>
              </a:ext>
            </a:extLst>
          </p:cNvPr>
          <p:cNvSpPr>
            <a:spLocks noGrp="1"/>
          </p:cNvSpPr>
          <p:nvPr>
            <p:ph type="title"/>
          </p:nvPr>
        </p:nvSpPr>
        <p:spPr/>
        <p:txBody>
          <a:bodyPr/>
          <a:lstStyle/>
          <a:p>
            <a:r>
              <a:rPr lang="en-US" dirty="0"/>
              <a:t>Advocacy Cont’d</a:t>
            </a:r>
          </a:p>
        </p:txBody>
      </p:sp>
      <p:pic>
        <p:nvPicPr>
          <p:cNvPr id="7" name="Picture 6" descr="A group of people standing in a room&#10;&#10;Description automatically generated">
            <a:extLst>
              <a:ext uri="{FF2B5EF4-FFF2-40B4-BE49-F238E27FC236}">
                <a16:creationId xmlns:a16="http://schemas.microsoft.com/office/drawing/2014/main" id="{F5F58EDB-F079-7D6E-35F0-784BDD0F19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513" y="2390845"/>
            <a:ext cx="2623474" cy="3498586"/>
          </a:xfrm>
          <a:prstGeom prst="rect">
            <a:avLst/>
          </a:prstGeom>
        </p:spPr>
      </p:pic>
      <p:pic>
        <p:nvPicPr>
          <p:cNvPr id="17" name="Picture 16" descr="A group of people sitting on a stage&#10;&#10;Description automatically generated">
            <a:extLst>
              <a:ext uri="{FF2B5EF4-FFF2-40B4-BE49-F238E27FC236}">
                <a16:creationId xmlns:a16="http://schemas.microsoft.com/office/drawing/2014/main" id="{93749ABE-FBA8-F1B8-6244-A238AA8E14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1832257"/>
            <a:ext cx="3071450" cy="2303588"/>
          </a:xfrm>
          <a:prstGeom prst="rect">
            <a:avLst/>
          </a:prstGeom>
        </p:spPr>
      </p:pic>
      <p:pic>
        <p:nvPicPr>
          <p:cNvPr id="19" name="Picture 18" descr="A group of people sitting at a table&#10;&#10;Description automatically generated">
            <a:extLst>
              <a:ext uri="{FF2B5EF4-FFF2-40B4-BE49-F238E27FC236}">
                <a16:creationId xmlns:a16="http://schemas.microsoft.com/office/drawing/2014/main" id="{FEF9881D-1497-E7BD-8950-B80607E3F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7918" y="4343400"/>
            <a:ext cx="3598665" cy="2398524"/>
          </a:xfrm>
          <a:prstGeom prst="rect">
            <a:avLst/>
          </a:prstGeom>
        </p:spPr>
      </p:pic>
      <p:pic>
        <p:nvPicPr>
          <p:cNvPr id="21" name="Picture 20" descr="A group of people standing on a stage&#10;&#10;Description automatically generated">
            <a:extLst>
              <a:ext uri="{FF2B5EF4-FFF2-40B4-BE49-F238E27FC236}">
                <a16:creationId xmlns:a16="http://schemas.microsoft.com/office/drawing/2014/main" id="{D2EE2509-779C-F16F-F556-BC65946E79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0400" y="2690293"/>
            <a:ext cx="4895624" cy="2891104"/>
          </a:xfrm>
          <a:prstGeom prst="rect">
            <a:avLst/>
          </a:prstGeom>
        </p:spPr>
      </p:pic>
    </p:spTree>
    <p:extLst>
      <p:ext uri="{BB962C8B-B14F-4D97-AF65-F5344CB8AC3E}">
        <p14:creationId xmlns:p14="http://schemas.microsoft.com/office/powerpoint/2010/main" val="2071782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89549-5624-BF59-6CBB-CB18B08CEB0D}"/>
              </a:ext>
            </a:extLst>
          </p:cNvPr>
          <p:cNvSpPr>
            <a:spLocks noGrp="1"/>
          </p:cNvSpPr>
          <p:nvPr>
            <p:ph type="title"/>
          </p:nvPr>
        </p:nvSpPr>
        <p:spPr>
          <a:xfrm>
            <a:off x="621516" y="751262"/>
            <a:ext cx="8674883" cy="1354217"/>
          </a:xfrm>
        </p:spPr>
        <p:txBody>
          <a:bodyPr/>
          <a:lstStyle/>
          <a:p>
            <a:r>
              <a:rPr lang="en-US" dirty="0"/>
              <a:t>Training and Technical Assistance</a:t>
            </a:r>
          </a:p>
        </p:txBody>
      </p:sp>
      <p:sp>
        <p:nvSpPr>
          <p:cNvPr id="17" name="Oval 16">
            <a:extLst>
              <a:ext uri="{FF2B5EF4-FFF2-40B4-BE49-F238E27FC236}">
                <a16:creationId xmlns:a16="http://schemas.microsoft.com/office/drawing/2014/main" id="{16D6B52B-AF9B-DF63-82B7-489ACB25B8EE}"/>
              </a:ext>
            </a:extLst>
          </p:cNvPr>
          <p:cNvSpPr/>
          <p:nvPr/>
        </p:nvSpPr>
        <p:spPr>
          <a:xfrm>
            <a:off x="5017888" y="3320452"/>
            <a:ext cx="1987341" cy="1797527"/>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en-US" sz="1600" b="1" dirty="0">
                <a:solidFill>
                  <a:srgbClr val="000000"/>
                </a:solidFill>
                <a:effectLst/>
                <a:latin typeface="Aptos" panose="020B0004020202020204" pitchFamily="34" charset="0"/>
              </a:rPr>
              <a:t>Training and Technical Assistance Department (T&amp;TA)</a:t>
            </a:r>
            <a:endParaRPr lang="en-US" sz="1600" b="0" dirty="0">
              <a:solidFill>
                <a:srgbClr val="000000"/>
              </a:solidFill>
              <a:effectLst/>
              <a:latin typeface="Aptos" panose="020B0004020202020204" pitchFamily="34" charset="0"/>
            </a:endParaRPr>
          </a:p>
        </p:txBody>
      </p:sp>
      <p:sp>
        <p:nvSpPr>
          <p:cNvPr id="18" name="Rectangle 17">
            <a:extLst>
              <a:ext uri="{FF2B5EF4-FFF2-40B4-BE49-F238E27FC236}">
                <a16:creationId xmlns:a16="http://schemas.microsoft.com/office/drawing/2014/main" id="{C6D5C0E7-0447-1AA8-ED4F-869688DDA6BF}"/>
              </a:ext>
            </a:extLst>
          </p:cNvPr>
          <p:cNvSpPr/>
          <p:nvPr/>
        </p:nvSpPr>
        <p:spPr>
          <a:xfrm>
            <a:off x="7451117" y="3429000"/>
            <a:ext cx="4562509" cy="128099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en-US" sz="1600" b="1" dirty="0">
                <a:solidFill>
                  <a:srgbClr val="000000"/>
                </a:solidFill>
                <a:effectLst/>
                <a:latin typeface="Aptos" panose="020B0004020202020204" pitchFamily="34" charset="0"/>
              </a:rPr>
              <a:t>Recording Project</a:t>
            </a:r>
            <a:endParaRPr lang="en-US" sz="1600" dirty="0">
              <a:solidFill>
                <a:srgbClr val="000000"/>
              </a:solidFill>
              <a:effectLst/>
              <a:latin typeface="Aptos" panose="020B0004020202020204" pitchFamily="34" charset="0"/>
            </a:endParaRPr>
          </a:p>
          <a:p>
            <a:pPr algn="ctr" fontAlgn="base"/>
            <a:r>
              <a:rPr lang="en-US" sz="1400" b="0" dirty="0">
                <a:solidFill>
                  <a:srgbClr val="000000"/>
                </a:solidFill>
                <a:effectLst/>
                <a:latin typeface="Aptos" panose="020B0004020202020204" pitchFamily="34" charset="0"/>
              </a:rPr>
              <a:t>Re-starting the recording project. </a:t>
            </a:r>
          </a:p>
          <a:p>
            <a:pPr algn="ctr" fontAlgn="base"/>
            <a:r>
              <a:rPr lang="en-US" sz="1400" b="0" dirty="0">
                <a:solidFill>
                  <a:srgbClr val="000000"/>
                </a:solidFill>
                <a:effectLst/>
                <a:latin typeface="Aptos" panose="020B0004020202020204" pitchFamily="34" charset="0"/>
              </a:rPr>
              <a:t>This project will greatly enhance our training materials and provide a valuable resource for our trainees</a:t>
            </a:r>
          </a:p>
          <a:p>
            <a:pPr algn="ctr"/>
            <a:endParaRPr lang="en-US" sz="1400" dirty="0"/>
          </a:p>
        </p:txBody>
      </p:sp>
      <p:sp>
        <p:nvSpPr>
          <p:cNvPr id="19" name="Rectangle 18">
            <a:extLst>
              <a:ext uri="{FF2B5EF4-FFF2-40B4-BE49-F238E27FC236}">
                <a16:creationId xmlns:a16="http://schemas.microsoft.com/office/drawing/2014/main" id="{5ADD86EA-18EC-EC55-DA25-78F2BC580197}"/>
              </a:ext>
            </a:extLst>
          </p:cNvPr>
          <p:cNvSpPr/>
          <p:nvPr/>
        </p:nvSpPr>
        <p:spPr>
          <a:xfrm>
            <a:off x="6854422" y="5191875"/>
            <a:ext cx="4718645" cy="128099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en-US" sz="1600" b="1" dirty="0">
                <a:solidFill>
                  <a:srgbClr val="000000"/>
                </a:solidFill>
                <a:effectLst/>
                <a:latin typeface="Aptos" panose="020B0004020202020204" pitchFamily="34" charset="0"/>
              </a:rPr>
              <a:t>Processing Overdue Training Certificates</a:t>
            </a:r>
            <a:endParaRPr lang="en-US" sz="1600" dirty="0">
              <a:solidFill>
                <a:srgbClr val="000000"/>
              </a:solidFill>
              <a:effectLst/>
              <a:latin typeface="Aptos" panose="020B0004020202020204" pitchFamily="34" charset="0"/>
            </a:endParaRPr>
          </a:p>
          <a:p>
            <a:pPr algn="ctr" fontAlgn="base"/>
            <a:r>
              <a:rPr lang="en-US" sz="1400" b="0" dirty="0">
                <a:solidFill>
                  <a:srgbClr val="000000"/>
                </a:solidFill>
                <a:effectLst/>
                <a:latin typeface="Aptos" panose="020B0004020202020204" pitchFamily="34" charset="0"/>
              </a:rPr>
              <a:t>We understand the importance of these certificates for our trainees and are working diligently to ensure they are issued promptly</a:t>
            </a:r>
          </a:p>
          <a:p>
            <a:pPr algn="ctr"/>
            <a:endParaRPr lang="en-US" sz="1400" dirty="0"/>
          </a:p>
        </p:txBody>
      </p:sp>
      <p:sp>
        <p:nvSpPr>
          <p:cNvPr id="20" name="Rectangle 19">
            <a:extLst>
              <a:ext uri="{FF2B5EF4-FFF2-40B4-BE49-F238E27FC236}">
                <a16:creationId xmlns:a16="http://schemas.microsoft.com/office/drawing/2014/main" id="{F1088F4A-A7FB-256A-C963-A87A0B180DB9}"/>
              </a:ext>
            </a:extLst>
          </p:cNvPr>
          <p:cNvSpPr/>
          <p:nvPr/>
        </p:nvSpPr>
        <p:spPr>
          <a:xfrm>
            <a:off x="6874087" y="2013771"/>
            <a:ext cx="4977582" cy="90551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endParaRPr lang="en-US" sz="1400" b="1" dirty="0">
              <a:solidFill>
                <a:srgbClr val="000000"/>
              </a:solidFill>
              <a:effectLst/>
              <a:latin typeface="Aptos" panose="020B0004020202020204" pitchFamily="34" charset="0"/>
            </a:endParaRPr>
          </a:p>
          <a:p>
            <a:pPr algn="ctr" fontAlgn="base"/>
            <a:r>
              <a:rPr lang="en-US" sz="1600" b="1" dirty="0">
                <a:solidFill>
                  <a:srgbClr val="000000"/>
                </a:solidFill>
                <a:effectLst/>
                <a:latin typeface="Aptos" panose="020B0004020202020204" pitchFamily="34" charset="0"/>
              </a:rPr>
              <a:t>Performance and Training Evaluations</a:t>
            </a:r>
            <a:endParaRPr lang="en-US" sz="1600" dirty="0">
              <a:solidFill>
                <a:srgbClr val="000000"/>
              </a:solidFill>
              <a:effectLst/>
              <a:latin typeface="Aptos" panose="020B0004020202020204" pitchFamily="34" charset="0"/>
            </a:endParaRPr>
          </a:p>
          <a:p>
            <a:pPr algn="ctr" fontAlgn="base"/>
            <a:r>
              <a:rPr lang="en-US" sz="1400" b="0" dirty="0">
                <a:solidFill>
                  <a:srgbClr val="000000"/>
                </a:solidFill>
                <a:effectLst/>
                <a:latin typeface="Aptos" panose="020B0004020202020204" pitchFamily="34" charset="0"/>
              </a:rPr>
              <a:t>This is a crucial step in ensuring that our training programs are effective and meet the needs of the participants.</a:t>
            </a:r>
          </a:p>
          <a:p>
            <a:pPr algn="ctr"/>
            <a:endParaRPr lang="en-US" sz="1400" dirty="0"/>
          </a:p>
        </p:txBody>
      </p:sp>
      <p:sp>
        <p:nvSpPr>
          <p:cNvPr id="21" name="Rectangle 20">
            <a:extLst>
              <a:ext uri="{FF2B5EF4-FFF2-40B4-BE49-F238E27FC236}">
                <a16:creationId xmlns:a16="http://schemas.microsoft.com/office/drawing/2014/main" id="{D2AE0E78-6E1D-9469-3E4E-382FB6FF695A}"/>
              </a:ext>
            </a:extLst>
          </p:cNvPr>
          <p:cNvSpPr/>
          <p:nvPr/>
        </p:nvSpPr>
        <p:spPr>
          <a:xfrm>
            <a:off x="475276" y="2082015"/>
            <a:ext cx="4629920" cy="1061687"/>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endParaRPr lang="en-US" sz="1400" b="1" dirty="0">
              <a:solidFill>
                <a:srgbClr val="000000"/>
              </a:solidFill>
              <a:effectLst/>
              <a:latin typeface="Aptos" panose="020B0004020202020204" pitchFamily="34" charset="0"/>
            </a:endParaRPr>
          </a:p>
          <a:p>
            <a:pPr algn="ctr" fontAlgn="base"/>
            <a:r>
              <a:rPr lang="en-US" sz="1600" b="1" dirty="0">
                <a:solidFill>
                  <a:srgbClr val="000000"/>
                </a:solidFill>
                <a:effectLst/>
                <a:latin typeface="Aptos" panose="020B0004020202020204" pitchFamily="34" charset="0"/>
              </a:rPr>
              <a:t>Streamlining Training and Technical Aspects</a:t>
            </a:r>
            <a:endParaRPr lang="en-US" sz="1600" dirty="0">
              <a:solidFill>
                <a:srgbClr val="000000"/>
              </a:solidFill>
              <a:effectLst/>
              <a:latin typeface="Aptos" panose="020B0004020202020204" pitchFamily="34" charset="0"/>
            </a:endParaRPr>
          </a:p>
          <a:p>
            <a:pPr algn="ctr" fontAlgn="base"/>
            <a:r>
              <a:rPr lang="en-US" sz="1400" dirty="0">
                <a:solidFill>
                  <a:srgbClr val="000000"/>
                </a:solidFill>
                <a:latin typeface="Aptos" panose="020B0004020202020204" pitchFamily="34" charset="0"/>
              </a:rPr>
              <a:t>I</a:t>
            </a:r>
            <a:r>
              <a:rPr lang="en-US" sz="1400" b="0" dirty="0">
                <a:solidFill>
                  <a:srgbClr val="000000"/>
                </a:solidFill>
                <a:effectLst/>
                <a:latin typeface="Aptos" panose="020B0004020202020204" pitchFamily="34" charset="0"/>
              </a:rPr>
              <a:t>ncludes sourcing venues and hotels, creating budgets on time, event planning, and conducting post-training follow-ups.</a:t>
            </a:r>
          </a:p>
          <a:p>
            <a:pPr algn="ctr"/>
            <a:endParaRPr lang="en-US" sz="1400" dirty="0"/>
          </a:p>
        </p:txBody>
      </p:sp>
      <p:sp>
        <p:nvSpPr>
          <p:cNvPr id="22" name="Rectangle 21">
            <a:extLst>
              <a:ext uri="{FF2B5EF4-FFF2-40B4-BE49-F238E27FC236}">
                <a16:creationId xmlns:a16="http://schemas.microsoft.com/office/drawing/2014/main" id="{7BBF29F2-2B07-0BAA-0107-A5365F5FA29A}"/>
              </a:ext>
            </a:extLst>
          </p:cNvPr>
          <p:cNvSpPr/>
          <p:nvPr/>
        </p:nvSpPr>
        <p:spPr>
          <a:xfrm>
            <a:off x="125486" y="3738439"/>
            <a:ext cx="4446514" cy="971552"/>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en-US" sz="1600" b="1" dirty="0">
                <a:solidFill>
                  <a:srgbClr val="000000"/>
                </a:solidFill>
                <a:effectLst/>
                <a:latin typeface="Aptos" panose="020B0004020202020204" pitchFamily="34" charset="0"/>
              </a:rPr>
              <a:t>Simplifying Internal Processes</a:t>
            </a:r>
            <a:endParaRPr lang="en-US" sz="1600" dirty="0">
              <a:solidFill>
                <a:srgbClr val="000000"/>
              </a:solidFill>
              <a:latin typeface="Aptos" panose="020B0004020202020204" pitchFamily="34" charset="0"/>
            </a:endParaRPr>
          </a:p>
          <a:p>
            <a:pPr algn="ctr" fontAlgn="base"/>
            <a:r>
              <a:rPr lang="en-US" sz="1400" b="0" dirty="0">
                <a:solidFill>
                  <a:srgbClr val="000000"/>
                </a:solidFill>
                <a:effectLst/>
                <a:latin typeface="Aptos" panose="020B0004020202020204" pitchFamily="34" charset="0"/>
              </a:rPr>
              <a:t>This initiative is aimed at enhancing efficiency and reducing the time taken to complete various tasks.</a:t>
            </a:r>
          </a:p>
          <a:p>
            <a:pPr algn="ctr"/>
            <a:endParaRPr lang="en-US" sz="1400" dirty="0"/>
          </a:p>
        </p:txBody>
      </p:sp>
      <p:sp>
        <p:nvSpPr>
          <p:cNvPr id="23" name="Rectangle 22">
            <a:extLst>
              <a:ext uri="{FF2B5EF4-FFF2-40B4-BE49-F238E27FC236}">
                <a16:creationId xmlns:a16="http://schemas.microsoft.com/office/drawing/2014/main" id="{34FE916A-20E6-31AB-5F4F-FE584FE6EDBE}"/>
              </a:ext>
            </a:extLst>
          </p:cNvPr>
          <p:cNvSpPr/>
          <p:nvPr/>
        </p:nvSpPr>
        <p:spPr>
          <a:xfrm>
            <a:off x="767755" y="5257439"/>
            <a:ext cx="4337441" cy="1354217"/>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en-US" sz="1600" b="1" dirty="0">
                <a:solidFill>
                  <a:srgbClr val="000000"/>
                </a:solidFill>
                <a:effectLst/>
                <a:latin typeface="Aptos" panose="020B0004020202020204" pitchFamily="34" charset="0"/>
              </a:rPr>
              <a:t>Daily Operations</a:t>
            </a:r>
            <a:endParaRPr lang="en-US" sz="1600" dirty="0">
              <a:solidFill>
                <a:srgbClr val="000000"/>
              </a:solidFill>
              <a:effectLst/>
              <a:latin typeface="Aptos" panose="020B0004020202020204" pitchFamily="34" charset="0"/>
            </a:endParaRPr>
          </a:p>
          <a:p>
            <a:pPr algn="ctr" fontAlgn="base"/>
            <a:r>
              <a:rPr lang="en-US" sz="1400" b="0" dirty="0">
                <a:solidFill>
                  <a:srgbClr val="000000"/>
                </a:solidFill>
                <a:effectLst/>
                <a:latin typeface="Aptos" panose="020B0004020202020204" pitchFamily="34" charset="0"/>
              </a:rPr>
              <a:t>Handling all the daily operations as needed. This includes managing schedules, coordinating with team members, and ensuring all tasks are timely.</a:t>
            </a:r>
          </a:p>
          <a:p>
            <a:pPr algn="ctr"/>
            <a:endParaRPr lang="en-US" sz="1400" dirty="0"/>
          </a:p>
        </p:txBody>
      </p:sp>
    </p:spTree>
    <p:extLst>
      <p:ext uri="{BB962C8B-B14F-4D97-AF65-F5344CB8AC3E}">
        <p14:creationId xmlns:p14="http://schemas.microsoft.com/office/powerpoint/2010/main" val="3433964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409BC-1118-7F4A-DAC7-02B6366F7986}"/>
              </a:ext>
            </a:extLst>
          </p:cNvPr>
          <p:cNvSpPr>
            <a:spLocks noGrp="1"/>
          </p:cNvSpPr>
          <p:nvPr>
            <p:ph type="title"/>
          </p:nvPr>
        </p:nvSpPr>
        <p:spPr>
          <a:xfrm>
            <a:off x="621516" y="751263"/>
            <a:ext cx="10732284" cy="677108"/>
          </a:xfrm>
        </p:spPr>
        <p:txBody>
          <a:bodyPr/>
          <a:lstStyle/>
          <a:p>
            <a:r>
              <a:rPr lang="en-US" dirty="0"/>
              <a:t>NAIHC 2024 Legal Symposium</a:t>
            </a:r>
          </a:p>
        </p:txBody>
      </p:sp>
      <p:sp>
        <p:nvSpPr>
          <p:cNvPr id="3" name="TextBox 2">
            <a:extLst>
              <a:ext uri="{FF2B5EF4-FFF2-40B4-BE49-F238E27FC236}">
                <a16:creationId xmlns:a16="http://schemas.microsoft.com/office/drawing/2014/main" id="{9A6608F6-8C18-5910-BB7D-459AE0D0BE1F}"/>
              </a:ext>
            </a:extLst>
          </p:cNvPr>
          <p:cNvSpPr txBox="1"/>
          <p:nvPr/>
        </p:nvSpPr>
        <p:spPr>
          <a:xfrm>
            <a:off x="5616677" y="2133600"/>
            <a:ext cx="6248400" cy="4247317"/>
          </a:xfrm>
          <a:prstGeom prst="rect">
            <a:avLst/>
          </a:prstGeom>
          <a:noFill/>
        </p:spPr>
        <p:txBody>
          <a:bodyPr wrap="square" rtlCol="0">
            <a:spAutoFit/>
          </a:bodyPr>
          <a:lstStyle/>
          <a:p>
            <a:r>
              <a:rPr lang="en-US" b="0" i="0" dirty="0">
                <a:solidFill>
                  <a:srgbClr val="000000"/>
                </a:solidFill>
                <a:effectLst/>
                <a:latin typeface="Verdana" panose="020B0604030504040204" pitchFamily="34" charset="0"/>
              </a:rPr>
              <a:t>Each year, NAIHC’s Legal Symposium brings together over 500 tribal housing professionals, tribal leaders, law firms serving Indian country, tribal administrative and compliance staff, and federal officials from HUD, USDA, BIA, EPA, and other agencies. </a:t>
            </a:r>
          </a:p>
          <a:p>
            <a:endParaRPr lang="en-US" dirty="0">
              <a:solidFill>
                <a:srgbClr val="000000"/>
              </a:solidFill>
              <a:latin typeface="Verdana" panose="020B0604030504040204" pitchFamily="34" charset="0"/>
            </a:endParaRPr>
          </a:p>
          <a:p>
            <a:r>
              <a:rPr lang="en-US" b="0" i="0" dirty="0">
                <a:solidFill>
                  <a:srgbClr val="000000"/>
                </a:solidFill>
                <a:effectLst/>
                <a:latin typeface="Verdana" panose="020B0604030504040204" pitchFamily="34" charset="0"/>
              </a:rPr>
              <a:t>Past Legal Symposium attendees also include paralegals, occupancy specialists handling leases/evictions, risk management professionals, law school academics, legal scholars, in-house attorneys at housing authorities and tribal legal department staff. Together, Symposium participants share ideas, experiences, and best practices as well as address emerging issues.</a:t>
            </a:r>
            <a:endParaRPr lang="en-US" dirty="0"/>
          </a:p>
        </p:txBody>
      </p:sp>
      <p:sp>
        <p:nvSpPr>
          <p:cNvPr id="4" name="Rectangle 3">
            <a:extLst>
              <a:ext uri="{FF2B5EF4-FFF2-40B4-BE49-F238E27FC236}">
                <a16:creationId xmlns:a16="http://schemas.microsoft.com/office/drawing/2014/main" id="{4AE17AAA-48B2-FE60-0006-3730F849363C}"/>
              </a:ext>
            </a:extLst>
          </p:cNvPr>
          <p:cNvSpPr/>
          <p:nvPr/>
        </p:nvSpPr>
        <p:spPr>
          <a:xfrm>
            <a:off x="326924" y="1905000"/>
            <a:ext cx="4702276" cy="4800599"/>
          </a:xfrm>
          <a:prstGeom prst="rect">
            <a:avLst/>
          </a:prstGeom>
          <a:solidFill>
            <a:schemeClr val="accent1">
              <a:lumMod val="75000"/>
            </a:schemeClr>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200" b="1" dirty="0">
                <a:latin typeface="Verdana" panose="020B0604030504040204" pitchFamily="34" charset="0"/>
                <a:ea typeface="Verdana" panose="020B0604030504040204" pitchFamily="34" charset="0"/>
              </a:rPr>
              <a:t>Save the Date!</a:t>
            </a:r>
          </a:p>
          <a:p>
            <a:pPr algn="ctr"/>
            <a:endParaRPr lang="en-US" sz="1600" dirty="0">
              <a:latin typeface="Verdana" panose="020B0604030504040204" pitchFamily="34" charset="0"/>
              <a:ea typeface="Verdana" panose="020B0604030504040204" pitchFamily="34" charset="0"/>
            </a:endParaRPr>
          </a:p>
          <a:p>
            <a:pPr algn="ctr"/>
            <a:r>
              <a:rPr lang="en-US" sz="1600" dirty="0">
                <a:latin typeface="Verdana" panose="020B0604030504040204" pitchFamily="34" charset="0"/>
                <a:ea typeface="Verdana" panose="020B0604030504040204" pitchFamily="34" charset="0"/>
              </a:rPr>
              <a:t>NAIHC Legal Symposium</a:t>
            </a:r>
          </a:p>
          <a:p>
            <a:pPr algn="ctr"/>
            <a:endParaRPr lang="en-US" sz="1600" dirty="0">
              <a:latin typeface="Verdana" panose="020B0604030504040204" pitchFamily="34" charset="0"/>
              <a:ea typeface="Verdana" panose="020B0604030504040204" pitchFamily="34" charset="0"/>
            </a:endParaRPr>
          </a:p>
          <a:p>
            <a:pPr algn="ctr"/>
            <a:r>
              <a:rPr lang="en-US" sz="1600" dirty="0">
                <a:latin typeface="Verdana" panose="020B0604030504040204" pitchFamily="34" charset="0"/>
                <a:ea typeface="Verdana" panose="020B0604030504040204" pitchFamily="34" charset="0"/>
              </a:rPr>
              <a:t>When: December 9-12, 2024</a:t>
            </a:r>
          </a:p>
          <a:p>
            <a:pPr algn="ctr"/>
            <a:endParaRPr lang="en-US" sz="1600" dirty="0">
              <a:latin typeface="Verdana" panose="020B0604030504040204" pitchFamily="34" charset="0"/>
              <a:ea typeface="Verdana" panose="020B0604030504040204" pitchFamily="34" charset="0"/>
            </a:endParaRPr>
          </a:p>
          <a:p>
            <a:pPr algn="ctr"/>
            <a:r>
              <a:rPr lang="en-US" sz="1600" dirty="0">
                <a:latin typeface="Verdana" panose="020B0604030504040204" pitchFamily="34" charset="0"/>
                <a:ea typeface="Verdana" panose="020B0604030504040204" pitchFamily="34" charset="0"/>
              </a:rPr>
              <a:t>Where: MGM Grand Las Vegas</a:t>
            </a:r>
          </a:p>
          <a:p>
            <a:pPr algn="ctr"/>
            <a:endParaRPr lang="en-US" sz="1600" dirty="0">
              <a:latin typeface="Verdana" panose="020B0604030504040204" pitchFamily="34" charset="0"/>
              <a:ea typeface="Verdana" panose="020B0604030504040204" pitchFamily="34" charset="0"/>
            </a:endParaRPr>
          </a:p>
          <a:p>
            <a:pPr algn="ctr"/>
            <a:r>
              <a:rPr lang="en-US" sz="1600" dirty="0">
                <a:latin typeface="Verdana" panose="020B0604030504040204" pitchFamily="34" charset="0"/>
                <a:ea typeface="Verdana" panose="020B0604030504040204" pitchFamily="34" charset="0"/>
              </a:rPr>
              <a:t>Registration now open!</a:t>
            </a:r>
          </a:p>
        </p:txBody>
      </p:sp>
      <p:pic>
        <p:nvPicPr>
          <p:cNvPr id="2050" name="Picture 2">
            <a:extLst>
              <a:ext uri="{FF2B5EF4-FFF2-40B4-BE49-F238E27FC236}">
                <a16:creationId xmlns:a16="http://schemas.microsoft.com/office/drawing/2014/main" id="{FA4EEDBD-033C-BD1B-91E1-32EA03320E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6243" y="4284405"/>
            <a:ext cx="3379838" cy="2138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1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0589" y="3898836"/>
            <a:ext cx="2963545" cy="848360"/>
          </a:xfrm>
          <a:prstGeom prst="rect">
            <a:avLst/>
          </a:prstGeom>
        </p:spPr>
        <p:txBody>
          <a:bodyPr vert="horz" wrap="square" lIns="0" tIns="12700" rIns="0" bIns="0" rtlCol="0">
            <a:spAutoFit/>
          </a:bodyPr>
          <a:lstStyle/>
          <a:p>
            <a:pPr marL="12700">
              <a:lnSpc>
                <a:spcPct val="100000"/>
              </a:lnSpc>
              <a:spcBef>
                <a:spcPts val="100"/>
              </a:spcBef>
            </a:pPr>
            <a:r>
              <a:rPr sz="5400" dirty="0"/>
              <a:t>Thank</a:t>
            </a:r>
            <a:r>
              <a:rPr sz="5400" spc="-30" dirty="0"/>
              <a:t> </a:t>
            </a:r>
            <a:r>
              <a:rPr sz="5400" spc="-120" dirty="0"/>
              <a:t>You</a:t>
            </a:r>
            <a:endParaRPr sz="54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5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D4767133080A48B9F08EF4AE57CF94" ma:contentTypeVersion="8" ma:contentTypeDescription="Create a new document." ma:contentTypeScope="" ma:versionID="681e71b0e1654048ae1b53464ac825f0">
  <xsd:schema xmlns:xsd="http://www.w3.org/2001/XMLSchema" xmlns:xs="http://www.w3.org/2001/XMLSchema" xmlns:p="http://schemas.microsoft.com/office/2006/metadata/properties" xmlns:ns3="6fa8dcd9-fe13-4a0b-9cb0-edd14a3533f1" xmlns:ns4="6c20b0b6-30ea-4af5-8a1e-ad50fff83af0" targetNamespace="http://schemas.microsoft.com/office/2006/metadata/properties" ma:root="true" ma:fieldsID="4b55759aaa2565784fa3336a47a35518" ns3:_="" ns4:_="">
    <xsd:import namespace="6fa8dcd9-fe13-4a0b-9cb0-edd14a3533f1"/>
    <xsd:import namespace="6c20b0b6-30ea-4af5-8a1e-ad50fff83af0"/>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a8dcd9-fe13-4a0b-9cb0-edd14a3533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_activity" ma:index="1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c20b0b6-30ea-4af5-8a1e-ad50fff83af0"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6fa8dcd9-fe13-4a0b-9cb0-edd14a3533f1" xsi:nil="true"/>
  </documentManagement>
</p:properties>
</file>

<file path=customXml/itemProps1.xml><?xml version="1.0" encoding="utf-8"?>
<ds:datastoreItem xmlns:ds="http://schemas.openxmlformats.org/officeDocument/2006/customXml" ds:itemID="{74F52F9C-22AC-487E-AEDC-A826A56EE0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a8dcd9-fe13-4a0b-9cb0-edd14a3533f1"/>
    <ds:schemaRef ds:uri="6c20b0b6-30ea-4af5-8a1e-ad50fff83a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835DA91-76A2-4126-827E-771F6021C58F}">
  <ds:schemaRefs>
    <ds:schemaRef ds:uri="http://schemas.microsoft.com/sharepoint/v3/contenttype/forms"/>
  </ds:schemaRefs>
</ds:datastoreItem>
</file>

<file path=customXml/itemProps3.xml><?xml version="1.0" encoding="utf-8"?>
<ds:datastoreItem xmlns:ds="http://schemas.openxmlformats.org/officeDocument/2006/customXml" ds:itemID="{88A24EF3-FF5A-4145-8575-474F9C923C05}">
  <ds:schemaRefs>
    <ds:schemaRef ds:uri="http://purl.org/dc/elements/1.1/"/>
    <ds:schemaRef ds:uri="http://schemas.microsoft.com/office/2006/documentManagement/types"/>
    <ds:schemaRef ds:uri="http://schemas.microsoft.com/office/infopath/2007/PartnerControls"/>
    <ds:schemaRef ds:uri="6c20b0b6-30ea-4af5-8a1e-ad50fff83af0"/>
    <ds:schemaRef ds:uri="http://purl.org/dc/dcmitype/"/>
    <ds:schemaRef ds:uri="http://schemas.openxmlformats.org/package/2006/metadata/core-properties"/>
    <ds:schemaRef ds:uri="6fa8dcd9-fe13-4a0b-9cb0-edd14a3533f1"/>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NAIHC_SWTHA_Presentation</Template>
  <TotalTime>403</TotalTime>
  <Words>619</Words>
  <Application>Microsoft Office PowerPoint</Application>
  <PresentationFormat>Widescreen</PresentationFormat>
  <Paragraphs>110</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Aptos</vt:lpstr>
      <vt:lpstr>Arial</vt:lpstr>
      <vt:lpstr>Bell MT</vt:lpstr>
      <vt:lpstr>Calibri</vt:lpstr>
      <vt:lpstr>Verdana</vt:lpstr>
      <vt:lpstr>Wingdings</vt:lpstr>
      <vt:lpstr>Office Theme</vt:lpstr>
      <vt:lpstr>PowerPoint Presentation</vt:lpstr>
      <vt:lpstr>Who We Are</vt:lpstr>
      <vt:lpstr>Membership</vt:lpstr>
      <vt:lpstr>2023 IHBG Competitive Awardees (SWTHA)</vt:lpstr>
      <vt:lpstr>Advocacy Updates</vt:lpstr>
      <vt:lpstr>Advocacy Cont’d</vt:lpstr>
      <vt:lpstr>Training and Technical Assistance</vt:lpstr>
      <vt:lpstr>NAIHC 2024 Legal Symposium</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Blythe McWhirter</dc:creator>
  <cp:lastModifiedBy>Linda Niezgodzki</cp:lastModifiedBy>
  <cp:revision>2</cp:revision>
  <dcterms:created xsi:type="dcterms:W3CDTF">2024-08-05T13:11:49Z</dcterms:created>
  <dcterms:modified xsi:type="dcterms:W3CDTF">2024-09-13T19:42:33Z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2024-03-15T00:00:00Z</vt:filetime>
  </property>
  <property fmtid="{D5CDD505-2E9C-101B-9397-08002B2CF9AE}" pid="3" name="Creator">
    <vt:lpwstr>Acrobat PDFMaker 24 for PowerPoint</vt:lpwstr>
  </property>
  <property fmtid="{D5CDD505-2E9C-101B-9397-08002B2CF9AE}" pid="4" name="LastSaved">
    <vt:filetime>2024-03-19T00:00:00Z</vt:filetime>
  </property>
  <property fmtid="{D5CDD505-2E9C-101B-9397-08002B2CF9AE}" pid="5" name="Producer">
    <vt:lpwstr>Adobe PDF Library 24.1.124</vt:lpwstr>
  </property>
  <property fmtid="{D5CDD505-2E9C-101B-9397-08002B2CF9AE}" pid="6" name="ContentTypeId">
    <vt:lpwstr>0x010100BBD4767133080A48B9F08EF4AE57CF94</vt:lpwstr>
  </property>
</Properties>
</file>