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76" r:id="rId4"/>
    <p:sldId id="257" r:id="rId5"/>
    <p:sldId id="284" r:id="rId6"/>
    <p:sldId id="422" r:id="rId7"/>
    <p:sldId id="286" r:id="rId8"/>
    <p:sldId id="423" r:id="rId9"/>
    <p:sldId id="262" r:id="rId10"/>
    <p:sldId id="273" r:id="rId11"/>
    <p:sldId id="259" r:id="rId12"/>
    <p:sldId id="278" r:id="rId13"/>
    <p:sldId id="269" r:id="rId14"/>
    <p:sldId id="275" r:id="rId15"/>
    <p:sldId id="279" r:id="rId16"/>
    <p:sldId id="283" r:id="rId17"/>
    <p:sldId id="260" r:id="rId18"/>
    <p:sldId id="280" r:id="rId19"/>
    <p:sldId id="274" r:id="rId20"/>
    <p:sldId id="268"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7A76B-6C2E-4390-A637-C11D31E5619B}" v="4" dt="2024-05-14T15:08:11.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3792" autoAdjust="0"/>
  </p:normalViewPr>
  <p:slideViewPr>
    <p:cSldViewPr snapToGrid="0">
      <p:cViewPr varScale="1">
        <p:scale>
          <a:sx n="81" d="100"/>
          <a:sy n="81" d="100"/>
        </p:scale>
        <p:origin x="9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83539-C870-4147-A0C5-E8272053CFE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694DBBE-CD97-4DCB-B8D9-442A5E17253A}">
      <dgm:prSet phldrT="[Text]"/>
      <dgm:spPr>
        <a:xfrm>
          <a:off x="4154794" y="1269"/>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Administrator</a:t>
          </a:r>
        </a:p>
      </dgm:t>
    </dgm:pt>
    <dgm:pt modelId="{B9D1343B-F417-415D-9201-04AB03220AC6}" type="parTrans" cxnId="{6E10CF00-B393-49C4-A51A-6D5C16D168DB}">
      <dgm:prSet/>
      <dgm:spPr/>
      <dgm:t>
        <a:bodyPr/>
        <a:lstStyle/>
        <a:p>
          <a:endParaRPr lang="en-US"/>
        </a:p>
      </dgm:t>
    </dgm:pt>
    <dgm:pt modelId="{2A51ED3A-EC1F-4948-9847-1CDCA294CEE7}" type="sibTrans" cxnId="{6E10CF00-B393-49C4-A51A-6D5C16D168DB}">
      <dgm:prSet/>
      <dgm:spPr/>
      <dgm:t>
        <a:bodyPr/>
        <a:lstStyle/>
        <a:p>
          <a:endParaRPr lang="en-US"/>
        </a:p>
      </dgm:t>
    </dgm:pt>
    <dgm:pt modelId="{FFA5B7FF-A398-4DCA-AAD1-047ECF036E03}" type="asst">
      <dgm:prSet phldrT="[Text]"/>
      <dgm:spPr>
        <a:xfrm>
          <a:off x="3503364" y="765757"/>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Deputy Administrator</a:t>
          </a:r>
        </a:p>
      </dgm:t>
    </dgm:pt>
    <dgm:pt modelId="{A851BE9A-4BD4-4236-8BF7-AC5839DD1C08}" type="parTrans" cxnId="{1B5CD3DF-9AE9-48DA-BB47-E57043A66DF1}">
      <dgm:prSet/>
      <dgm:spPr>
        <a:xfrm>
          <a:off x="4580107" y="539641"/>
          <a:ext cx="113058" cy="495302"/>
        </a:xfrm>
        <a:custGeom>
          <a:avLst/>
          <a:gdLst/>
          <a:ahLst/>
          <a:cxnLst/>
          <a:rect l="0" t="0" r="0" b="0"/>
          <a:pathLst>
            <a:path>
              <a:moveTo>
                <a:pt x="113058" y="0"/>
              </a:moveTo>
              <a:lnTo>
                <a:pt x="113058" y="495302"/>
              </a:lnTo>
              <a:lnTo>
                <a:pt x="0" y="495302"/>
              </a:lnTo>
            </a:path>
          </a:pathLst>
        </a:custGeom>
        <a:noFill/>
        <a:ln w="12700" cap="flat" cmpd="sng" algn="ctr">
          <a:solidFill>
            <a:srgbClr val="156082">
              <a:shade val="60000"/>
              <a:hueOff val="0"/>
              <a:satOff val="0"/>
              <a:lumOff val="0"/>
              <a:alphaOff val="0"/>
            </a:srgbClr>
          </a:solidFill>
          <a:prstDash val="solid"/>
          <a:miter lim="800000"/>
        </a:ln>
        <a:effectLst/>
      </dgm:spPr>
      <dgm:t>
        <a:bodyPr/>
        <a:lstStyle/>
        <a:p>
          <a:endParaRPr lang="en-US"/>
        </a:p>
      </dgm:t>
    </dgm:pt>
    <dgm:pt modelId="{B8818269-62F8-48D9-8F9C-A8716D591101}" type="sibTrans" cxnId="{1B5CD3DF-9AE9-48DA-BB47-E57043A66DF1}">
      <dgm:prSet/>
      <dgm:spPr/>
      <dgm:t>
        <a:bodyPr/>
        <a:lstStyle/>
        <a:p>
          <a:endParaRPr lang="en-US"/>
        </a:p>
      </dgm:t>
    </dgm:pt>
    <dgm:pt modelId="{D22AE03C-5D64-4788-B2B4-26DA4E4EA486}">
      <dgm:prSet phldrT="[Text]"/>
      <dgm:spPr>
        <a:xfrm>
          <a:off x="3503364" y="1530245"/>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ptos" panose="02110004020202020204"/>
              <a:ea typeface="+mn-ea"/>
              <a:cs typeface="+mn-cs"/>
            </a:rPr>
            <a:t>Grants Management Directors (2)</a:t>
          </a:r>
        </a:p>
      </dgm:t>
    </dgm:pt>
    <dgm:pt modelId="{F1DA08AB-09A3-4A17-9145-C5B23A6B4962}" type="parTrans" cxnId="{F1F66AB1-0F69-4438-9DF0-102909CCE17C}">
      <dgm:prSet/>
      <dgm:spPr>
        <a:xfrm>
          <a:off x="4041736" y="539641"/>
          <a:ext cx="651429" cy="990604"/>
        </a:xfrm>
        <a:custGeom>
          <a:avLst/>
          <a:gdLst/>
          <a:ahLst/>
          <a:cxnLst/>
          <a:rect l="0" t="0" r="0" b="0"/>
          <a:pathLst>
            <a:path>
              <a:moveTo>
                <a:pt x="651429" y="0"/>
              </a:moveTo>
              <a:lnTo>
                <a:pt x="651429" y="877546"/>
              </a:lnTo>
              <a:lnTo>
                <a:pt x="0" y="877546"/>
              </a:lnTo>
              <a:lnTo>
                <a:pt x="0" y="990604"/>
              </a:lnTo>
            </a:path>
          </a:pathLst>
        </a:custGeom>
        <a:noFill/>
        <a:ln w="12700" cap="flat" cmpd="sng" algn="ctr">
          <a:solidFill>
            <a:srgbClr val="156082">
              <a:shade val="60000"/>
              <a:hueOff val="0"/>
              <a:satOff val="0"/>
              <a:lumOff val="0"/>
              <a:alphaOff val="0"/>
            </a:srgbClr>
          </a:solidFill>
          <a:prstDash val="solid"/>
          <a:miter lim="800000"/>
        </a:ln>
        <a:effectLst/>
      </dgm:spPr>
      <dgm:t>
        <a:bodyPr/>
        <a:lstStyle/>
        <a:p>
          <a:endParaRPr lang="en-US"/>
        </a:p>
      </dgm:t>
    </dgm:pt>
    <dgm:pt modelId="{CDE9372B-A708-4371-9418-B2800239D00A}" type="sibTrans" cxnId="{F1F66AB1-0F69-4438-9DF0-102909CCE17C}">
      <dgm:prSet/>
      <dgm:spPr/>
      <dgm:t>
        <a:bodyPr/>
        <a:lstStyle/>
        <a:p>
          <a:endParaRPr lang="en-US"/>
        </a:p>
      </dgm:t>
    </dgm:pt>
    <dgm:pt modelId="{FB8D1099-FBD2-4D40-B1F8-E29E0467B568}">
      <dgm:prSet phldrT="[Text]"/>
      <dgm:spPr>
        <a:xfrm>
          <a:off x="4806224" y="1530245"/>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Grants Evaluation Directors (2)</a:t>
          </a:r>
        </a:p>
      </dgm:t>
    </dgm:pt>
    <dgm:pt modelId="{C21AE57B-A486-41B1-B43E-3D1F25DE5316}" type="parTrans" cxnId="{27B639E3-74E4-4373-AF53-1C9DCB110B7A}">
      <dgm:prSet/>
      <dgm:spPr>
        <a:xfrm>
          <a:off x="4693166" y="539641"/>
          <a:ext cx="651429" cy="990604"/>
        </a:xfrm>
        <a:custGeom>
          <a:avLst/>
          <a:gdLst/>
          <a:ahLst/>
          <a:cxnLst/>
          <a:rect l="0" t="0" r="0" b="0"/>
          <a:pathLst>
            <a:path>
              <a:moveTo>
                <a:pt x="0" y="0"/>
              </a:moveTo>
              <a:lnTo>
                <a:pt x="0" y="877546"/>
              </a:lnTo>
              <a:lnTo>
                <a:pt x="651429" y="877546"/>
              </a:lnTo>
              <a:lnTo>
                <a:pt x="651429" y="990604"/>
              </a:lnTo>
            </a:path>
          </a:pathLst>
        </a:custGeom>
        <a:noFill/>
        <a:ln w="12700" cap="flat" cmpd="sng" algn="ctr">
          <a:solidFill>
            <a:srgbClr val="156082">
              <a:shade val="60000"/>
              <a:hueOff val="0"/>
              <a:satOff val="0"/>
              <a:lumOff val="0"/>
              <a:alphaOff val="0"/>
            </a:srgbClr>
          </a:solidFill>
          <a:prstDash val="solid"/>
          <a:miter lim="800000"/>
        </a:ln>
        <a:effectLst/>
      </dgm:spPr>
      <dgm:t>
        <a:bodyPr/>
        <a:lstStyle/>
        <a:p>
          <a:endParaRPr lang="en-US"/>
        </a:p>
      </dgm:t>
    </dgm:pt>
    <dgm:pt modelId="{4A4B6074-F481-4E0E-983A-BA406A7E8B6B}" type="sibTrans" cxnId="{27B639E3-74E4-4373-AF53-1C9DCB110B7A}">
      <dgm:prSet/>
      <dgm:spPr/>
      <dgm:t>
        <a:bodyPr/>
        <a:lstStyle/>
        <a:p>
          <a:endParaRPr lang="en-US"/>
        </a:p>
      </dgm:t>
    </dgm:pt>
    <dgm:pt modelId="{96FA6CB1-ED73-480C-8B6B-F0C090043CC8}">
      <dgm:prSet/>
      <dgm:spPr>
        <a:xfrm>
          <a:off x="3503364" y="2294733"/>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Grants Management Team Leads (4)</a:t>
          </a:r>
        </a:p>
      </dgm:t>
    </dgm:pt>
    <dgm:pt modelId="{7FFBDFA2-5B4C-4E83-A552-B361362FACC0}" type="parTrans" cxnId="{57FA4F8D-75EB-4F41-BD8D-D624C0CB0D69}">
      <dgm:prSet/>
      <dgm:spPr>
        <a:xfrm>
          <a:off x="3996016" y="2068617"/>
          <a:ext cx="91440" cy="226116"/>
        </a:xfrm>
        <a:custGeom>
          <a:avLst/>
          <a:gdLst/>
          <a:ahLst/>
          <a:cxnLst/>
          <a:rect l="0" t="0" r="0" b="0"/>
          <a:pathLst>
            <a:path>
              <a:moveTo>
                <a:pt x="45720" y="0"/>
              </a:moveTo>
              <a:lnTo>
                <a:pt x="45720" y="226116"/>
              </a:lnTo>
            </a:path>
          </a:pathLst>
        </a:custGeom>
        <a:noFill/>
        <a:ln w="12700" cap="flat" cmpd="sng" algn="ctr">
          <a:solidFill>
            <a:srgbClr val="156082">
              <a:shade val="80000"/>
              <a:hueOff val="0"/>
              <a:satOff val="0"/>
              <a:lumOff val="0"/>
              <a:alphaOff val="0"/>
            </a:srgbClr>
          </a:solidFill>
          <a:prstDash val="solid"/>
          <a:miter lim="800000"/>
        </a:ln>
        <a:effectLst/>
      </dgm:spPr>
      <dgm:t>
        <a:bodyPr/>
        <a:lstStyle/>
        <a:p>
          <a:endParaRPr lang="en-US"/>
        </a:p>
      </dgm:t>
    </dgm:pt>
    <dgm:pt modelId="{1BE77F9B-0F50-4325-B364-AAFD937339F3}" type="sibTrans" cxnId="{57FA4F8D-75EB-4F41-BD8D-D624C0CB0D69}">
      <dgm:prSet/>
      <dgm:spPr/>
      <dgm:t>
        <a:bodyPr/>
        <a:lstStyle/>
        <a:p>
          <a:endParaRPr lang="en-US"/>
        </a:p>
      </dgm:t>
    </dgm:pt>
    <dgm:pt modelId="{4BDCD05C-6B56-4764-BBCC-12BC05D35C3D}" type="asst">
      <dgm:prSet/>
      <dgm:spPr>
        <a:xfrm>
          <a:off x="5457654" y="1269"/>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Native American Program Specialist</a:t>
          </a:r>
        </a:p>
      </dgm:t>
    </dgm:pt>
    <dgm:pt modelId="{9DDDC652-4CD7-4CB6-88A4-D58600A7F2C9}" type="parTrans" cxnId="{FC6B7597-67F7-4156-BE7F-DA46B97AB2C0}">
      <dgm:prSet/>
      <dgm:spPr/>
      <dgm:t>
        <a:bodyPr/>
        <a:lstStyle/>
        <a:p>
          <a:endParaRPr lang="en-US"/>
        </a:p>
      </dgm:t>
    </dgm:pt>
    <dgm:pt modelId="{A0C04147-2C07-4157-91E3-539D17A84FC0}" type="sibTrans" cxnId="{FC6B7597-67F7-4156-BE7F-DA46B97AB2C0}">
      <dgm:prSet/>
      <dgm:spPr/>
      <dgm:t>
        <a:bodyPr/>
        <a:lstStyle/>
        <a:p>
          <a:endParaRPr lang="en-US"/>
        </a:p>
      </dgm:t>
    </dgm:pt>
    <dgm:pt modelId="{D43A8394-2DDC-460D-8E24-693E509072CC}" type="asst">
      <dgm:prSet/>
      <dgm:spPr>
        <a:xfrm>
          <a:off x="2788266" y="22293"/>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Administrator Advisor</a:t>
          </a:r>
        </a:p>
      </dgm:t>
    </dgm:pt>
    <dgm:pt modelId="{CAE2FE3A-4E01-4333-B1B5-13629BA39047}" type="parTrans" cxnId="{E5B0E274-9A64-42D9-8C1A-9D007DF063B8}">
      <dgm:prSet/>
      <dgm:spPr>
        <a:xfrm>
          <a:off x="3865010" y="291479"/>
          <a:ext cx="2131015" cy="248162"/>
        </a:xfrm>
        <a:custGeom>
          <a:avLst/>
          <a:gdLst/>
          <a:ahLst/>
          <a:cxnLst/>
          <a:rect l="0" t="0" r="0" b="0"/>
          <a:pathLst>
            <a:path>
              <a:moveTo>
                <a:pt x="2131015" y="248162"/>
              </a:moveTo>
              <a:lnTo>
                <a:pt x="0" y="0"/>
              </a:lnTo>
            </a:path>
          </a:pathLst>
        </a:custGeom>
        <a:noFill/>
        <a:ln w="12700" cap="flat" cmpd="sng" algn="ctr">
          <a:solidFill>
            <a:srgbClr val="156082">
              <a:shade val="60000"/>
              <a:hueOff val="0"/>
              <a:satOff val="0"/>
              <a:lumOff val="0"/>
              <a:alphaOff val="0"/>
            </a:srgbClr>
          </a:solidFill>
          <a:prstDash val="solid"/>
          <a:miter lim="800000"/>
        </a:ln>
        <a:effectLst/>
      </dgm:spPr>
      <dgm:t>
        <a:bodyPr/>
        <a:lstStyle/>
        <a:p>
          <a:endParaRPr lang="en-US"/>
        </a:p>
      </dgm:t>
    </dgm:pt>
    <dgm:pt modelId="{6BC1E0C7-70C2-4456-8238-26C78C181631}" type="sibTrans" cxnId="{E5B0E274-9A64-42D9-8C1A-9D007DF063B8}">
      <dgm:prSet/>
      <dgm:spPr/>
      <dgm:t>
        <a:bodyPr/>
        <a:lstStyle/>
        <a:p>
          <a:endParaRPr lang="en-US"/>
        </a:p>
      </dgm:t>
    </dgm:pt>
    <dgm:pt modelId="{43100940-CB26-4C5A-B9B9-30809CB502F4}">
      <dgm:prSet/>
      <dgm:spPr>
        <a:xfrm>
          <a:off x="3772550" y="3059221"/>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Grants Management Specialists (9)</a:t>
          </a:r>
        </a:p>
      </dgm:t>
    </dgm:pt>
    <dgm:pt modelId="{1217A2C4-C866-468E-91AB-0E69384B5FD9}" type="parTrans" cxnId="{086C0EF3-C40E-4CC9-910E-FCF5C34C71A2}">
      <dgm:prSet/>
      <dgm:spPr>
        <a:xfrm>
          <a:off x="3611038" y="2833105"/>
          <a:ext cx="161511" cy="495302"/>
        </a:xfrm>
        <a:custGeom>
          <a:avLst/>
          <a:gdLst/>
          <a:ahLst/>
          <a:cxnLst/>
          <a:rect l="0" t="0" r="0" b="0"/>
          <a:pathLst>
            <a:path>
              <a:moveTo>
                <a:pt x="0" y="0"/>
              </a:moveTo>
              <a:lnTo>
                <a:pt x="0" y="495302"/>
              </a:lnTo>
              <a:lnTo>
                <a:pt x="161511" y="495302"/>
              </a:lnTo>
            </a:path>
          </a:pathLst>
        </a:custGeom>
        <a:noFill/>
        <a:ln w="12700" cap="flat" cmpd="sng" algn="ctr">
          <a:solidFill>
            <a:srgbClr val="156082">
              <a:shade val="80000"/>
              <a:hueOff val="0"/>
              <a:satOff val="0"/>
              <a:lumOff val="0"/>
              <a:alphaOff val="0"/>
            </a:srgbClr>
          </a:solidFill>
          <a:prstDash val="solid"/>
          <a:miter lim="800000"/>
        </a:ln>
        <a:effectLst/>
      </dgm:spPr>
      <dgm:t>
        <a:bodyPr/>
        <a:lstStyle/>
        <a:p>
          <a:endParaRPr lang="en-US"/>
        </a:p>
      </dgm:t>
    </dgm:pt>
    <dgm:pt modelId="{652D50A5-7F45-4E1F-86F2-4A72FA1B160D}" type="sibTrans" cxnId="{086C0EF3-C40E-4CC9-910E-FCF5C34C71A2}">
      <dgm:prSet/>
      <dgm:spPr/>
      <dgm:t>
        <a:bodyPr/>
        <a:lstStyle/>
        <a:p>
          <a:endParaRPr lang="en-US"/>
        </a:p>
      </dgm:t>
    </dgm:pt>
    <dgm:pt modelId="{99126CCA-DF33-4A73-94C3-230EA9ABDC12}">
      <dgm:prSet/>
      <dgm:spPr>
        <a:xfrm>
          <a:off x="4806224" y="2294733"/>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Grants Evaluation Team Leads (4)</a:t>
          </a:r>
        </a:p>
      </dgm:t>
    </dgm:pt>
    <dgm:pt modelId="{84E18367-B765-4B2F-A1A5-D4A779E7381C}" type="parTrans" cxnId="{6E30016C-4C8A-496F-9C55-CC01A7D3A0E5}">
      <dgm:prSet/>
      <dgm:spPr>
        <a:xfrm>
          <a:off x="5298875" y="2068617"/>
          <a:ext cx="91440" cy="226116"/>
        </a:xfrm>
        <a:custGeom>
          <a:avLst/>
          <a:gdLst/>
          <a:ahLst/>
          <a:cxnLst/>
          <a:rect l="0" t="0" r="0" b="0"/>
          <a:pathLst>
            <a:path>
              <a:moveTo>
                <a:pt x="45720" y="0"/>
              </a:moveTo>
              <a:lnTo>
                <a:pt x="45720" y="226116"/>
              </a:lnTo>
            </a:path>
          </a:pathLst>
        </a:custGeom>
        <a:noFill/>
        <a:ln w="12700" cap="flat" cmpd="sng" algn="ctr">
          <a:solidFill>
            <a:srgbClr val="156082">
              <a:shade val="80000"/>
              <a:hueOff val="0"/>
              <a:satOff val="0"/>
              <a:lumOff val="0"/>
              <a:alphaOff val="0"/>
            </a:srgbClr>
          </a:solidFill>
          <a:prstDash val="solid"/>
          <a:miter lim="800000"/>
        </a:ln>
        <a:effectLst/>
      </dgm:spPr>
      <dgm:t>
        <a:bodyPr/>
        <a:lstStyle/>
        <a:p>
          <a:endParaRPr lang="en-US"/>
        </a:p>
      </dgm:t>
    </dgm:pt>
    <dgm:pt modelId="{04611C36-4009-4326-9AF7-BA0158C67FD2}" type="sibTrans" cxnId="{6E30016C-4C8A-496F-9C55-CC01A7D3A0E5}">
      <dgm:prSet/>
      <dgm:spPr/>
      <dgm:t>
        <a:bodyPr/>
        <a:lstStyle/>
        <a:p>
          <a:endParaRPr lang="en-US"/>
        </a:p>
      </dgm:t>
    </dgm:pt>
    <dgm:pt modelId="{0CDC1E23-88D5-4450-A073-275427A4657F}">
      <dgm:prSet/>
      <dgm:spPr>
        <a:xfrm>
          <a:off x="5075410" y="3059221"/>
          <a:ext cx="1076743" cy="538371"/>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panose="02110004020202020204"/>
              <a:ea typeface="+mn-ea"/>
              <a:cs typeface="+mn-cs"/>
            </a:rPr>
            <a:t>Grants Evaluation Specialists (8)</a:t>
          </a:r>
        </a:p>
      </dgm:t>
    </dgm:pt>
    <dgm:pt modelId="{5B2EE20E-7784-4E4F-8856-AC32D6493A0E}" type="parTrans" cxnId="{71EBB17A-ABF2-420E-BC4B-EEB43A97241C}">
      <dgm:prSet/>
      <dgm:spPr>
        <a:xfrm>
          <a:off x="4913898" y="2833105"/>
          <a:ext cx="161511" cy="495302"/>
        </a:xfrm>
        <a:custGeom>
          <a:avLst/>
          <a:gdLst/>
          <a:ahLst/>
          <a:cxnLst/>
          <a:rect l="0" t="0" r="0" b="0"/>
          <a:pathLst>
            <a:path>
              <a:moveTo>
                <a:pt x="0" y="0"/>
              </a:moveTo>
              <a:lnTo>
                <a:pt x="0" y="495302"/>
              </a:lnTo>
              <a:lnTo>
                <a:pt x="161511" y="495302"/>
              </a:lnTo>
            </a:path>
          </a:pathLst>
        </a:custGeom>
        <a:noFill/>
        <a:ln w="12700" cap="flat" cmpd="sng" algn="ctr">
          <a:solidFill>
            <a:srgbClr val="156082">
              <a:shade val="80000"/>
              <a:hueOff val="0"/>
              <a:satOff val="0"/>
              <a:lumOff val="0"/>
              <a:alphaOff val="0"/>
            </a:srgbClr>
          </a:solidFill>
          <a:prstDash val="solid"/>
          <a:miter lim="800000"/>
        </a:ln>
        <a:effectLst/>
      </dgm:spPr>
      <dgm:t>
        <a:bodyPr/>
        <a:lstStyle/>
        <a:p>
          <a:endParaRPr lang="en-US"/>
        </a:p>
      </dgm:t>
    </dgm:pt>
    <dgm:pt modelId="{30071180-E00F-436B-AE7B-97503542191F}" type="sibTrans" cxnId="{71EBB17A-ABF2-420E-BC4B-EEB43A97241C}">
      <dgm:prSet/>
      <dgm:spPr/>
      <dgm:t>
        <a:bodyPr/>
        <a:lstStyle/>
        <a:p>
          <a:endParaRPr lang="en-US"/>
        </a:p>
      </dgm:t>
    </dgm:pt>
    <dgm:pt modelId="{0654459F-C27A-4C2C-AA60-55BF05D379DB}" type="pres">
      <dgm:prSet presAssocID="{AA283539-C870-4147-A0C5-E8272053CFE7}" presName="hierChild1" presStyleCnt="0">
        <dgm:presLayoutVars>
          <dgm:orgChart val="1"/>
          <dgm:chPref val="1"/>
          <dgm:dir/>
          <dgm:animOne val="branch"/>
          <dgm:animLvl val="lvl"/>
          <dgm:resizeHandles/>
        </dgm:presLayoutVars>
      </dgm:prSet>
      <dgm:spPr/>
    </dgm:pt>
    <dgm:pt modelId="{FCCCD6AC-3543-4FFF-B933-BD9252ECEAF1}" type="pres">
      <dgm:prSet presAssocID="{E694DBBE-CD97-4DCB-B8D9-442A5E17253A}" presName="hierRoot1" presStyleCnt="0">
        <dgm:presLayoutVars>
          <dgm:hierBranch val="init"/>
        </dgm:presLayoutVars>
      </dgm:prSet>
      <dgm:spPr/>
    </dgm:pt>
    <dgm:pt modelId="{7E99588F-0F01-408C-B34C-5F65DF76963E}" type="pres">
      <dgm:prSet presAssocID="{E694DBBE-CD97-4DCB-B8D9-442A5E17253A}" presName="rootComposite1" presStyleCnt="0"/>
      <dgm:spPr/>
    </dgm:pt>
    <dgm:pt modelId="{E2E03658-6FB1-4A96-8DF7-E9ADF04A5F01}" type="pres">
      <dgm:prSet presAssocID="{E694DBBE-CD97-4DCB-B8D9-442A5E17253A}" presName="rootText1" presStyleLbl="node0" presStyleIdx="0" presStyleCnt="2">
        <dgm:presLayoutVars>
          <dgm:chPref val="3"/>
        </dgm:presLayoutVars>
      </dgm:prSet>
      <dgm:spPr/>
    </dgm:pt>
    <dgm:pt modelId="{7D131071-8094-4D95-B1C7-981C108CB8A7}" type="pres">
      <dgm:prSet presAssocID="{E694DBBE-CD97-4DCB-B8D9-442A5E17253A}" presName="rootConnector1" presStyleLbl="node1" presStyleIdx="0" presStyleCnt="0"/>
      <dgm:spPr/>
    </dgm:pt>
    <dgm:pt modelId="{78B90B44-4D88-4509-9407-40BC61185C8B}" type="pres">
      <dgm:prSet presAssocID="{E694DBBE-CD97-4DCB-B8D9-442A5E17253A}" presName="hierChild2" presStyleCnt="0"/>
      <dgm:spPr/>
    </dgm:pt>
    <dgm:pt modelId="{2E812404-3973-4A2B-9C2D-76AB1BB23C3C}" type="pres">
      <dgm:prSet presAssocID="{F1DA08AB-09A3-4A17-9145-C5B23A6B4962}" presName="Name37" presStyleLbl="parChTrans1D2" presStyleIdx="0" presStyleCnt="4"/>
      <dgm:spPr/>
    </dgm:pt>
    <dgm:pt modelId="{73D2404E-F4E7-485E-86A6-72E069D4341C}" type="pres">
      <dgm:prSet presAssocID="{D22AE03C-5D64-4788-B2B4-26DA4E4EA486}" presName="hierRoot2" presStyleCnt="0">
        <dgm:presLayoutVars>
          <dgm:hierBranch val="init"/>
        </dgm:presLayoutVars>
      </dgm:prSet>
      <dgm:spPr/>
    </dgm:pt>
    <dgm:pt modelId="{52B89FC8-2C28-4ACA-A2D9-6446CB767707}" type="pres">
      <dgm:prSet presAssocID="{D22AE03C-5D64-4788-B2B4-26DA4E4EA486}" presName="rootComposite" presStyleCnt="0"/>
      <dgm:spPr/>
    </dgm:pt>
    <dgm:pt modelId="{7BCF8923-A371-4FB7-AC66-CDAA7B047F17}" type="pres">
      <dgm:prSet presAssocID="{D22AE03C-5D64-4788-B2B4-26DA4E4EA486}" presName="rootText" presStyleLbl="node2" presStyleIdx="0" presStyleCnt="2" custLinFactNeighborX="-675" custLinFactNeighborY="-20253">
        <dgm:presLayoutVars>
          <dgm:chPref val="3"/>
        </dgm:presLayoutVars>
      </dgm:prSet>
      <dgm:spPr/>
    </dgm:pt>
    <dgm:pt modelId="{C9A72A6B-53B3-4171-B8BF-3B9F71939516}" type="pres">
      <dgm:prSet presAssocID="{D22AE03C-5D64-4788-B2B4-26DA4E4EA486}" presName="rootConnector" presStyleLbl="node2" presStyleIdx="0" presStyleCnt="2"/>
      <dgm:spPr/>
    </dgm:pt>
    <dgm:pt modelId="{8E8D5AEF-7250-46C6-8FC3-0D4A7CA77883}" type="pres">
      <dgm:prSet presAssocID="{D22AE03C-5D64-4788-B2B4-26DA4E4EA486}" presName="hierChild4" presStyleCnt="0"/>
      <dgm:spPr/>
    </dgm:pt>
    <dgm:pt modelId="{EEB3F3EF-67DD-4F04-9ACA-20A1790332CC}" type="pres">
      <dgm:prSet presAssocID="{7FFBDFA2-5B4C-4E83-A552-B361362FACC0}" presName="Name37" presStyleLbl="parChTrans1D3" presStyleIdx="0" presStyleCnt="2"/>
      <dgm:spPr/>
    </dgm:pt>
    <dgm:pt modelId="{04FFAD2C-AA40-4036-91FF-279BA01A0100}" type="pres">
      <dgm:prSet presAssocID="{96FA6CB1-ED73-480C-8B6B-F0C090043CC8}" presName="hierRoot2" presStyleCnt="0">
        <dgm:presLayoutVars>
          <dgm:hierBranch val="init"/>
        </dgm:presLayoutVars>
      </dgm:prSet>
      <dgm:spPr/>
    </dgm:pt>
    <dgm:pt modelId="{1083AFB8-6C63-4CD6-8817-BE915942F155}" type="pres">
      <dgm:prSet presAssocID="{96FA6CB1-ED73-480C-8B6B-F0C090043CC8}" presName="rootComposite" presStyleCnt="0"/>
      <dgm:spPr/>
    </dgm:pt>
    <dgm:pt modelId="{1CA804D5-6D8A-4F99-B496-A02359EC3AC7}" type="pres">
      <dgm:prSet presAssocID="{96FA6CB1-ED73-480C-8B6B-F0C090043CC8}" presName="rootText" presStyleLbl="node3" presStyleIdx="0" presStyleCnt="2">
        <dgm:presLayoutVars>
          <dgm:chPref val="3"/>
        </dgm:presLayoutVars>
      </dgm:prSet>
      <dgm:spPr/>
    </dgm:pt>
    <dgm:pt modelId="{2E13EC5F-114E-4BF8-B212-ACB20DE35A9D}" type="pres">
      <dgm:prSet presAssocID="{96FA6CB1-ED73-480C-8B6B-F0C090043CC8}" presName="rootConnector" presStyleLbl="node3" presStyleIdx="0" presStyleCnt="2"/>
      <dgm:spPr/>
    </dgm:pt>
    <dgm:pt modelId="{AA79FEDD-989D-4E11-A75B-8BB069D4DD99}" type="pres">
      <dgm:prSet presAssocID="{96FA6CB1-ED73-480C-8B6B-F0C090043CC8}" presName="hierChild4" presStyleCnt="0"/>
      <dgm:spPr/>
    </dgm:pt>
    <dgm:pt modelId="{1DF9C495-37EF-4591-8090-38DA8B0A2AD0}" type="pres">
      <dgm:prSet presAssocID="{1217A2C4-C866-468E-91AB-0E69384B5FD9}" presName="Name37" presStyleLbl="parChTrans1D4" presStyleIdx="0" presStyleCnt="2"/>
      <dgm:spPr/>
    </dgm:pt>
    <dgm:pt modelId="{97A9ED75-6B81-4CAD-B1B4-C4C46CD49C5E}" type="pres">
      <dgm:prSet presAssocID="{43100940-CB26-4C5A-B9B9-30809CB502F4}" presName="hierRoot2" presStyleCnt="0">
        <dgm:presLayoutVars>
          <dgm:hierBranch val="init"/>
        </dgm:presLayoutVars>
      </dgm:prSet>
      <dgm:spPr/>
    </dgm:pt>
    <dgm:pt modelId="{669CE585-12BB-455D-A97E-D4B48CF212FD}" type="pres">
      <dgm:prSet presAssocID="{43100940-CB26-4C5A-B9B9-30809CB502F4}" presName="rootComposite" presStyleCnt="0"/>
      <dgm:spPr/>
    </dgm:pt>
    <dgm:pt modelId="{02E62CAC-D514-4717-BAE2-5B371E1CBD43}" type="pres">
      <dgm:prSet presAssocID="{43100940-CB26-4C5A-B9B9-30809CB502F4}" presName="rootText" presStyleLbl="node4" presStyleIdx="0" presStyleCnt="2">
        <dgm:presLayoutVars>
          <dgm:chPref val="3"/>
        </dgm:presLayoutVars>
      </dgm:prSet>
      <dgm:spPr/>
    </dgm:pt>
    <dgm:pt modelId="{509CD43C-6C67-497E-B60A-09FCC4CB8461}" type="pres">
      <dgm:prSet presAssocID="{43100940-CB26-4C5A-B9B9-30809CB502F4}" presName="rootConnector" presStyleLbl="node4" presStyleIdx="0" presStyleCnt="2"/>
      <dgm:spPr/>
    </dgm:pt>
    <dgm:pt modelId="{C961C8BD-4C06-440E-A5CC-B1C4253F6EBC}" type="pres">
      <dgm:prSet presAssocID="{43100940-CB26-4C5A-B9B9-30809CB502F4}" presName="hierChild4" presStyleCnt="0"/>
      <dgm:spPr/>
    </dgm:pt>
    <dgm:pt modelId="{EBEA3E63-A347-46D4-8607-FDBF83000F9C}" type="pres">
      <dgm:prSet presAssocID="{43100940-CB26-4C5A-B9B9-30809CB502F4}" presName="hierChild5" presStyleCnt="0"/>
      <dgm:spPr/>
    </dgm:pt>
    <dgm:pt modelId="{521CC9B6-D9EC-4DF2-BBC4-ABCCA83510B2}" type="pres">
      <dgm:prSet presAssocID="{96FA6CB1-ED73-480C-8B6B-F0C090043CC8}" presName="hierChild5" presStyleCnt="0"/>
      <dgm:spPr/>
    </dgm:pt>
    <dgm:pt modelId="{D683F59C-104E-4626-954B-E93C3FBBE5E4}" type="pres">
      <dgm:prSet presAssocID="{D22AE03C-5D64-4788-B2B4-26DA4E4EA486}" presName="hierChild5" presStyleCnt="0"/>
      <dgm:spPr/>
    </dgm:pt>
    <dgm:pt modelId="{767DFF9C-C071-4A3F-AB58-EE25C77CDA3C}" type="pres">
      <dgm:prSet presAssocID="{C21AE57B-A486-41B1-B43E-3D1F25DE5316}" presName="Name37" presStyleLbl="parChTrans1D2" presStyleIdx="1" presStyleCnt="4"/>
      <dgm:spPr/>
    </dgm:pt>
    <dgm:pt modelId="{A664378F-FE7C-43B8-A1BA-82059449200A}" type="pres">
      <dgm:prSet presAssocID="{FB8D1099-FBD2-4D40-B1F8-E29E0467B568}" presName="hierRoot2" presStyleCnt="0">
        <dgm:presLayoutVars>
          <dgm:hierBranch val="init"/>
        </dgm:presLayoutVars>
      </dgm:prSet>
      <dgm:spPr/>
    </dgm:pt>
    <dgm:pt modelId="{E3C129E8-2CAD-4958-99DE-3BB3E90B4B73}" type="pres">
      <dgm:prSet presAssocID="{FB8D1099-FBD2-4D40-B1F8-E29E0467B568}" presName="rootComposite" presStyleCnt="0"/>
      <dgm:spPr/>
    </dgm:pt>
    <dgm:pt modelId="{1AC122E3-6628-411C-A036-BBF37B06651A}" type="pres">
      <dgm:prSet presAssocID="{FB8D1099-FBD2-4D40-B1F8-E29E0467B568}" presName="rootText" presStyleLbl="node2" presStyleIdx="1" presStyleCnt="2" custLinFactNeighborX="927" custLinFactNeighborY="-18903">
        <dgm:presLayoutVars>
          <dgm:chPref val="3"/>
        </dgm:presLayoutVars>
      </dgm:prSet>
      <dgm:spPr/>
    </dgm:pt>
    <dgm:pt modelId="{987B8992-12DA-4FB2-AE1F-456E6B2B146D}" type="pres">
      <dgm:prSet presAssocID="{FB8D1099-FBD2-4D40-B1F8-E29E0467B568}" presName="rootConnector" presStyleLbl="node2" presStyleIdx="1" presStyleCnt="2"/>
      <dgm:spPr/>
    </dgm:pt>
    <dgm:pt modelId="{A476CC04-E432-447C-9C57-394E8696E8B7}" type="pres">
      <dgm:prSet presAssocID="{FB8D1099-FBD2-4D40-B1F8-E29E0467B568}" presName="hierChild4" presStyleCnt="0"/>
      <dgm:spPr/>
    </dgm:pt>
    <dgm:pt modelId="{402C3F82-5CBF-49BD-9DD8-FBB3F73AC1C2}" type="pres">
      <dgm:prSet presAssocID="{84E18367-B765-4B2F-A1A5-D4A779E7381C}" presName="Name37" presStyleLbl="parChTrans1D3" presStyleIdx="1" presStyleCnt="2"/>
      <dgm:spPr/>
    </dgm:pt>
    <dgm:pt modelId="{9F51C13D-DA4F-4BF4-8E0B-1290E9C74F4B}" type="pres">
      <dgm:prSet presAssocID="{99126CCA-DF33-4A73-94C3-230EA9ABDC12}" presName="hierRoot2" presStyleCnt="0">
        <dgm:presLayoutVars>
          <dgm:hierBranch val="init"/>
        </dgm:presLayoutVars>
      </dgm:prSet>
      <dgm:spPr/>
    </dgm:pt>
    <dgm:pt modelId="{176FBF74-5EBF-4905-B810-9D3A8E65537D}" type="pres">
      <dgm:prSet presAssocID="{99126CCA-DF33-4A73-94C3-230EA9ABDC12}" presName="rootComposite" presStyleCnt="0"/>
      <dgm:spPr/>
    </dgm:pt>
    <dgm:pt modelId="{F42DD608-FEAB-4686-8B05-6DD6C0CFD8B1}" type="pres">
      <dgm:prSet presAssocID="{99126CCA-DF33-4A73-94C3-230EA9ABDC12}" presName="rootText" presStyleLbl="node3" presStyleIdx="1" presStyleCnt="2">
        <dgm:presLayoutVars>
          <dgm:chPref val="3"/>
        </dgm:presLayoutVars>
      </dgm:prSet>
      <dgm:spPr/>
    </dgm:pt>
    <dgm:pt modelId="{56FC837E-DB18-4730-B6A6-3025F9349EB7}" type="pres">
      <dgm:prSet presAssocID="{99126CCA-DF33-4A73-94C3-230EA9ABDC12}" presName="rootConnector" presStyleLbl="node3" presStyleIdx="1" presStyleCnt="2"/>
      <dgm:spPr/>
    </dgm:pt>
    <dgm:pt modelId="{F7BE71D7-D05C-4A35-9494-1F186E3BA64A}" type="pres">
      <dgm:prSet presAssocID="{99126CCA-DF33-4A73-94C3-230EA9ABDC12}" presName="hierChild4" presStyleCnt="0"/>
      <dgm:spPr/>
    </dgm:pt>
    <dgm:pt modelId="{5D5A9280-BE49-46F3-8169-072FE03346C4}" type="pres">
      <dgm:prSet presAssocID="{5B2EE20E-7784-4E4F-8856-AC32D6493A0E}" presName="Name37" presStyleLbl="parChTrans1D4" presStyleIdx="1" presStyleCnt="2"/>
      <dgm:spPr/>
    </dgm:pt>
    <dgm:pt modelId="{216B2CA3-3EA4-44DD-9CD3-15DC86BC356B}" type="pres">
      <dgm:prSet presAssocID="{0CDC1E23-88D5-4450-A073-275427A4657F}" presName="hierRoot2" presStyleCnt="0">
        <dgm:presLayoutVars>
          <dgm:hierBranch val="init"/>
        </dgm:presLayoutVars>
      </dgm:prSet>
      <dgm:spPr/>
    </dgm:pt>
    <dgm:pt modelId="{FB6505B1-5B0F-4BF5-BAA4-5EDF43FD125C}" type="pres">
      <dgm:prSet presAssocID="{0CDC1E23-88D5-4450-A073-275427A4657F}" presName="rootComposite" presStyleCnt="0"/>
      <dgm:spPr/>
    </dgm:pt>
    <dgm:pt modelId="{89618E04-38B7-42F6-A05F-026BA6136D8A}" type="pres">
      <dgm:prSet presAssocID="{0CDC1E23-88D5-4450-A073-275427A4657F}" presName="rootText" presStyleLbl="node4" presStyleIdx="1" presStyleCnt="2">
        <dgm:presLayoutVars>
          <dgm:chPref val="3"/>
        </dgm:presLayoutVars>
      </dgm:prSet>
      <dgm:spPr/>
    </dgm:pt>
    <dgm:pt modelId="{100D4B5F-127D-46B2-9D32-82A1F1CBF879}" type="pres">
      <dgm:prSet presAssocID="{0CDC1E23-88D5-4450-A073-275427A4657F}" presName="rootConnector" presStyleLbl="node4" presStyleIdx="1" presStyleCnt="2"/>
      <dgm:spPr/>
    </dgm:pt>
    <dgm:pt modelId="{D6FAD740-9CDB-4583-9323-594DDF3C7DE2}" type="pres">
      <dgm:prSet presAssocID="{0CDC1E23-88D5-4450-A073-275427A4657F}" presName="hierChild4" presStyleCnt="0"/>
      <dgm:spPr/>
    </dgm:pt>
    <dgm:pt modelId="{8AAD0091-8CA7-42D0-8086-4580DB0CD177}" type="pres">
      <dgm:prSet presAssocID="{0CDC1E23-88D5-4450-A073-275427A4657F}" presName="hierChild5" presStyleCnt="0"/>
      <dgm:spPr/>
    </dgm:pt>
    <dgm:pt modelId="{FE4195EC-6A2F-4B0B-964F-5E6784890334}" type="pres">
      <dgm:prSet presAssocID="{99126CCA-DF33-4A73-94C3-230EA9ABDC12}" presName="hierChild5" presStyleCnt="0"/>
      <dgm:spPr/>
    </dgm:pt>
    <dgm:pt modelId="{B8E956C3-01E5-406D-8162-7FC9B534B541}" type="pres">
      <dgm:prSet presAssocID="{FB8D1099-FBD2-4D40-B1F8-E29E0467B568}" presName="hierChild5" presStyleCnt="0"/>
      <dgm:spPr/>
    </dgm:pt>
    <dgm:pt modelId="{AAB3ABB8-C97E-4E10-B046-8EC5C7A6EE85}" type="pres">
      <dgm:prSet presAssocID="{E694DBBE-CD97-4DCB-B8D9-442A5E17253A}" presName="hierChild3" presStyleCnt="0"/>
      <dgm:spPr/>
    </dgm:pt>
    <dgm:pt modelId="{9181A7DE-4D2F-47FF-A41D-6CA911AEECC4}" type="pres">
      <dgm:prSet presAssocID="{A851BE9A-4BD4-4236-8BF7-AC5839DD1C08}" presName="Name111" presStyleLbl="parChTrans1D2" presStyleIdx="2" presStyleCnt="4"/>
      <dgm:spPr/>
    </dgm:pt>
    <dgm:pt modelId="{5A09F41C-8C96-46B1-9EE2-7975169B32DF}" type="pres">
      <dgm:prSet presAssocID="{FFA5B7FF-A398-4DCA-AAD1-047ECF036E03}" presName="hierRoot3" presStyleCnt="0">
        <dgm:presLayoutVars>
          <dgm:hierBranch val="init"/>
        </dgm:presLayoutVars>
      </dgm:prSet>
      <dgm:spPr/>
    </dgm:pt>
    <dgm:pt modelId="{A05040B7-287A-40DA-8081-702FAFBF182E}" type="pres">
      <dgm:prSet presAssocID="{FFA5B7FF-A398-4DCA-AAD1-047ECF036E03}" presName="rootComposite3" presStyleCnt="0"/>
      <dgm:spPr/>
    </dgm:pt>
    <dgm:pt modelId="{286E8E33-153D-4D2A-B362-C50D4A1A864C}" type="pres">
      <dgm:prSet presAssocID="{FFA5B7FF-A398-4DCA-AAD1-047ECF036E03}" presName="rootText3" presStyleLbl="asst1" presStyleIdx="0" presStyleCnt="1" custLinFactNeighborX="62783" custLinFactNeighborY="-14852">
        <dgm:presLayoutVars>
          <dgm:chPref val="3"/>
        </dgm:presLayoutVars>
      </dgm:prSet>
      <dgm:spPr/>
    </dgm:pt>
    <dgm:pt modelId="{CD91C87F-03B7-40C9-859C-B252A9E0426C}" type="pres">
      <dgm:prSet presAssocID="{FFA5B7FF-A398-4DCA-AAD1-047ECF036E03}" presName="rootConnector3" presStyleLbl="asst1" presStyleIdx="0" presStyleCnt="1"/>
      <dgm:spPr/>
    </dgm:pt>
    <dgm:pt modelId="{3C198698-C310-47A6-B33D-0F6552C8FC9B}" type="pres">
      <dgm:prSet presAssocID="{FFA5B7FF-A398-4DCA-AAD1-047ECF036E03}" presName="hierChild6" presStyleCnt="0"/>
      <dgm:spPr/>
    </dgm:pt>
    <dgm:pt modelId="{4F07D325-039B-4D09-923E-996532A3E6D2}" type="pres">
      <dgm:prSet presAssocID="{FFA5B7FF-A398-4DCA-AAD1-047ECF036E03}" presName="hierChild7" presStyleCnt="0"/>
      <dgm:spPr/>
    </dgm:pt>
    <dgm:pt modelId="{A9CBB0E8-4371-46E6-9B85-45C3852397FE}" type="pres">
      <dgm:prSet presAssocID="{4BDCD05C-6B56-4764-BBCC-12BC05D35C3D}" presName="hierRoot1" presStyleCnt="0">
        <dgm:presLayoutVars>
          <dgm:hierBranch val="init"/>
        </dgm:presLayoutVars>
      </dgm:prSet>
      <dgm:spPr/>
    </dgm:pt>
    <dgm:pt modelId="{418E5E96-4AB0-420F-B1E1-E66902C40E43}" type="pres">
      <dgm:prSet presAssocID="{4BDCD05C-6B56-4764-BBCC-12BC05D35C3D}" presName="rootComposite1" presStyleCnt="0"/>
      <dgm:spPr/>
    </dgm:pt>
    <dgm:pt modelId="{D13B5A05-1AF8-4A0A-9B5E-A51B2EFB4C02}" type="pres">
      <dgm:prSet presAssocID="{4BDCD05C-6B56-4764-BBCC-12BC05D35C3D}" presName="rootText1" presStyleLbl="node0" presStyleIdx="1" presStyleCnt="2">
        <dgm:presLayoutVars>
          <dgm:chPref val="3"/>
        </dgm:presLayoutVars>
      </dgm:prSet>
      <dgm:spPr/>
    </dgm:pt>
    <dgm:pt modelId="{C1235B13-4D2D-4CDB-BF07-1D1B8516EDB0}" type="pres">
      <dgm:prSet presAssocID="{4BDCD05C-6B56-4764-BBCC-12BC05D35C3D}" presName="rootConnector1" presStyleLbl="asst0" presStyleIdx="0" presStyleCnt="1"/>
      <dgm:spPr/>
    </dgm:pt>
    <dgm:pt modelId="{559A3666-258E-4DE7-9E7C-0B374B1149A1}" type="pres">
      <dgm:prSet presAssocID="{4BDCD05C-6B56-4764-BBCC-12BC05D35C3D}" presName="hierChild2" presStyleCnt="0"/>
      <dgm:spPr/>
    </dgm:pt>
    <dgm:pt modelId="{E2434C13-52F5-4762-A4E2-7EEE2506F1E6}" type="pres">
      <dgm:prSet presAssocID="{4BDCD05C-6B56-4764-BBCC-12BC05D35C3D}" presName="hierChild3" presStyleCnt="0"/>
      <dgm:spPr/>
    </dgm:pt>
    <dgm:pt modelId="{092EF77D-B71A-4E94-9E62-A79A638D0A99}" type="pres">
      <dgm:prSet presAssocID="{CAE2FE3A-4E01-4333-B1B5-13629BA39047}" presName="Name111" presStyleLbl="parChTrans1D2" presStyleIdx="3" presStyleCnt="4"/>
      <dgm:spPr/>
    </dgm:pt>
    <dgm:pt modelId="{B326A1DA-9263-4E34-900E-F7D5460D2FBC}" type="pres">
      <dgm:prSet presAssocID="{D43A8394-2DDC-460D-8E24-693E509072CC}" presName="hierRoot3" presStyleCnt="0">
        <dgm:presLayoutVars>
          <dgm:hierBranch val="init"/>
        </dgm:presLayoutVars>
      </dgm:prSet>
      <dgm:spPr/>
    </dgm:pt>
    <dgm:pt modelId="{292AE893-41BF-4F52-9DC3-1F625AA9B561}" type="pres">
      <dgm:prSet presAssocID="{D43A8394-2DDC-460D-8E24-693E509072CC}" presName="rootComposite3" presStyleCnt="0"/>
      <dgm:spPr/>
    </dgm:pt>
    <dgm:pt modelId="{24E4309A-3DCB-40FC-9C15-9EE80952ED07}" type="pres">
      <dgm:prSet presAssocID="{D43A8394-2DDC-460D-8E24-693E509072CC}" presName="rootText3" presStyleLbl="asst0" presStyleIdx="0" presStyleCnt="1" custLinFactX="-87413" custLinFactY="-38095" custLinFactNeighborX="-100000" custLinFactNeighborY="-100000">
        <dgm:presLayoutVars>
          <dgm:chPref val="3"/>
        </dgm:presLayoutVars>
      </dgm:prSet>
      <dgm:spPr/>
    </dgm:pt>
    <dgm:pt modelId="{936E7A20-427C-4A33-9026-E6D3F0153476}" type="pres">
      <dgm:prSet presAssocID="{D43A8394-2DDC-460D-8E24-693E509072CC}" presName="rootConnector3" presStyleLbl="asst0" presStyleIdx="0" presStyleCnt="1"/>
      <dgm:spPr/>
    </dgm:pt>
    <dgm:pt modelId="{F7215D12-7BD6-4565-81EC-1CF7F3CB9985}" type="pres">
      <dgm:prSet presAssocID="{D43A8394-2DDC-460D-8E24-693E509072CC}" presName="hierChild6" presStyleCnt="0"/>
      <dgm:spPr/>
    </dgm:pt>
    <dgm:pt modelId="{D8FB2CE0-2B84-426E-9111-7D2DB4E2D21C}" type="pres">
      <dgm:prSet presAssocID="{D43A8394-2DDC-460D-8E24-693E509072CC}" presName="hierChild7" presStyleCnt="0"/>
      <dgm:spPr/>
    </dgm:pt>
  </dgm:ptLst>
  <dgm:cxnLst>
    <dgm:cxn modelId="{6E10CF00-B393-49C4-A51A-6D5C16D168DB}" srcId="{AA283539-C870-4147-A0C5-E8272053CFE7}" destId="{E694DBBE-CD97-4DCB-B8D9-442A5E17253A}" srcOrd="0" destOrd="0" parTransId="{B9D1343B-F417-415D-9201-04AB03220AC6}" sibTransId="{2A51ED3A-EC1F-4948-9847-1CDCA294CEE7}"/>
    <dgm:cxn modelId="{89AFE600-28DF-45C4-81D7-E14F4647ED19}" type="presOf" srcId="{FB8D1099-FBD2-4D40-B1F8-E29E0467B568}" destId="{1AC122E3-6628-411C-A036-BBF37B06651A}" srcOrd="0" destOrd="0" presId="urn:microsoft.com/office/officeart/2005/8/layout/orgChart1"/>
    <dgm:cxn modelId="{4B4FD20D-4DA2-4EF7-A91C-3D839C667410}" type="presOf" srcId="{96FA6CB1-ED73-480C-8B6B-F0C090043CC8}" destId="{2E13EC5F-114E-4BF8-B212-ACB20DE35A9D}" srcOrd="1" destOrd="0" presId="urn:microsoft.com/office/officeart/2005/8/layout/orgChart1"/>
    <dgm:cxn modelId="{B5EFE219-02D8-4E8B-B189-BBBE105D04C7}" type="presOf" srcId="{4BDCD05C-6B56-4764-BBCC-12BC05D35C3D}" destId="{D13B5A05-1AF8-4A0A-9B5E-A51B2EFB4C02}" srcOrd="0" destOrd="0" presId="urn:microsoft.com/office/officeart/2005/8/layout/orgChart1"/>
    <dgm:cxn modelId="{FADE8C24-5886-416F-9D3A-0C56CC84A53C}" type="presOf" srcId="{43100940-CB26-4C5A-B9B9-30809CB502F4}" destId="{02E62CAC-D514-4717-BAE2-5B371E1CBD43}" srcOrd="0" destOrd="0" presId="urn:microsoft.com/office/officeart/2005/8/layout/orgChart1"/>
    <dgm:cxn modelId="{42394E25-BD44-4962-A242-3206595297F1}" type="presOf" srcId="{D43A8394-2DDC-460D-8E24-693E509072CC}" destId="{24E4309A-3DCB-40FC-9C15-9EE80952ED07}" srcOrd="0" destOrd="0" presId="urn:microsoft.com/office/officeart/2005/8/layout/orgChart1"/>
    <dgm:cxn modelId="{34E72B35-B3EB-4BD7-B02D-865BC0A34AE5}" type="presOf" srcId="{D43A8394-2DDC-460D-8E24-693E509072CC}" destId="{936E7A20-427C-4A33-9026-E6D3F0153476}" srcOrd="1" destOrd="0" presId="urn:microsoft.com/office/officeart/2005/8/layout/orgChart1"/>
    <dgm:cxn modelId="{05F01C3C-5019-48D8-B440-3BD3E0F3FC3E}" type="presOf" srcId="{FFA5B7FF-A398-4DCA-AAD1-047ECF036E03}" destId="{286E8E33-153D-4D2A-B362-C50D4A1A864C}" srcOrd="0" destOrd="0" presId="urn:microsoft.com/office/officeart/2005/8/layout/orgChart1"/>
    <dgm:cxn modelId="{DB6D9C3C-5FF7-46F4-9307-70CB8D1AA57E}" type="presOf" srcId="{4BDCD05C-6B56-4764-BBCC-12BC05D35C3D}" destId="{C1235B13-4D2D-4CDB-BF07-1D1B8516EDB0}" srcOrd="1" destOrd="0" presId="urn:microsoft.com/office/officeart/2005/8/layout/orgChart1"/>
    <dgm:cxn modelId="{CCC2CD65-FC8A-4934-83F8-439151AA7D5B}" type="presOf" srcId="{99126CCA-DF33-4A73-94C3-230EA9ABDC12}" destId="{F42DD608-FEAB-4686-8B05-6DD6C0CFD8B1}" srcOrd="0" destOrd="0" presId="urn:microsoft.com/office/officeart/2005/8/layout/orgChart1"/>
    <dgm:cxn modelId="{AD3F2F67-C588-41BF-B97A-FF043642C3B3}" type="presOf" srcId="{99126CCA-DF33-4A73-94C3-230EA9ABDC12}" destId="{56FC837E-DB18-4730-B6A6-3025F9349EB7}" srcOrd="1" destOrd="0" presId="urn:microsoft.com/office/officeart/2005/8/layout/orgChart1"/>
    <dgm:cxn modelId="{6E30016C-4C8A-496F-9C55-CC01A7D3A0E5}" srcId="{FB8D1099-FBD2-4D40-B1F8-E29E0467B568}" destId="{99126CCA-DF33-4A73-94C3-230EA9ABDC12}" srcOrd="0" destOrd="0" parTransId="{84E18367-B765-4B2F-A1A5-D4A779E7381C}" sibTransId="{04611C36-4009-4326-9AF7-BA0158C67FD2}"/>
    <dgm:cxn modelId="{8BDE316F-1B20-4000-8B39-B38857F9850D}" type="presOf" srcId="{AA283539-C870-4147-A0C5-E8272053CFE7}" destId="{0654459F-C27A-4C2C-AA60-55BF05D379DB}" srcOrd="0" destOrd="0" presId="urn:microsoft.com/office/officeart/2005/8/layout/orgChart1"/>
    <dgm:cxn modelId="{E53F774F-0571-4801-8902-B9C2E6B46D49}" type="presOf" srcId="{E694DBBE-CD97-4DCB-B8D9-442A5E17253A}" destId="{E2E03658-6FB1-4A96-8DF7-E9ADF04A5F01}" srcOrd="0" destOrd="0" presId="urn:microsoft.com/office/officeart/2005/8/layout/orgChart1"/>
    <dgm:cxn modelId="{E5B0E274-9A64-42D9-8C1A-9D007DF063B8}" srcId="{4BDCD05C-6B56-4764-BBCC-12BC05D35C3D}" destId="{D43A8394-2DDC-460D-8E24-693E509072CC}" srcOrd="0" destOrd="0" parTransId="{CAE2FE3A-4E01-4333-B1B5-13629BA39047}" sibTransId="{6BC1E0C7-70C2-4456-8238-26C78C181631}"/>
    <dgm:cxn modelId="{3E90CF76-4A8A-44AA-8DE4-ABB15031CAF4}" type="presOf" srcId="{5B2EE20E-7784-4E4F-8856-AC32D6493A0E}" destId="{5D5A9280-BE49-46F3-8169-072FE03346C4}" srcOrd="0" destOrd="0" presId="urn:microsoft.com/office/officeart/2005/8/layout/orgChart1"/>
    <dgm:cxn modelId="{944B4A57-C8ED-485C-890E-6123A65DF8ED}" type="presOf" srcId="{84E18367-B765-4B2F-A1A5-D4A779E7381C}" destId="{402C3F82-5CBF-49BD-9DD8-FBB3F73AC1C2}" srcOrd="0" destOrd="0" presId="urn:microsoft.com/office/officeart/2005/8/layout/orgChart1"/>
    <dgm:cxn modelId="{9FA06278-9BC2-42FF-9C29-05210026CB0F}" type="presOf" srcId="{CAE2FE3A-4E01-4333-B1B5-13629BA39047}" destId="{092EF77D-B71A-4E94-9E62-A79A638D0A99}" srcOrd="0" destOrd="0" presId="urn:microsoft.com/office/officeart/2005/8/layout/orgChart1"/>
    <dgm:cxn modelId="{4CF1F679-5382-4E56-932E-E69D8CD814C6}" type="presOf" srcId="{E694DBBE-CD97-4DCB-B8D9-442A5E17253A}" destId="{7D131071-8094-4D95-B1C7-981C108CB8A7}" srcOrd="1" destOrd="0" presId="urn:microsoft.com/office/officeart/2005/8/layout/orgChart1"/>
    <dgm:cxn modelId="{71EBB17A-ABF2-420E-BC4B-EEB43A97241C}" srcId="{99126CCA-DF33-4A73-94C3-230EA9ABDC12}" destId="{0CDC1E23-88D5-4450-A073-275427A4657F}" srcOrd="0" destOrd="0" parTransId="{5B2EE20E-7784-4E4F-8856-AC32D6493A0E}" sibTransId="{30071180-E00F-436B-AE7B-97503542191F}"/>
    <dgm:cxn modelId="{DBEC5483-9A7F-4D59-ABBD-3FF0EE6C0230}" type="presOf" srcId="{D22AE03C-5D64-4788-B2B4-26DA4E4EA486}" destId="{7BCF8923-A371-4FB7-AC66-CDAA7B047F17}" srcOrd="0" destOrd="0" presId="urn:microsoft.com/office/officeart/2005/8/layout/orgChart1"/>
    <dgm:cxn modelId="{D781D983-B6E0-4C82-A1E0-FD4A8392798E}" type="presOf" srcId="{F1DA08AB-09A3-4A17-9145-C5B23A6B4962}" destId="{2E812404-3973-4A2B-9C2D-76AB1BB23C3C}" srcOrd="0" destOrd="0" presId="urn:microsoft.com/office/officeart/2005/8/layout/orgChart1"/>
    <dgm:cxn modelId="{57FA4F8D-75EB-4F41-BD8D-D624C0CB0D69}" srcId="{D22AE03C-5D64-4788-B2B4-26DA4E4EA486}" destId="{96FA6CB1-ED73-480C-8B6B-F0C090043CC8}" srcOrd="0" destOrd="0" parTransId="{7FFBDFA2-5B4C-4E83-A552-B361362FACC0}" sibTransId="{1BE77F9B-0F50-4325-B364-AAFD937339F3}"/>
    <dgm:cxn modelId="{FC6B7597-67F7-4156-BE7F-DA46B97AB2C0}" srcId="{AA283539-C870-4147-A0C5-E8272053CFE7}" destId="{4BDCD05C-6B56-4764-BBCC-12BC05D35C3D}" srcOrd="1" destOrd="0" parTransId="{9DDDC652-4CD7-4CB6-88A4-D58600A7F2C9}" sibTransId="{A0C04147-2C07-4157-91E3-539D17A84FC0}"/>
    <dgm:cxn modelId="{43778A98-DD0C-4794-845D-6AC1AF7B0F57}" type="presOf" srcId="{7FFBDFA2-5B4C-4E83-A552-B361362FACC0}" destId="{EEB3F3EF-67DD-4F04-9ACA-20A1790332CC}" srcOrd="0" destOrd="0" presId="urn:microsoft.com/office/officeart/2005/8/layout/orgChart1"/>
    <dgm:cxn modelId="{F82579AE-784D-4E9B-963C-1821C96B3EFA}" type="presOf" srcId="{FB8D1099-FBD2-4D40-B1F8-E29E0467B568}" destId="{987B8992-12DA-4FB2-AE1F-456E6B2B146D}" srcOrd="1" destOrd="0" presId="urn:microsoft.com/office/officeart/2005/8/layout/orgChart1"/>
    <dgm:cxn modelId="{F1F66AB1-0F69-4438-9DF0-102909CCE17C}" srcId="{E694DBBE-CD97-4DCB-B8D9-442A5E17253A}" destId="{D22AE03C-5D64-4788-B2B4-26DA4E4EA486}" srcOrd="1" destOrd="0" parTransId="{F1DA08AB-09A3-4A17-9145-C5B23A6B4962}" sibTransId="{CDE9372B-A708-4371-9418-B2800239D00A}"/>
    <dgm:cxn modelId="{966877B4-5EF8-49CF-A920-59819ED13942}" type="presOf" srcId="{96FA6CB1-ED73-480C-8B6B-F0C090043CC8}" destId="{1CA804D5-6D8A-4F99-B496-A02359EC3AC7}" srcOrd="0" destOrd="0" presId="urn:microsoft.com/office/officeart/2005/8/layout/orgChart1"/>
    <dgm:cxn modelId="{1147A9B8-3DF9-4BC5-8635-0A61B452E31D}" type="presOf" srcId="{43100940-CB26-4C5A-B9B9-30809CB502F4}" destId="{509CD43C-6C67-497E-B60A-09FCC4CB8461}" srcOrd="1" destOrd="0" presId="urn:microsoft.com/office/officeart/2005/8/layout/orgChart1"/>
    <dgm:cxn modelId="{935D67BF-F073-4394-8F3E-DB984A68A9A3}" type="presOf" srcId="{0CDC1E23-88D5-4450-A073-275427A4657F}" destId="{89618E04-38B7-42F6-A05F-026BA6136D8A}" srcOrd="0" destOrd="0" presId="urn:microsoft.com/office/officeart/2005/8/layout/orgChart1"/>
    <dgm:cxn modelId="{B26443C9-3D48-4DCA-824A-0019EE92AC88}" type="presOf" srcId="{C21AE57B-A486-41B1-B43E-3D1F25DE5316}" destId="{767DFF9C-C071-4A3F-AB58-EE25C77CDA3C}" srcOrd="0" destOrd="0" presId="urn:microsoft.com/office/officeart/2005/8/layout/orgChart1"/>
    <dgm:cxn modelId="{EF5AB6CC-C1C6-49AF-B2E4-39D24DA4A305}" type="presOf" srcId="{0CDC1E23-88D5-4450-A073-275427A4657F}" destId="{100D4B5F-127D-46B2-9D32-82A1F1CBF879}" srcOrd="1" destOrd="0" presId="urn:microsoft.com/office/officeart/2005/8/layout/orgChart1"/>
    <dgm:cxn modelId="{75F074D4-03B3-48AD-94AF-9EE7663096F9}" type="presOf" srcId="{FFA5B7FF-A398-4DCA-AAD1-047ECF036E03}" destId="{CD91C87F-03B7-40C9-859C-B252A9E0426C}" srcOrd="1" destOrd="0" presId="urn:microsoft.com/office/officeart/2005/8/layout/orgChart1"/>
    <dgm:cxn modelId="{2BE00ED5-D14F-4414-A97F-414CDC01098D}" type="presOf" srcId="{A851BE9A-4BD4-4236-8BF7-AC5839DD1C08}" destId="{9181A7DE-4D2F-47FF-A41D-6CA911AEECC4}" srcOrd="0" destOrd="0" presId="urn:microsoft.com/office/officeart/2005/8/layout/orgChart1"/>
    <dgm:cxn modelId="{7CCC39D8-8CEB-4EF3-A1F7-5A1F53D10F5A}" type="presOf" srcId="{1217A2C4-C866-468E-91AB-0E69384B5FD9}" destId="{1DF9C495-37EF-4591-8090-38DA8B0A2AD0}" srcOrd="0" destOrd="0" presId="urn:microsoft.com/office/officeart/2005/8/layout/orgChart1"/>
    <dgm:cxn modelId="{1B5CD3DF-9AE9-48DA-BB47-E57043A66DF1}" srcId="{E694DBBE-CD97-4DCB-B8D9-442A5E17253A}" destId="{FFA5B7FF-A398-4DCA-AAD1-047ECF036E03}" srcOrd="0" destOrd="0" parTransId="{A851BE9A-4BD4-4236-8BF7-AC5839DD1C08}" sibTransId="{B8818269-62F8-48D9-8F9C-A8716D591101}"/>
    <dgm:cxn modelId="{7DB317E2-92BE-4DD4-AC4E-9DBF0D593F6F}" type="presOf" srcId="{D22AE03C-5D64-4788-B2B4-26DA4E4EA486}" destId="{C9A72A6B-53B3-4171-B8BF-3B9F71939516}" srcOrd="1" destOrd="0" presId="urn:microsoft.com/office/officeart/2005/8/layout/orgChart1"/>
    <dgm:cxn modelId="{27B639E3-74E4-4373-AF53-1C9DCB110B7A}" srcId="{E694DBBE-CD97-4DCB-B8D9-442A5E17253A}" destId="{FB8D1099-FBD2-4D40-B1F8-E29E0467B568}" srcOrd="2" destOrd="0" parTransId="{C21AE57B-A486-41B1-B43E-3D1F25DE5316}" sibTransId="{4A4B6074-F481-4E0E-983A-BA406A7E8B6B}"/>
    <dgm:cxn modelId="{086C0EF3-C40E-4CC9-910E-FCF5C34C71A2}" srcId="{96FA6CB1-ED73-480C-8B6B-F0C090043CC8}" destId="{43100940-CB26-4C5A-B9B9-30809CB502F4}" srcOrd="0" destOrd="0" parTransId="{1217A2C4-C866-468E-91AB-0E69384B5FD9}" sibTransId="{652D50A5-7F45-4E1F-86F2-4A72FA1B160D}"/>
    <dgm:cxn modelId="{33FBD16E-9773-42F0-AF35-B448C4A10479}" type="presParOf" srcId="{0654459F-C27A-4C2C-AA60-55BF05D379DB}" destId="{FCCCD6AC-3543-4FFF-B933-BD9252ECEAF1}" srcOrd="0" destOrd="0" presId="urn:microsoft.com/office/officeart/2005/8/layout/orgChart1"/>
    <dgm:cxn modelId="{ADDAF33C-A69E-42E3-A440-92C499164A15}" type="presParOf" srcId="{FCCCD6AC-3543-4FFF-B933-BD9252ECEAF1}" destId="{7E99588F-0F01-408C-B34C-5F65DF76963E}" srcOrd="0" destOrd="0" presId="urn:microsoft.com/office/officeart/2005/8/layout/orgChart1"/>
    <dgm:cxn modelId="{AA4EE646-F460-4C63-A1CD-238F714D9771}" type="presParOf" srcId="{7E99588F-0F01-408C-B34C-5F65DF76963E}" destId="{E2E03658-6FB1-4A96-8DF7-E9ADF04A5F01}" srcOrd="0" destOrd="0" presId="urn:microsoft.com/office/officeart/2005/8/layout/orgChart1"/>
    <dgm:cxn modelId="{E2FD972A-67EA-45E6-993D-77A54AF283F4}" type="presParOf" srcId="{7E99588F-0F01-408C-B34C-5F65DF76963E}" destId="{7D131071-8094-4D95-B1C7-981C108CB8A7}" srcOrd="1" destOrd="0" presId="urn:microsoft.com/office/officeart/2005/8/layout/orgChart1"/>
    <dgm:cxn modelId="{752C2DAD-80B1-4325-8891-C072A9AC66B9}" type="presParOf" srcId="{FCCCD6AC-3543-4FFF-B933-BD9252ECEAF1}" destId="{78B90B44-4D88-4509-9407-40BC61185C8B}" srcOrd="1" destOrd="0" presId="urn:microsoft.com/office/officeart/2005/8/layout/orgChart1"/>
    <dgm:cxn modelId="{05783549-83C5-4BC0-BEE4-D312BE26B64E}" type="presParOf" srcId="{78B90B44-4D88-4509-9407-40BC61185C8B}" destId="{2E812404-3973-4A2B-9C2D-76AB1BB23C3C}" srcOrd="0" destOrd="0" presId="urn:microsoft.com/office/officeart/2005/8/layout/orgChart1"/>
    <dgm:cxn modelId="{8499378F-89CA-4DB8-896D-AC0A9FC15E38}" type="presParOf" srcId="{78B90B44-4D88-4509-9407-40BC61185C8B}" destId="{73D2404E-F4E7-485E-86A6-72E069D4341C}" srcOrd="1" destOrd="0" presId="urn:microsoft.com/office/officeart/2005/8/layout/orgChart1"/>
    <dgm:cxn modelId="{B52A54C9-1AB9-40DB-BC57-6F82CA8DBD5C}" type="presParOf" srcId="{73D2404E-F4E7-485E-86A6-72E069D4341C}" destId="{52B89FC8-2C28-4ACA-A2D9-6446CB767707}" srcOrd="0" destOrd="0" presId="urn:microsoft.com/office/officeart/2005/8/layout/orgChart1"/>
    <dgm:cxn modelId="{5726EE49-1023-41A6-A709-274938956374}" type="presParOf" srcId="{52B89FC8-2C28-4ACA-A2D9-6446CB767707}" destId="{7BCF8923-A371-4FB7-AC66-CDAA7B047F17}" srcOrd="0" destOrd="0" presId="urn:microsoft.com/office/officeart/2005/8/layout/orgChart1"/>
    <dgm:cxn modelId="{1BA5A396-D095-4F56-B844-9FF10EFAEEBF}" type="presParOf" srcId="{52B89FC8-2C28-4ACA-A2D9-6446CB767707}" destId="{C9A72A6B-53B3-4171-B8BF-3B9F71939516}" srcOrd="1" destOrd="0" presId="urn:microsoft.com/office/officeart/2005/8/layout/orgChart1"/>
    <dgm:cxn modelId="{7FFCE551-2310-4C64-81DF-5548D2CF0C28}" type="presParOf" srcId="{73D2404E-F4E7-485E-86A6-72E069D4341C}" destId="{8E8D5AEF-7250-46C6-8FC3-0D4A7CA77883}" srcOrd="1" destOrd="0" presId="urn:microsoft.com/office/officeart/2005/8/layout/orgChart1"/>
    <dgm:cxn modelId="{F375D456-D478-4E05-904F-BF506B0845A2}" type="presParOf" srcId="{8E8D5AEF-7250-46C6-8FC3-0D4A7CA77883}" destId="{EEB3F3EF-67DD-4F04-9ACA-20A1790332CC}" srcOrd="0" destOrd="0" presId="urn:microsoft.com/office/officeart/2005/8/layout/orgChart1"/>
    <dgm:cxn modelId="{E03E2444-2B61-4E44-B1D3-0CE235596E21}" type="presParOf" srcId="{8E8D5AEF-7250-46C6-8FC3-0D4A7CA77883}" destId="{04FFAD2C-AA40-4036-91FF-279BA01A0100}" srcOrd="1" destOrd="0" presId="urn:microsoft.com/office/officeart/2005/8/layout/orgChart1"/>
    <dgm:cxn modelId="{8C861504-A9C0-4ACE-8E6D-75857894919B}" type="presParOf" srcId="{04FFAD2C-AA40-4036-91FF-279BA01A0100}" destId="{1083AFB8-6C63-4CD6-8817-BE915942F155}" srcOrd="0" destOrd="0" presId="urn:microsoft.com/office/officeart/2005/8/layout/orgChart1"/>
    <dgm:cxn modelId="{C88AAE8F-E797-415D-8E75-BF327A21E42E}" type="presParOf" srcId="{1083AFB8-6C63-4CD6-8817-BE915942F155}" destId="{1CA804D5-6D8A-4F99-B496-A02359EC3AC7}" srcOrd="0" destOrd="0" presId="urn:microsoft.com/office/officeart/2005/8/layout/orgChart1"/>
    <dgm:cxn modelId="{1E8CB647-4B61-4109-97CD-7513EB4504C7}" type="presParOf" srcId="{1083AFB8-6C63-4CD6-8817-BE915942F155}" destId="{2E13EC5F-114E-4BF8-B212-ACB20DE35A9D}" srcOrd="1" destOrd="0" presId="urn:microsoft.com/office/officeart/2005/8/layout/orgChart1"/>
    <dgm:cxn modelId="{FA605E86-E962-4E80-84CB-F0201242AC64}" type="presParOf" srcId="{04FFAD2C-AA40-4036-91FF-279BA01A0100}" destId="{AA79FEDD-989D-4E11-A75B-8BB069D4DD99}" srcOrd="1" destOrd="0" presId="urn:microsoft.com/office/officeart/2005/8/layout/orgChart1"/>
    <dgm:cxn modelId="{6361CD41-B4A9-4AAE-B731-FF1FF5A2E7BB}" type="presParOf" srcId="{AA79FEDD-989D-4E11-A75B-8BB069D4DD99}" destId="{1DF9C495-37EF-4591-8090-38DA8B0A2AD0}" srcOrd="0" destOrd="0" presId="urn:microsoft.com/office/officeart/2005/8/layout/orgChart1"/>
    <dgm:cxn modelId="{0010ED02-FB43-4C20-BC1B-AE18F69BC4FB}" type="presParOf" srcId="{AA79FEDD-989D-4E11-A75B-8BB069D4DD99}" destId="{97A9ED75-6B81-4CAD-B1B4-C4C46CD49C5E}" srcOrd="1" destOrd="0" presId="urn:microsoft.com/office/officeart/2005/8/layout/orgChart1"/>
    <dgm:cxn modelId="{3A891B37-8C6F-4552-9AD9-6E750A48BD4C}" type="presParOf" srcId="{97A9ED75-6B81-4CAD-B1B4-C4C46CD49C5E}" destId="{669CE585-12BB-455D-A97E-D4B48CF212FD}" srcOrd="0" destOrd="0" presId="urn:microsoft.com/office/officeart/2005/8/layout/orgChart1"/>
    <dgm:cxn modelId="{585A9DA3-694D-4826-854B-D1C4222F8347}" type="presParOf" srcId="{669CE585-12BB-455D-A97E-D4B48CF212FD}" destId="{02E62CAC-D514-4717-BAE2-5B371E1CBD43}" srcOrd="0" destOrd="0" presId="urn:microsoft.com/office/officeart/2005/8/layout/orgChart1"/>
    <dgm:cxn modelId="{CD086A69-EBDD-4962-82CE-A35FC0250015}" type="presParOf" srcId="{669CE585-12BB-455D-A97E-D4B48CF212FD}" destId="{509CD43C-6C67-497E-B60A-09FCC4CB8461}" srcOrd="1" destOrd="0" presId="urn:microsoft.com/office/officeart/2005/8/layout/orgChart1"/>
    <dgm:cxn modelId="{2D3EC0FF-C661-4689-8858-C9C808C680D5}" type="presParOf" srcId="{97A9ED75-6B81-4CAD-B1B4-C4C46CD49C5E}" destId="{C961C8BD-4C06-440E-A5CC-B1C4253F6EBC}" srcOrd="1" destOrd="0" presId="urn:microsoft.com/office/officeart/2005/8/layout/orgChart1"/>
    <dgm:cxn modelId="{833003B9-CB2C-42F4-9C51-5D9D1B3D3B60}" type="presParOf" srcId="{97A9ED75-6B81-4CAD-B1B4-C4C46CD49C5E}" destId="{EBEA3E63-A347-46D4-8607-FDBF83000F9C}" srcOrd="2" destOrd="0" presId="urn:microsoft.com/office/officeart/2005/8/layout/orgChart1"/>
    <dgm:cxn modelId="{63B8F02A-84AF-4043-8DD8-524FA6C59B8D}" type="presParOf" srcId="{04FFAD2C-AA40-4036-91FF-279BA01A0100}" destId="{521CC9B6-D9EC-4DF2-BBC4-ABCCA83510B2}" srcOrd="2" destOrd="0" presId="urn:microsoft.com/office/officeart/2005/8/layout/orgChart1"/>
    <dgm:cxn modelId="{8F8239AF-FBA2-4B70-9D01-74F74B68A38A}" type="presParOf" srcId="{73D2404E-F4E7-485E-86A6-72E069D4341C}" destId="{D683F59C-104E-4626-954B-E93C3FBBE5E4}" srcOrd="2" destOrd="0" presId="urn:microsoft.com/office/officeart/2005/8/layout/orgChart1"/>
    <dgm:cxn modelId="{C8A2EEA3-E98D-401D-A65C-F25543AE564C}" type="presParOf" srcId="{78B90B44-4D88-4509-9407-40BC61185C8B}" destId="{767DFF9C-C071-4A3F-AB58-EE25C77CDA3C}" srcOrd="2" destOrd="0" presId="urn:microsoft.com/office/officeart/2005/8/layout/orgChart1"/>
    <dgm:cxn modelId="{6789C66A-E786-48A6-A7A9-086AF105389B}" type="presParOf" srcId="{78B90B44-4D88-4509-9407-40BC61185C8B}" destId="{A664378F-FE7C-43B8-A1BA-82059449200A}" srcOrd="3" destOrd="0" presId="urn:microsoft.com/office/officeart/2005/8/layout/orgChart1"/>
    <dgm:cxn modelId="{BE9C00D6-1EB9-4E34-92E3-742D153CBD12}" type="presParOf" srcId="{A664378F-FE7C-43B8-A1BA-82059449200A}" destId="{E3C129E8-2CAD-4958-99DE-3BB3E90B4B73}" srcOrd="0" destOrd="0" presId="urn:microsoft.com/office/officeart/2005/8/layout/orgChart1"/>
    <dgm:cxn modelId="{96E690BB-9205-4355-B150-60AD3EFBCB37}" type="presParOf" srcId="{E3C129E8-2CAD-4958-99DE-3BB3E90B4B73}" destId="{1AC122E3-6628-411C-A036-BBF37B06651A}" srcOrd="0" destOrd="0" presId="urn:microsoft.com/office/officeart/2005/8/layout/orgChart1"/>
    <dgm:cxn modelId="{F87FE6DA-BBF4-42C3-8DF3-DBDBEC873981}" type="presParOf" srcId="{E3C129E8-2CAD-4958-99DE-3BB3E90B4B73}" destId="{987B8992-12DA-4FB2-AE1F-456E6B2B146D}" srcOrd="1" destOrd="0" presId="urn:microsoft.com/office/officeart/2005/8/layout/orgChart1"/>
    <dgm:cxn modelId="{C7E135DC-23D3-4049-997D-A72DEB7E894F}" type="presParOf" srcId="{A664378F-FE7C-43B8-A1BA-82059449200A}" destId="{A476CC04-E432-447C-9C57-394E8696E8B7}" srcOrd="1" destOrd="0" presId="urn:microsoft.com/office/officeart/2005/8/layout/orgChart1"/>
    <dgm:cxn modelId="{D405CC2E-DA58-414C-8566-0995B7CA152D}" type="presParOf" srcId="{A476CC04-E432-447C-9C57-394E8696E8B7}" destId="{402C3F82-5CBF-49BD-9DD8-FBB3F73AC1C2}" srcOrd="0" destOrd="0" presId="urn:microsoft.com/office/officeart/2005/8/layout/orgChart1"/>
    <dgm:cxn modelId="{07828138-490F-46E8-A97F-594D9A9599F6}" type="presParOf" srcId="{A476CC04-E432-447C-9C57-394E8696E8B7}" destId="{9F51C13D-DA4F-4BF4-8E0B-1290E9C74F4B}" srcOrd="1" destOrd="0" presId="urn:microsoft.com/office/officeart/2005/8/layout/orgChart1"/>
    <dgm:cxn modelId="{1CF184DB-B6B6-4E41-82E1-3BD83048BEE0}" type="presParOf" srcId="{9F51C13D-DA4F-4BF4-8E0B-1290E9C74F4B}" destId="{176FBF74-5EBF-4905-B810-9D3A8E65537D}" srcOrd="0" destOrd="0" presId="urn:microsoft.com/office/officeart/2005/8/layout/orgChart1"/>
    <dgm:cxn modelId="{5209FE08-E308-4C5C-AD32-EC2F6C5443D4}" type="presParOf" srcId="{176FBF74-5EBF-4905-B810-9D3A8E65537D}" destId="{F42DD608-FEAB-4686-8B05-6DD6C0CFD8B1}" srcOrd="0" destOrd="0" presId="urn:microsoft.com/office/officeart/2005/8/layout/orgChart1"/>
    <dgm:cxn modelId="{F37131CE-2B6A-4D1D-895A-FFFBF47C29FA}" type="presParOf" srcId="{176FBF74-5EBF-4905-B810-9D3A8E65537D}" destId="{56FC837E-DB18-4730-B6A6-3025F9349EB7}" srcOrd="1" destOrd="0" presId="urn:microsoft.com/office/officeart/2005/8/layout/orgChart1"/>
    <dgm:cxn modelId="{BEA80770-8891-4FF1-99F9-4491D659E7EE}" type="presParOf" srcId="{9F51C13D-DA4F-4BF4-8E0B-1290E9C74F4B}" destId="{F7BE71D7-D05C-4A35-9494-1F186E3BA64A}" srcOrd="1" destOrd="0" presId="urn:microsoft.com/office/officeart/2005/8/layout/orgChart1"/>
    <dgm:cxn modelId="{B1D93A40-0CA7-418C-B481-0AD88B12293E}" type="presParOf" srcId="{F7BE71D7-D05C-4A35-9494-1F186E3BA64A}" destId="{5D5A9280-BE49-46F3-8169-072FE03346C4}" srcOrd="0" destOrd="0" presId="urn:microsoft.com/office/officeart/2005/8/layout/orgChart1"/>
    <dgm:cxn modelId="{91547902-5672-4EC9-8549-0BF189604493}" type="presParOf" srcId="{F7BE71D7-D05C-4A35-9494-1F186E3BA64A}" destId="{216B2CA3-3EA4-44DD-9CD3-15DC86BC356B}" srcOrd="1" destOrd="0" presId="urn:microsoft.com/office/officeart/2005/8/layout/orgChart1"/>
    <dgm:cxn modelId="{51D324E4-FFEC-49DF-B2C1-DF600345AE7C}" type="presParOf" srcId="{216B2CA3-3EA4-44DD-9CD3-15DC86BC356B}" destId="{FB6505B1-5B0F-4BF5-BAA4-5EDF43FD125C}" srcOrd="0" destOrd="0" presId="urn:microsoft.com/office/officeart/2005/8/layout/orgChart1"/>
    <dgm:cxn modelId="{08028A48-435D-4FD6-9BCD-70BE9FEA1890}" type="presParOf" srcId="{FB6505B1-5B0F-4BF5-BAA4-5EDF43FD125C}" destId="{89618E04-38B7-42F6-A05F-026BA6136D8A}" srcOrd="0" destOrd="0" presId="urn:microsoft.com/office/officeart/2005/8/layout/orgChart1"/>
    <dgm:cxn modelId="{58414B1B-8B87-4420-9B9F-1DE6836B8385}" type="presParOf" srcId="{FB6505B1-5B0F-4BF5-BAA4-5EDF43FD125C}" destId="{100D4B5F-127D-46B2-9D32-82A1F1CBF879}" srcOrd="1" destOrd="0" presId="urn:microsoft.com/office/officeart/2005/8/layout/orgChart1"/>
    <dgm:cxn modelId="{61269308-580B-4222-BB15-D70CD64CAA73}" type="presParOf" srcId="{216B2CA3-3EA4-44DD-9CD3-15DC86BC356B}" destId="{D6FAD740-9CDB-4583-9323-594DDF3C7DE2}" srcOrd="1" destOrd="0" presId="urn:microsoft.com/office/officeart/2005/8/layout/orgChart1"/>
    <dgm:cxn modelId="{95E4ED3E-E5B9-433B-89DD-33DCD535720F}" type="presParOf" srcId="{216B2CA3-3EA4-44DD-9CD3-15DC86BC356B}" destId="{8AAD0091-8CA7-42D0-8086-4580DB0CD177}" srcOrd="2" destOrd="0" presId="urn:microsoft.com/office/officeart/2005/8/layout/orgChart1"/>
    <dgm:cxn modelId="{B1DBE817-AB30-4B37-B82E-CA1E4741FC20}" type="presParOf" srcId="{9F51C13D-DA4F-4BF4-8E0B-1290E9C74F4B}" destId="{FE4195EC-6A2F-4B0B-964F-5E6784890334}" srcOrd="2" destOrd="0" presId="urn:microsoft.com/office/officeart/2005/8/layout/orgChart1"/>
    <dgm:cxn modelId="{9CD0C247-058E-473C-AEAD-F9D3AA80C262}" type="presParOf" srcId="{A664378F-FE7C-43B8-A1BA-82059449200A}" destId="{B8E956C3-01E5-406D-8162-7FC9B534B541}" srcOrd="2" destOrd="0" presId="urn:microsoft.com/office/officeart/2005/8/layout/orgChart1"/>
    <dgm:cxn modelId="{21E6A11B-8712-44E9-A73B-D04AC16670EF}" type="presParOf" srcId="{FCCCD6AC-3543-4FFF-B933-BD9252ECEAF1}" destId="{AAB3ABB8-C97E-4E10-B046-8EC5C7A6EE85}" srcOrd="2" destOrd="0" presId="urn:microsoft.com/office/officeart/2005/8/layout/orgChart1"/>
    <dgm:cxn modelId="{2B1E7F2D-E6AF-4F8C-8645-1DC660E20911}" type="presParOf" srcId="{AAB3ABB8-C97E-4E10-B046-8EC5C7A6EE85}" destId="{9181A7DE-4D2F-47FF-A41D-6CA911AEECC4}" srcOrd="0" destOrd="0" presId="urn:microsoft.com/office/officeart/2005/8/layout/orgChart1"/>
    <dgm:cxn modelId="{CAD3A134-FB35-4D29-9F71-95EF0891A196}" type="presParOf" srcId="{AAB3ABB8-C97E-4E10-B046-8EC5C7A6EE85}" destId="{5A09F41C-8C96-46B1-9EE2-7975169B32DF}" srcOrd="1" destOrd="0" presId="urn:microsoft.com/office/officeart/2005/8/layout/orgChart1"/>
    <dgm:cxn modelId="{7B7FD157-8CD3-4D71-AE07-5891ACE3DF9D}" type="presParOf" srcId="{5A09F41C-8C96-46B1-9EE2-7975169B32DF}" destId="{A05040B7-287A-40DA-8081-702FAFBF182E}" srcOrd="0" destOrd="0" presId="urn:microsoft.com/office/officeart/2005/8/layout/orgChart1"/>
    <dgm:cxn modelId="{9DA390DD-2602-4A3E-AF46-3A680E366356}" type="presParOf" srcId="{A05040B7-287A-40DA-8081-702FAFBF182E}" destId="{286E8E33-153D-4D2A-B362-C50D4A1A864C}" srcOrd="0" destOrd="0" presId="urn:microsoft.com/office/officeart/2005/8/layout/orgChart1"/>
    <dgm:cxn modelId="{E74DC12C-D936-4456-937D-DD21A76E49A9}" type="presParOf" srcId="{A05040B7-287A-40DA-8081-702FAFBF182E}" destId="{CD91C87F-03B7-40C9-859C-B252A9E0426C}" srcOrd="1" destOrd="0" presId="urn:microsoft.com/office/officeart/2005/8/layout/orgChart1"/>
    <dgm:cxn modelId="{BF89C82E-3D70-4061-8255-C7E2C5727D78}" type="presParOf" srcId="{5A09F41C-8C96-46B1-9EE2-7975169B32DF}" destId="{3C198698-C310-47A6-B33D-0F6552C8FC9B}" srcOrd="1" destOrd="0" presId="urn:microsoft.com/office/officeart/2005/8/layout/orgChart1"/>
    <dgm:cxn modelId="{20D7632E-120D-4D7B-B27D-DC0E69931573}" type="presParOf" srcId="{5A09F41C-8C96-46B1-9EE2-7975169B32DF}" destId="{4F07D325-039B-4D09-923E-996532A3E6D2}" srcOrd="2" destOrd="0" presId="urn:microsoft.com/office/officeart/2005/8/layout/orgChart1"/>
    <dgm:cxn modelId="{04453A81-53C0-4CF7-BC62-322A59ED9E69}" type="presParOf" srcId="{0654459F-C27A-4C2C-AA60-55BF05D379DB}" destId="{A9CBB0E8-4371-46E6-9B85-45C3852397FE}" srcOrd="1" destOrd="0" presId="urn:microsoft.com/office/officeart/2005/8/layout/orgChart1"/>
    <dgm:cxn modelId="{035AB201-1652-4269-ABB7-603454FD09D5}" type="presParOf" srcId="{A9CBB0E8-4371-46E6-9B85-45C3852397FE}" destId="{418E5E96-4AB0-420F-B1E1-E66902C40E43}" srcOrd="0" destOrd="0" presId="urn:microsoft.com/office/officeart/2005/8/layout/orgChart1"/>
    <dgm:cxn modelId="{FEAFFD63-63E8-436A-866A-757227E1A08E}" type="presParOf" srcId="{418E5E96-4AB0-420F-B1E1-E66902C40E43}" destId="{D13B5A05-1AF8-4A0A-9B5E-A51B2EFB4C02}" srcOrd="0" destOrd="0" presId="urn:microsoft.com/office/officeart/2005/8/layout/orgChart1"/>
    <dgm:cxn modelId="{4E77F1FA-D22E-4C77-9971-CE1DF69D3FC3}" type="presParOf" srcId="{418E5E96-4AB0-420F-B1E1-E66902C40E43}" destId="{C1235B13-4D2D-4CDB-BF07-1D1B8516EDB0}" srcOrd="1" destOrd="0" presId="urn:microsoft.com/office/officeart/2005/8/layout/orgChart1"/>
    <dgm:cxn modelId="{BB32ACD4-FFD5-43CE-92F5-6D4F1B18343E}" type="presParOf" srcId="{A9CBB0E8-4371-46E6-9B85-45C3852397FE}" destId="{559A3666-258E-4DE7-9E7C-0B374B1149A1}" srcOrd="1" destOrd="0" presId="urn:microsoft.com/office/officeart/2005/8/layout/orgChart1"/>
    <dgm:cxn modelId="{D79071CB-90F5-4FB5-925B-C16FC8BEBC5F}" type="presParOf" srcId="{A9CBB0E8-4371-46E6-9B85-45C3852397FE}" destId="{E2434C13-52F5-4762-A4E2-7EEE2506F1E6}" srcOrd="2" destOrd="0" presId="urn:microsoft.com/office/officeart/2005/8/layout/orgChart1"/>
    <dgm:cxn modelId="{85E923AA-CF15-4A1C-9FB8-509B9A10B41B}" type="presParOf" srcId="{E2434C13-52F5-4762-A4E2-7EEE2506F1E6}" destId="{092EF77D-B71A-4E94-9E62-A79A638D0A99}" srcOrd="0" destOrd="0" presId="urn:microsoft.com/office/officeart/2005/8/layout/orgChart1"/>
    <dgm:cxn modelId="{7FFEF6D3-48D9-4A65-8173-CD5B04ACA0FE}" type="presParOf" srcId="{E2434C13-52F5-4762-A4E2-7EEE2506F1E6}" destId="{B326A1DA-9263-4E34-900E-F7D5460D2FBC}" srcOrd="1" destOrd="0" presId="urn:microsoft.com/office/officeart/2005/8/layout/orgChart1"/>
    <dgm:cxn modelId="{B012616B-3C3D-4963-BE21-18E1708B5874}" type="presParOf" srcId="{B326A1DA-9263-4E34-900E-F7D5460D2FBC}" destId="{292AE893-41BF-4F52-9DC3-1F625AA9B561}" srcOrd="0" destOrd="0" presId="urn:microsoft.com/office/officeart/2005/8/layout/orgChart1"/>
    <dgm:cxn modelId="{DFE4BEA0-A0CB-46ED-90E4-AAB57C021E5A}" type="presParOf" srcId="{292AE893-41BF-4F52-9DC3-1F625AA9B561}" destId="{24E4309A-3DCB-40FC-9C15-9EE80952ED07}" srcOrd="0" destOrd="0" presId="urn:microsoft.com/office/officeart/2005/8/layout/orgChart1"/>
    <dgm:cxn modelId="{A4535F28-A994-4E13-8BBF-213136F3E732}" type="presParOf" srcId="{292AE893-41BF-4F52-9DC3-1F625AA9B561}" destId="{936E7A20-427C-4A33-9026-E6D3F0153476}" srcOrd="1" destOrd="0" presId="urn:microsoft.com/office/officeart/2005/8/layout/orgChart1"/>
    <dgm:cxn modelId="{92B982FF-4D6E-4BD0-8503-BFF20EF5AE55}" type="presParOf" srcId="{B326A1DA-9263-4E34-900E-F7D5460D2FBC}" destId="{F7215D12-7BD6-4565-81EC-1CF7F3CB9985}" srcOrd="1" destOrd="0" presId="urn:microsoft.com/office/officeart/2005/8/layout/orgChart1"/>
    <dgm:cxn modelId="{78465E97-5CE3-4C10-95B6-472F5A49D772}" type="presParOf" srcId="{B326A1DA-9263-4E34-900E-F7D5460D2FBC}" destId="{D8FB2CE0-2B84-426E-9111-7D2DB4E2D21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5CD9A-D3D9-49E4-814A-12754F6D442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76D740A-F970-41D8-8550-60B8F6B39AFD}">
      <dgm:prSet/>
      <dgm:spPr/>
      <dgm:t>
        <a:bodyPr/>
        <a:lstStyle/>
        <a:p>
          <a:r>
            <a:rPr lang="en-US" dirty="0"/>
            <a:t>Indian Housing Block Grant Program</a:t>
          </a:r>
        </a:p>
      </dgm:t>
    </dgm:pt>
    <dgm:pt modelId="{9FA73C20-9426-479B-B1EB-6F8C4CD35C4A}" type="parTrans" cxnId="{FD9F34EB-4D4D-483C-9905-64A050FB793B}">
      <dgm:prSet/>
      <dgm:spPr/>
      <dgm:t>
        <a:bodyPr/>
        <a:lstStyle/>
        <a:p>
          <a:endParaRPr lang="en-US"/>
        </a:p>
      </dgm:t>
    </dgm:pt>
    <dgm:pt modelId="{6F2F48BB-1C18-4F19-AC2C-3C3EB7A1E03D}" type="sibTrans" cxnId="{FD9F34EB-4D4D-483C-9905-64A050FB793B}">
      <dgm:prSet/>
      <dgm:spPr/>
      <dgm:t>
        <a:bodyPr/>
        <a:lstStyle/>
        <a:p>
          <a:endParaRPr lang="en-US"/>
        </a:p>
      </dgm:t>
    </dgm:pt>
    <dgm:pt modelId="{9693CBFE-03E1-46E8-A631-DA106A308044}">
      <dgm:prSet/>
      <dgm:spPr/>
      <dgm:t>
        <a:bodyPr/>
        <a:lstStyle/>
        <a:p>
          <a:r>
            <a:rPr lang="en-US" dirty="0"/>
            <a:t>Indian Housing Block Grant Competitive Program</a:t>
          </a:r>
        </a:p>
      </dgm:t>
    </dgm:pt>
    <dgm:pt modelId="{DE2FCEFF-B161-4641-AB17-08F94C4548AD}" type="parTrans" cxnId="{FA55C745-D986-43FD-900F-ACDC9052DE41}">
      <dgm:prSet/>
      <dgm:spPr/>
      <dgm:t>
        <a:bodyPr/>
        <a:lstStyle/>
        <a:p>
          <a:endParaRPr lang="en-US"/>
        </a:p>
      </dgm:t>
    </dgm:pt>
    <dgm:pt modelId="{94E3B3DA-A8F0-4D2C-B376-BBA7710B5E0A}" type="sibTrans" cxnId="{FA55C745-D986-43FD-900F-ACDC9052DE41}">
      <dgm:prSet/>
      <dgm:spPr/>
      <dgm:t>
        <a:bodyPr/>
        <a:lstStyle/>
        <a:p>
          <a:endParaRPr lang="en-US"/>
        </a:p>
      </dgm:t>
    </dgm:pt>
    <dgm:pt modelId="{378E5E3D-9D3C-419E-9E6E-4DE990FC2C0A}">
      <dgm:prSet/>
      <dgm:spPr/>
      <dgm:t>
        <a:bodyPr/>
        <a:lstStyle/>
        <a:p>
          <a:r>
            <a:rPr lang="en-US" dirty="0"/>
            <a:t>Indian Community Development Block Grant</a:t>
          </a:r>
        </a:p>
      </dgm:t>
    </dgm:pt>
    <dgm:pt modelId="{77187147-60FA-4120-AD60-99147E209F8D}" type="parTrans" cxnId="{3B46A92D-3752-4410-B306-B0535DCB738E}">
      <dgm:prSet/>
      <dgm:spPr/>
      <dgm:t>
        <a:bodyPr/>
        <a:lstStyle/>
        <a:p>
          <a:endParaRPr lang="en-US"/>
        </a:p>
      </dgm:t>
    </dgm:pt>
    <dgm:pt modelId="{CFD09F36-68DF-4E45-B40F-EBE6338B0D65}" type="sibTrans" cxnId="{3B46A92D-3752-4410-B306-B0535DCB738E}">
      <dgm:prSet/>
      <dgm:spPr/>
      <dgm:t>
        <a:bodyPr/>
        <a:lstStyle/>
        <a:p>
          <a:endParaRPr lang="en-US"/>
        </a:p>
      </dgm:t>
    </dgm:pt>
    <dgm:pt modelId="{AD6AB6D6-33B7-427D-8B54-EB0F8FF5D77A}">
      <dgm:prSet/>
      <dgm:spPr/>
      <dgm:t>
        <a:bodyPr/>
        <a:lstStyle/>
        <a:p>
          <a:r>
            <a:rPr lang="en-US"/>
            <a:t>Indian Home Loan Guarantee Program (Section 184)</a:t>
          </a:r>
        </a:p>
      </dgm:t>
    </dgm:pt>
    <dgm:pt modelId="{5EF9CCAE-82D2-4CEE-AF73-C3446C880989}" type="parTrans" cxnId="{4A365198-2F24-4226-8131-EE7507E8C7DF}">
      <dgm:prSet/>
      <dgm:spPr/>
      <dgm:t>
        <a:bodyPr/>
        <a:lstStyle/>
        <a:p>
          <a:endParaRPr lang="en-US"/>
        </a:p>
      </dgm:t>
    </dgm:pt>
    <dgm:pt modelId="{E567587C-1FD0-4D9C-A60F-592D12CC07CB}" type="sibTrans" cxnId="{4A365198-2F24-4226-8131-EE7507E8C7DF}">
      <dgm:prSet/>
      <dgm:spPr/>
      <dgm:t>
        <a:bodyPr/>
        <a:lstStyle/>
        <a:p>
          <a:endParaRPr lang="en-US"/>
        </a:p>
      </dgm:t>
    </dgm:pt>
    <dgm:pt modelId="{E2E67A91-163D-40C1-A58A-4CD28E195A33}">
      <dgm:prSet/>
      <dgm:spPr/>
      <dgm:t>
        <a:bodyPr/>
        <a:lstStyle/>
        <a:p>
          <a:r>
            <a:rPr lang="en-US" dirty="0"/>
            <a:t>Title VI Loan Guarantee Program</a:t>
          </a:r>
        </a:p>
      </dgm:t>
    </dgm:pt>
    <dgm:pt modelId="{F5010B6F-824A-403F-8537-54BFAD7D0A4D}" type="parTrans" cxnId="{118743AA-2016-4F1C-AB78-9367D5C37798}">
      <dgm:prSet/>
      <dgm:spPr/>
      <dgm:t>
        <a:bodyPr/>
        <a:lstStyle/>
        <a:p>
          <a:endParaRPr lang="en-US"/>
        </a:p>
      </dgm:t>
    </dgm:pt>
    <dgm:pt modelId="{98B55A45-8CD1-4472-A9BC-ADEE5B1A7135}" type="sibTrans" cxnId="{118743AA-2016-4F1C-AB78-9367D5C37798}">
      <dgm:prSet/>
      <dgm:spPr/>
      <dgm:t>
        <a:bodyPr/>
        <a:lstStyle/>
        <a:p>
          <a:endParaRPr lang="en-US"/>
        </a:p>
      </dgm:t>
    </dgm:pt>
    <dgm:pt modelId="{620559B1-7537-4846-B2D5-91155ECABDB7}">
      <dgm:prSet/>
      <dgm:spPr/>
      <dgm:t>
        <a:bodyPr/>
        <a:lstStyle/>
        <a:p>
          <a:r>
            <a:rPr lang="en-US"/>
            <a:t>Native Hawaiian Housing Block Grant Program</a:t>
          </a:r>
        </a:p>
      </dgm:t>
    </dgm:pt>
    <dgm:pt modelId="{8C5679A4-4CFD-4A6E-BD70-92AFC5CD736C}" type="parTrans" cxnId="{0886DC9F-8418-4FB5-B1AC-101C30DEDFAF}">
      <dgm:prSet/>
      <dgm:spPr/>
      <dgm:t>
        <a:bodyPr/>
        <a:lstStyle/>
        <a:p>
          <a:endParaRPr lang="en-US"/>
        </a:p>
      </dgm:t>
    </dgm:pt>
    <dgm:pt modelId="{8AED1F32-FAC0-44D3-8FA2-A306DC20672B}" type="sibTrans" cxnId="{0886DC9F-8418-4FB5-B1AC-101C30DEDFAF}">
      <dgm:prSet/>
      <dgm:spPr/>
      <dgm:t>
        <a:bodyPr/>
        <a:lstStyle/>
        <a:p>
          <a:endParaRPr lang="en-US"/>
        </a:p>
      </dgm:t>
    </dgm:pt>
    <dgm:pt modelId="{27575215-1ADD-4D51-A85D-56CE44B2D6EC}">
      <dgm:prSet/>
      <dgm:spPr/>
      <dgm:t>
        <a:bodyPr/>
        <a:lstStyle/>
        <a:p>
          <a:r>
            <a:rPr lang="en-US"/>
            <a:t>Native Hawaiian Home Loan Guarantee Program (Section 184A)</a:t>
          </a:r>
        </a:p>
      </dgm:t>
    </dgm:pt>
    <dgm:pt modelId="{F51E8929-DD2E-4D94-B686-A8625B4B91E3}" type="parTrans" cxnId="{3407F9F6-4F1D-4D8E-819F-02BA54A00345}">
      <dgm:prSet/>
      <dgm:spPr/>
      <dgm:t>
        <a:bodyPr/>
        <a:lstStyle/>
        <a:p>
          <a:endParaRPr lang="en-US"/>
        </a:p>
      </dgm:t>
    </dgm:pt>
    <dgm:pt modelId="{047D8D3B-3568-4090-A0D6-1C446D4B33AE}" type="sibTrans" cxnId="{3407F9F6-4F1D-4D8E-819F-02BA54A00345}">
      <dgm:prSet/>
      <dgm:spPr/>
      <dgm:t>
        <a:bodyPr/>
        <a:lstStyle/>
        <a:p>
          <a:endParaRPr lang="en-US"/>
        </a:p>
      </dgm:t>
    </dgm:pt>
    <dgm:pt modelId="{5C4A9A64-A7B0-4C95-8E9E-A3B1D916F66B}">
      <dgm:prSet/>
      <dgm:spPr/>
      <dgm:t>
        <a:bodyPr/>
        <a:lstStyle/>
        <a:p>
          <a:r>
            <a:rPr lang="en-US"/>
            <a:t>Tribal HUD-VASH Program</a:t>
          </a:r>
        </a:p>
      </dgm:t>
    </dgm:pt>
    <dgm:pt modelId="{60D52FA5-5957-4396-B1A4-84357C54A252}" type="parTrans" cxnId="{EBBE10BD-57E4-4EF7-9B5B-1F32A3EC7D53}">
      <dgm:prSet/>
      <dgm:spPr/>
      <dgm:t>
        <a:bodyPr/>
        <a:lstStyle/>
        <a:p>
          <a:endParaRPr lang="en-US"/>
        </a:p>
      </dgm:t>
    </dgm:pt>
    <dgm:pt modelId="{809AE21E-ED61-48D0-912E-80A045063A70}" type="sibTrans" cxnId="{EBBE10BD-57E4-4EF7-9B5B-1F32A3EC7D53}">
      <dgm:prSet/>
      <dgm:spPr/>
      <dgm:t>
        <a:bodyPr/>
        <a:lstStyle/>
        <a:p>
          <a:endParaRPr lang="en-US"/>
        </a:p>
      </dgm:t>
    </dgm:pt>
    <dgm:pt modelId="{A5F9F3DD-48C0-4085-BDF1-9D12F3DB6089}">
      <dgm:prSet/>
      <dgm:spPr/>
      <dgm:t>
        <a:bodyPr/>
        <a:lstStyle/>
        <a:p>
          <a:pPr>
            <a:buNone/>
          </a:pPr>
          <a:r>
            <a:rPr lang="en-US"/>
            <a:t>Other</a:t>
          </a:r>
        </a:p>
      </dgm:t>
    </dgm:pt>
    <dgm:pt modelId="{782BE152-31A0-4A6B-92A0-469AC6347A99}" type="parTrans" cxnId="{0FC81889-7A12-41E0-8D3C-B13B8D503B03}">
      <dgm:prSet/>
      <dgm:spPr/>
      <dgm:t>
        <a:bodyPr/>
        <a:lstStyle/>
        <a:p>
          <a:endParaRPr lang="en-US"/>
        </a:p>
      </dgm:t>
    </dgm:pt>
    <dgm:pt modelId="{687968FB-F105-49A9-8BEE-FCD83838C8BD}" type="sibTrans" cxnId="{0FC81889-7A12-41E0-8D3C-B13B8D503B03}">
      <dgm:prSet/>
      <dgm:spPr/>
      <dgm:t>
        <a:bodyPr/>
        <a:lstStyle/>
        <a:p>
          <a:endParaRPr lang="en-US"/>
        </a:p>
      </dgm:t>
    </dgm:pt>
    <dgm:pt modelId="{57E86BEF-74FF-448A-8002-EA4D3F7AF031}">
      <dgm:prSet/>
      <dgm:spPr/>
      <dgm:t>
        <a:bodyPr/>
        <a:lstStyle/>
        <a:p>
          <a:r>
            <a:rPr lang="en-US"/>
            <a:t>CARES ACT</a:t>
          </a:r>
        </a:p>
      </dgm:t>
    </dgm:pt>
    <dgm:pt modelId="{24DE2556-3BE0-47D7-8254-C28B477AF488}" type="parTrans" cxnId="{E8CF8883-2D07-4E5E-9F3E-5167D5A8AB09}">
      <dgm:prSet/>
      <dgm:spPr/>
      <dgm:t>
        <a:bodyPr/>
        <a:lstStyle/>
        <a:p>
          <a:endParaRPr lang="en-US"/>
        </a:p>
      </dgm:t>
    </dgm:pt>
    <dgm:pt modelId="{4680B6B5-0895-4053-A0D3-D105601FFE4B}" type="sibTrans" cxnId="{E8CF8883-2D07-4E5E-9F3E-5167D5A8AB09}">
      <dgm:prSet/>
      <dgm:spPr/>
      <dgm:t>
        <a:bodyPr/>
        <a:lstStyle/>
        <a:p>
          <a:endParaRPr lang="en-US"/>
        </a:p>
      </dgm:t>
    </dgm:pt>
    <dgm:pt modelId="{CE67AB10-7D6C-40F2-AD57-5F7EECB59F4E}">
      <dgm:prSet/>
      <dgm:spPr/>
      <dgm:t>
        <a:bodyPr/>
        <a:lstStyle/>
        <a:p>
          <a:pPr>
            <a:buFont typeface="Arial" panose="020B0604020202020204" pitchFamily="34" charset="0"/>
            <a:buChar char="•"/>
          </a:pPr>
          <a:r>
            <a:rPr lang="en-US"/>
            <a:t>American Rescue Plan</a:t>
          </a:r>
        </a:p>
      </dgm:t>
    </dgm:pt>
    <dgm:pt modelId="{89BF00D2-5728-4F14-9264-D6031B7CE745}" type="parTrans" cxnId="{6CF5DBA9-C111-4159-808F-1F725388B084}">
      <dgm:prSet/>
      <dgm:spPr/>
      <dgm:t>
        <a:bodyPr/>
        <a:lstStyle/>
        <a:p>
          <a:endParaRPr lang="en-US"/>
        </a:p>
      </dgm:t>
    </dgm:pt>
    <dgm:pt modelId="{906C46BA-7657-4E39-AA3D-F4E21BAA15DF}" type="sibTrans" cxnId="{6CF5DBA9-C111-4159-808F-1F725388B084}">
      <dgm:prSet/>
      <dgm:spPr/>
      <dgm:t>
        <a:bodyPr/>
        <a:lstStyle/>
        <a:p>
          <a:endParaRPr lang="en-US"/>
        </a:p>
      </dgm:t>
    </dgm:pt>
    <dgm:pt modelId="{D11B73C0-3CB4-4EAA-8C3A-599C086FD15C}">
      <dgm:prSet/>
      <dgm:spPr/>
      <dgm:t>
        <a:bodyPr/>
        <a:lstStyle/>
        <a:p>
          <a:pPr>
            <a:buFont typeface="Arial" panose="020B0604020202020204" pitchFamily="34" charset="0"/>
            <a:buChar char="•"/>
          </a:pPr>
          <a:r>
            <a:rPr lang="en-US"/>
            <a:t>ROSS</a:t>
          </a:r>
        </a:p>
      </dgm:t>
    </dgm:pt>
    <dgm:pt modelId="{84C130DC-C8A9-4A69-A126-7EF23ECAEE28}" type="parTrans" cxnId="{8297722F-1118-4B67-95DE-C8CDF7A14A2D}">
      <dgm:prSet/>
      <dgm:spPr/>
      <dgm:t>
        <a:bodyPr/>
        <a:lstStyle/>
        <a:p>
          <a:endParaRPr lang="en-US"/>
        </a:p>
      </dgm:t>
    </dgm:pt>
    <dgm:pt modelId="{5AE29195-4984-4A2E-B4B4-88013069E625}" type="sibTrans" cxnId="{8297722F-1118-4B67-95DE-C8CDF7A14A2D}">
      <dgm:prSet/>
      <dgm:spPr/>
      <dgm:t>
        <a:bodyPr/>
        <a:lstStyle/>
        <a:p>
          <a:endParaRPr lang="en-US"/>
        </a:p>
      </dgm:t>
    </dgm:pt>
    <dgm:pt modelId="{5747B521-009A-42AF-8322-415B595A9F51}" type="pres">
      <dgm:prSet presAssocID="{8D45CD9A-D3D9-49E4-814A-12754F6D4422}" presName="diagram" presStyleCnt="0">
        <dgm:presLayoutVars>
          <dgm:dir/>
          <dgm:resizeHandles val="exact"/>
        </dgm:presLayoutVars>
      </dgm:prSet>
      <dgm:spPr/>
    </dgm:pt>
    <dgm:pt modelId="{51234E63-B41F-4BC6-9D54-859D2BA33A3F}" type="pres">
      <dgm:prSet presAssocID="{276D740A-F970-41D8-8550-60B8F6B39AFD}" presName="node" presStyleLbl="node1" presStyleIdx="0" presStyleCnt="9">
        <dgm:presLayoutVars>
          <dgm:bulletEnabled val="1"/>
        </dgm:presLayoutVars>
      </dgm:prSet>
      <dgm:spPr/>
    </dgm:pt>
    <dgm:pt modelId="{252205FF-274D-44D3-A0A0-59AFBDCAFE45}" type="pres">
      <dgm:prSet presAssocID="{6F2F48BB-1C18-4F19-AC2C-3C3EB7A1E03D}" presName="sibTrans" presStyleCnt="0"/>
      <dgm:spPr/>
    </dgm:pt>
    <dgm:pt modelId="{F4A55026-BC8D-4E97-94E6-A6A7148B20A2}" type="pres">
      <dgm:prSet presAssocID="{9693CBFE-03E1-46E8-A631-DA106A308044}" presName="node" presStyleLbl="node1" presStyleIdx="1" presStyleCnt="9">
        <dgm:presLayoutVars>
          <dgm:bulletEnabled val="1"/>
        </dgm:presLayoutVars>
      </dgm:prSet>
      <dgm:spPr/>
    </dgm:pt>
    <dgm:pt modelId="{FC5803BC-BBD0-4309-A8DE-DBBF86BACCBC}" type="pres">
      <dgm:prSet presAssocID="{94E3B3DA-A8F0-4D2C-B376-BBA7710B5E0A}" presName="sibTrans" presStyleCnt="0"/>
      <dgm:spPr/>
    </dgm:pt>
    <dgm:pt modelId="{5EE703AF-B9A4-478E-8A48-7D24FC0EC101}" type="pres">
      <dgm:prSet presAssocID="{378E5E3D-9D3C-419E-9E6E-4DE990FC2C0A}" presName="node" presStyleLbl="node1" presStyleIdx="2" presStyleCnt="9">
        <dgm:presLayoutVars>
          <dgm:bulletEnabled val="1"/>
        </dgm:presLayoutVars>
      </dgm:prSet>
      <dgm:spPr/>
    </dgm:pt>
    <dgm:pt modelId="{CE73745E-57F3-4655-B930-AE93558A7F96}" type="pres">
      <dgm:prSet presAssocID="{CFD09F36-68DF-4E45-B40F-EBE6338B0D65}" presName="sibTrans" presStyleCnt="0"/>
      <dgm:spPr/>
    </dgm:pt>
    <dgm:pt modelId="{AA19BC98-E7F5-4EF1-A3FF-7F75B9978AE0}" type="pres">
      <dgm:prSet presAssocID="{AD6AB6D6-33B7-427D-8B54-EB0F8FF5D77A}" presName="node" presStyleLbl="node1" presStyleIdx="3" presStyleCnt="9">
        <dgm:presLayoutVars>
          <dgm:bulletEnabled val="1"/>
        </dgm:presLayoutVars>
      </dgm:prSet>
      <dgm:spPr/>
    </dgm:pt>
    <dgm:pt modelId="{8075D24E-46E1-4B77-8F74-F6175BCFBE17}" type="pres">
      <dgm:prSet presAssocID="{E567587C-1FD0-4D9C-A60F-592D12CC07CB}" presName="sibTrans" presStyleCnt="0"/>
      <dgm:spPr/>
    </dgm:pt>
    <dgm:pt modelId="{F8F21B2C-37D2-4ED4-917B-D4A659B2CC6F}" type="pres">
      <dgm:prSet presAssocID="{E2E67A91-163D-40C1-A58A-4CD28E195A33}" presName="node" presStyleLbl="node1" presStyleIdx="4" presStyleCnt="9">
        <dgm:presLayoutVars>
          <dgm:bulletEnabled val="1"/>
        </dgm:presLayoutVars>
      </dgm:prSet>
      <dgm:spPr/>
    </dgm:pt>
    <dgm:pt modelId="{51A56965-73DF-425D-8ABF-EBCDB36CD25A}" type="pres">
      <dgm:prSet presAssocID="{98B55A45-8CD1-4472-A9BC-ADEE5B1A7135}" presName="sibTrans" presStyleCnt="0"/>
      <dgm:spPr/>
    </dgm:pt>
    <dgm:pt modelId="{62E44D6F-BB9F-46CA-B6B1-6B2CA2AF5365}" type="pres">
      <dgm:prSet presAssocID="{620559B1-7537-4846-B2D5-91155ECABDB7}" presName="node" presStyleLbl="node1" presStyleIdx="5" presStyleCnt="9">
        <dgm:presLayoutVars>
          <dgm:bulletEnabled val="1"/>
        </dgm:presLayoutVars>
      </dgm:prSet>
      <dgm:spPr/>
    </dgm:pt>
    <dgm:pt modelId="{1A3146C2-56C6-4C60-A2A0-650321BE1994}" type="pres">
      <dgm:prSet presAssocID="{8AED1F32-FAC0-44D3-8FA2-A306DC20672B}" presName="sibTrans" presStyleCnt="0"/>
      <dgm:spPr/>
    </dgm:pt>
    <dgm:pt modelId="{BF57AA69-D7B0-48AD-B4DA-DC212FEDE463}" type="pres">
      <dgm:prSet presAssocID="{27575215-1ADD-4D51-A85D-56CE44B2D6EC}" presName="node" presStyleLbl="node1" presStyleIdx="6" presStyleCnt="9">
        <dgm:presLayoutVars>
          <dgm:bulletEnabled val="1"/>
        </dgm:presLayoutVars>
      </dgm:prSet>
      <dgm:spPr/>
    </dgm:pt>
    <dgm:pt modelId="{8C716113-B2CE-455D-8D5C-1924215FD5B4}" type="pres">
      <dgm:prSet presAssocID="{047D8D3B-3568-4090-A0D6-1C446D4B33AE}" presName="sibTrans" presStyleCnt="0"/>
      <dgm:spPr/>
    </dgm:pt>
    <dgm:pt modelId="{70BAFD00-B7E0-4D98-8AA8-44509690A059}" type="pres">
      <dgm:prSet presAssocID="{5C4A9A64-A7B0-4C95-8E9E-A3B1D916F66B}" presName="node" presStyleLbl="node1" presStyleIdx="7" presStyleCnt="9">
        <dgm:presLayoutVars>
          <dgm:bulletEnabled val="1"/>
        </dgm:presLayoutVars>
      </dgm:prSet>
      <dgm:spPr/>
    </dgm:pt>
    <dgm:pt modelId="{8F153016-5878-4F28-BE55-F751F2DCEE19}" type="pres">
      <dgm:prSet presAssocID="{809AE21E-ED61-48D0-912E-80A045063A70}" presName="sibTrans" presStyleCnt="0"/>
      <dgm:spPr/>
    </dgm:pt>
    <dgm:pt modelId="{80927347-CEAB-44DE-871C-DD82A9A91022}" type="pres">
      <dgm:prSet presAssocID="{A5F9F3DD-48C0-4085-BDF1-9D12F3DB6089}" presName="node" presStyleLbl="node1" presStyleIdx="8" presStyleCnt="9">
        <dgm:presLayoutVars>
          <dgm:bulletEnabled val="1"/>
        </dgm:presLayoutVars>
      </dgm:prSet>
      <dgm:spPr/>
    </dgm:pt>
  </dgm:ptLst>
  <dgm:cxnLst>
    <dgm:cxn modelId="{2A4D7608-0CD1-4364-877E-1608845CA6F2}" type="presOf" srcId="{5C4A9A64-A7B0-4C95-8E9E-A3B1D916F66B}" destId="{70BAFD00-B7E0-4D98-8AA8-44509690A059}" srcOrd="0" destOrd="0" presId="urn:microsoft.com/office/officeart/2005/8/layout/default"/>
    <dgm:cxn modelId="{116C6C25-685D-456D-9425-B9C8246F43BE}" type="presOf" srcId="{9693CBFE-03E1-46E8-A631-DA106A308044}" destId="{F4A55026-BC8D-4E97-94E6-A6A7148B20A2}" srcOrd="0" destOrd="0" presId="urn:microsoft.com/office/officeart/2005/8/layout/default"/>
    <dgm:cxn modelId="{3B46A92D-3752-4410-B306-B0535DCB738E}" srcId="{8D45CD9A-D3D9-49E4-814A-12754F6D4422}" destId="{378E5E3D-9D3C-419E-9E6E-4DE990FC2C0A}" srcOrd="2" destOrd="0" parTransId="{77187147-60FA-4120-AD60-99147E209F8D}" sibTransId="{CFD09F36-68DF-4E45-B40F-EBE6338B0D65}"/>
    <dgm:cxn modelId="{E29D682F-7635-435D-A879-D82C739D8916}" type="presOf" srcId="{A5F9F3DD-48C0-4085-BDF1-9D12F3DB6089}" destId="{80927347-CEAB-44DE-871C-DD82A9A91022}" srcOrd="0" destOrd="0" presId="urn:microsoft.com/office/officeart/2005/8/layout/default"/>
    <dgm:cxn modelId="{8297722F-1118-4B67-95DE-C8CDF7A14A2D}" srcId="{A5F9F3DD-48C0-4085-BDF1-9D12F3DB6089}" destId="{D11B73C0-3CB4-4EAA-8C3A-599C086FD15C}" srcOrd="2" destOrd="0" parTransId="{84C130DC-C8A9-4A69-A126-7EF23ECAEE28}" sibTransId="{5AE29195-4984-4A2E-B4B4-88013069E625}"/>
    <dgm:cxn modelId="{4AC33330-17A9-45BF-85DB-3075F97B6E99}" type="presOf" srcId="{CE67AB10-7D6C-40F2-AD57-5F7EECB59F4E}" destId="{80927347-CEAB-44DE-871C-DD82A9A91022}" srcOrd="0" destOrd="2" presId="urn:microsoft.com/office/officeart/2005/8/layout/default"/>
    <dgm:cxn modelId="{FA55C745-D986-43FD-900F-ACDC9052DE41}" srcId="{8D45CD9A-D3D9-49E4-814A-12754F6D4422}" destId="{9693CBFE-03E1-46E8-A631-DA106A308044}" srcOrd="1" destOrd="0" parTransId="{DE2FCEFF-B161-4641-AB17-08F94C4548AD}" sibTransId="{94E3B3DA-A8F0-4D2C-B376-BBA7710B5E0A}"/>
    <dgm:cxn modelId="{954B616A-5B27-4AF9-ABD0-E5969B87B11D}" type="presOf" srcId="{276D740A-F970-41D8-8550-60B8F6B39AFD}" destId="{51234E63-B41F-4BC6-9D54-859D2BA33A3F}" srcOrd="0" destOrd="0" presId="urn:microsoft.com/office/officeart/2005/8/layout/default"/>
    <dgm:cxn modelId="{4CB0D275-6C89-4232-99CE-998EA8510918}" type="presOf" srcId="{D11B73C0-3CB4-4EAA-8C3A-599C086FD15C}" destId="{80927347-CEAB-44DE-871C-DD82A9A91022}" srcOrd="0" destOrd="3" presId="urn:microsoft.com/office/officeart/2005/8/layout/default"/>
    <dgm:cxn modelId="{10D6C879-AAD6-41DC-A628-66095CFF3AB1}" type="presOf" srcId="{57E86BEF-74FF-448A-8002-EA4D3F7AF031}" destId="{80927347-CEAB-44DE-871C-DD82A9A91022}" srcOrd="0" destOrd="1" presId="urn:microsoft.com/office/officeart/2005/8/layout/default"/>
    <dgm:cxn modelId="{E8CF8883-2D07-4E5E-9F3E-5167D5A8AB09}" srcId="{A5F9F3DD-48C0-4085-BDF1-9D12F3DB6089}" destId="{57E86BEF-74FF-448A-8002-EA4D3F7AF031}" srcOrd="0" destOrd="0" parTransId="{24DE2556-3BE0-47D7-8254-C28B477AF488}" sibTransId="{4680B6B5-0895-4053-A0D3-D105601FFE4B}"/>
    <dgm:cxn modelId="{0FC81889-7A12-41E0-8D3C-B13B8D503B03}" srcId="{8D45CD9A-D3D9-49E4-814A-12754F6D4422}" destId="{A5F9F3DD-48C0-4085-BDF1-9D12F3DB6089}" srcOrd="8" destOrd="0" parTransId="{782BE152-31A0-4A6B-92A0-469AC6347A99}" sibTransId="{687968FB-F105-49A9-8BEE-FCD83838C8BD}"/>
    <dgm:cxn modelId="{4A365198-2F24-4226-8131-EE7507E8C7DF}" srcId="{8D45CD9A-D3D9-49E4-814A-12754F6D4422}" destId="{AD6AB6D6-33B7-427D-8B54-EB0F8FF5D77A}" srcOrd="3" destOrd="0" parTransId="{5EF9CCAE-82D2-4CEE-AF73-C3446C880989}" sibTransId="{E567587C-1FD0-4D9C-A60F-592D12CC07CB}"/>
    <dgm:cxn modelId="{1CF1B09A-95E8-41EC-838D-D8568D76991D}" type="presOf" srcId="{8D45CD9A-D3D9-49E4-814A-12754F6D4422}" destId="{5747B521-009A-42AF-8322-415B595A9F51}" srcOrd="0" destOrd="0" presId="urn:microsoft.com/office/officeart/2005/8/layout/default"/>
    <dgm:cxn modelId="{0886DC9F-8418-4FB5-B1AC-101C30DEDFAF}" srcId="{8D45CD9A-D3D9-49E4-814A-12754F6D4422}" destId="{620559B1-7537-4846-B2D5-91155ECABDB7}" srcOrd="5" destOrd="0" parTransId="{8C5679A4-4CFD-4A6E-BD70-92AFC5CD736C}" sibTransId="{8AED1F32-FAC0-44D3-8FA2-A306DC20672B}"/>
    <dgm:cxn modelId="{3ACE54A9-5016-4737-8564-70E8F8F7A1C7}" type="presOf" srcId="{27575215-1ADD-4D51-A85D-56CE44B2D6EC}" destId="{BF57AA69-D7B0-48AD-B4DA-DC212FEDE463}" srcOrd="0" destOrd="0" presId="urn:microsoft.com/office/officeart/2005/8/layout/default"/>
    <dgm:cxn modelId="{6CF5DBA9-C111-4159-808F-1F725388B084}" srcId="{A5F9F3DD-48C0-4085-BDF1-9D12F3DB6089}" destId="{CE67AB10-7D6C-40F2-AD57-5F7EECB59F4E}" srcOrd="1" destOrd="0" parTransId="{89BF00D2-5728-4F14-9264-D6031B7CE745}" sibTransId="{906C46BA-7657-4E39-AA3D-F4E21BAA15DF}"/>
    <dgm:cxn modelId="{118743AA-2016-4F1C-AB78-9367D5C37798}" srcId="{8D45CD9A-D3D9-49E4-814A-12754F6D4422}" destId="{E2E67A91-163D-40C1-A58A-4CD28E195A33}" srcOrd="4" destOrd="0" parTransId="{F5010B6F-824A-403F-8537-54BFAD7D0A4D}" sibTransId="{98B55A45-8CD1-4472-A9BC-ADEE5B1A7135}"/>
    <dgm:cxn modelId="{A46408B1-6218-4AC1-B466-5607633B1566}" type="presOf" srcId="{AD6AB6D6-33B7-427D-8B54-EB0F8FF5D77A}" destId="{AA19BC98-E7F5-4EF1-A3FF-7F75B9978AE0}" srcOrd="0" destOrd="0" presId="urn:microsoft.com/office/officeart/2005/8/layout/default"/>
    <dgm:cxn modelId="{EBBE10BD-57E4-4EF7-9B5B-1F32A3EC7D53}" srcId="{8D45CD9A-D3D9-49E4-814A-12754F6D4422}" destId="{5C4A9A64-A7B0-4C95-8E9E-A3B1D916F66B}" srcOrd="7" destOrd="0" parTransId="{60D52FA5-5957-4396-B1A4-84357C54A252}" sibTransId="{809AE21E-ED61-48D0-912E-80A045063A70}"/>
    <dgm:cxn modelId="{C8364AC1-D58A-4ECC-BAA3-2881BB408D55}" type="presOf" srcId="{E2E67A91-163D-40C1-A58A-4CD28E195A33}" destId="{F8F21B2C-37D2-4ED4-917B-D4A659B2CC6F}" srcOrd="0" destOrd="0" presId="urn:microsoft.com/office/officeart/2005/8/layout/default"/>
    <dgm:cxn modelId="{58FBC5C2-897E-4419-9317-3032E244A2CA}" type="presOf" srcId="{378E5E3D-9D3C-419E-9E6E-4DE990FC2C0A}" destId="{5EE703AF-B9A4-478E-8A48-7D24FC0EC101}" srcOrd="0" destOrd="0" presId="urn:microsoft.com/office/officeart/2005/8/layout/default"/>
    <dgm:cxn modelId="{D43D20D8-0AE5-4DD6-AC74-2DA9C1DA7ED4}" type="presOf" srcId="{620559B1-7537-4846-B2D5-91155ECABDB7}" destId="{62E44D6F-BB9F-46CA-B6B1-6B2CA2AF5365}" srcOrd="0" destOrd="0" presId="urn:microsoft.com/office/officeart/2005/8/layout/default"/>
    <dgm:cxn modelId="{FD9F34EB-4D4D-483C-9905-64A050FB793B}" srcId="{8D45CD9A-D3D9-49E4-814A-12754F6D4422}" destId="{276D740A-F970-41D8-8550-60B8F6B39AFD}" srcOrd="0" destOrd="0" parTransId="{9FA73C20-9426-479B-B1EB-6F8C4CD35C4A}" sibTransId="{6F2F48BB-1C18-4F19-AC2C-3C3EB7A1E03D}"/>
    <dgm:cxn modelId="{3407F9F6-4F1D-4D8E-819F-02BA54A00345}" srcId="{8D45CD9A-D3D9-49E4-814A-12754F6D4422}" destId="{27575215-1ADD-4D51-A85D-56CE44B2D6EC}" srcOrd="6" destOrd="0" parTransId="{F51E8929-DD2E-4D94-B686-A8625B4B91E3}" sibTransId="{047D8D3B-3568-4090-A0D6-1C446D4B33AE}"/>
    <dgm:cxn modelId="{E9C9D319-06F4-4553-A048-DBEBE43DEEEA}" type="presParOf" srcId="{5747B521-009A-42AF-8322-415B595A9F51}" destId="{51234E63-B41F-4BC6-9D54-859D2BA33A3F}" srcOrd="0" destOrd="0" presId="urn:microsoft.com/office/officeart/2005/8/layout/default"/>
    <dgm:cxn modelId="{D0F76727-F50F-4F2B-8116-87E3F5615161}" type="presParOf" srcId="{5747B521-009A-42AF-8322-415B595A9F51}" destId="{252205FF-274D-44D3-A0A0-59AFBDCAFE45}" srcOrd="1" destOrd="0" presId="urn:microsoft.com/office/officeart/2005/8/layout/default"/>
    <dgm:cxn modelId="{D02067D7-1AFE-463C-9401-AA6FAA4280BD}" type="presParOf" srcId="{5747B521-009A-42AF-8322-415B595A9F51}" destId="{F4A55026-BC8D-4E97-94E6-A6A7148B20A2}" srcOrd="2" destOrd="0" presId="urn:microsoft.com/office/officeart/2005/8/layout/default"/>
    <dgm:cxn modelId="{766D15A0-4FD8-450E-9FBC-F83062D179BE}" type="presParOf" srcId="{5747B521-009A-42AF-8322-415B595A9F51}" destId="{FC5803BC-BBD0-4309-A8DE-DBBF86BACCBC}" srcOrd="3" destOrd="0" presId="urn:microsoft.com/office/officeart/2005/8/layout/default"/>
    <dgm:cxn modelId="{A839569A-3641-4A03-BE50-558C87298961}" type="presParOf" srcId="{5747B521-009A-42AF-8322-415B595A9F51}" destId="{5EE703AF-B9A4-478E-8A48-7D24FC0EC101}" srcOrd="4" destOrd="0" presId="urn:microsoft.com/office/officeart/2005/8/layout/default"/>
    <dgm:cxn modelId="{E172169E-5633-4717-ACF0-B26AEC314669}" type="presParOf" srcId="{5747B521-009A-42AF-8322-415B595A9F51}" destId="{CE73745E-57F3-4655-B930-AE93558A7F96}" srcOrd="5" destOrd="0" presId="urn:microsoft.com/office/officeart/2005/8/layout/default"/>
    <dgm:cxn modelId="{E8A801C6-81D0-4AE9-991F-E400FC93DB9D}" type="presParOf" srcId="{5747B521-009A-42AF-8322-415B595A9F51}" destId="{AA19BC98-E7F5-4EF1-A3FF-7F75B9978AE0}" srcOrd="6" destOrd="0" presId="urn:microsoft.com/office/officeart/2005/8/layout/default"/>
    <dgm:cxn modelId="{1804B1AB-2391-44C2-B1DA-4C4A2EFBD9FB}" type="presParOf" srcId="{5747B521-009A-42AF-8322-415B595A9F51}" destId="{8075D24E-46E1-4B77-8F74-F6175BCFBE17}" srcOrd="7" destOrd="0" presId="urn:microsoft.com/office/officeart/2005/8/layout/default"/>
    <dgm:cxn modelId="{EDA68EE5-F96D-4F48-8F2E-B4079889F509}" type="presParOf" srcId="{5747B521-009A-42AF-8322-415B595A9F51}" destId="{F8F21B2C-37D2-4ED4-917B-D4A659B2CC6F}" srcOrd="8" destOrd="0" presId="urn:microsoft.com/office/officeart/2005/8/layout/default"/>
    <dgm:cxn modelId="{2A2DDF38-4CB5-4B04-AA4F-89BE5F31BB18}" type="presParOf" srcId="{5747B521-009A-42AF-8322-415B595A9F51}" destId="{51A56965-73DF-425D-8ABF-EBCDB36CD25A}" srcOrd="9" destOrd="0" presId="urn:microsoft.com/office/officeart/2005/8/layout/default"/>
    <dgm:cxn modelId="{4AF5E687-9A18-434D-8B81-D6D3464C5DC5}" type="presParOf" srcId="{5747B521-009A-42AF-8322-415B595A9F51}" destId="{62E44D6F-BB9F-46CA-B6B1-6B2CA2AF5365}" srcOrd="10" destOrd="0" presId="urn:microsoft.com/office/officeart/2005/8/layout/default"/>
    <dgm:cxn modelId="{402C03F8-8CC3-4DD0-B981-670D760E6CC3}" type="presParOf" srcId="{5747B521-009A-42AF-8322-415B595A9F51}" destId="{1A3146C2-56C6-4C60-A2A0-650321BE1994}" srcOrd="11" destOrd="0" presId="urn:microsoft.com/office/officeart/2005/8/layout/default"/>
    <dgm:cxn modelId="{F6E72CFA-2468-4B64-B95B-EB096E80F487}" type="presParOf" srcId="{5747B521-009A-42AF-8322-415B595A9F51}" destId="{BF57AA69-D7B0-48AD-B4DA-DC212FEDE463}" srcOrd="12" destOrd="0" presId="urn:microsoft.com/office/officeart/2005/8/layout/default"/>
    <dgm:cxn modelId="{990E61DF-B502-4D33-8641-E27520559549}" type="presParOf" srcId="{5747B521-009A-42AF-8322-415B595A9F51}" destId="{8C716113-B2CE-455D-8D5C-1924215FD5B4}" srcOrd="13" destOrd="0" presId="urn:microsoft.com/office/officeart/2005/8/layout/default"/>
    <dgm:cxn modelId="{2EB3BCFA-5DFA-4F84-8050-009D6505C352}" type="presParOf" srcId="{5747B521-009A-42AF-8322-415B595A9F51}" destId="{70BAFD00-B7E0-4D98-8AA8-44509690A059}" srcOrd="14" destOrd="0" presId="urn:microsoft.com/office/officeart/2005/8/layout/default"/>
    <dgm:cxn modelId="{E008B621-5B9A-4F03-85FD-BF219F0DE908}" type="presParOf" srcId="{5747B521-009A-42AF-8322-415B595A9F51}" destId="{8F153016-5878-4F28-BE55-F751F2DCEE19}" srcOrd="15" destOrd="0" presId="urn:microsoft.com/office/officeart/2005/8/layout/default"/>
    <dgm:cxn modelId="{57783F43-C2D1-4E83-B429-D04607BD207E}" type="presParOf" srcId="{5747B521-009A-42AF-8322-415B595A9F51}" destId="{80927347-CEAB-44DE-871C-DD82A9A9102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F77D-B71A-4E94-9E62-A79A638D0A99}">
      <dsp:nvSpPr>
        <dsp:cNvPr id="0" name=""/>
        <dsp:cNvSpPr/>
      </dsp:nvSpPr>
      <dsp:spPr>
        <a:xfrm>
          <a:off x="3595828" y="359028"/>
          <a:ext cx="2628151" cy="306055"/>
        </a:xfrm>
        <a:custGeom>
          <a:avLst/>
          <a:gdLst/>
          <a:ahLst/>
          <a:cxnLst/>
          <a:rect l="0" t="0" r="0" b="0"/>
          <a:pathLst>
            <a:path>
              <a:moveTo>
                <a:pt x="2131015" y="248162"/>
              </a:moveTo>
              <a:lnTo>
                <a:pt x="0" y="0"/>
              </a:lnTo>
            </a:path>
          </a:pathLst>
        </a:custGeom>
        <a:noFill/>
        <a:ln w="12700" cap="flat" cmpd="sng" algn="ctr">
          <a:solidFill>
            <a:srgbClr val="15608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181A7DE-4D2F-47FF-A41D-6CA911AEECC4}">
      <dsp:nvSpPr>
        <dsp:cNvPr id="0" name=""/>
        <dsp:cNvSpPr/>
      </dsp:nvSpPr>
      <dsp:spPr>
        <a:xfrm>
          <a:off x="3983531" y="665083"/>
          <a:ext cx="633649" cy="512236"/>
        </a:xfrm>
        <a:custGeom>
          <a:avLst/>
          <a:gdLst/>
          <a:ahLst/>
          <a:cxnLst/>
          <a:rect l="0" t="0" r="0" b="0"/>
          <a:pathLst>
            <a:path>
              <a:moveTo>
                <a:pt x="113058" y="0"/>
              </a:moveTo>
              <a:lnTo>
                <a:pt x="113058" y="495302"/>
              </a:lnTo>
              <a:lnTo>
                <a:pt x="0" y="495302"/>
              </a:lnTo>
            </a:path>
          </a:pathLst>
        </a:custGeom>
        <a:noFill/>
        <a:ln w="12700" cap="flat" cmpd="sng" algn="ctr">
          <a:solidFill>
            <a:srgbClr val="15608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D5A9280-BE49-46F3-8169-072FE03346C4}">
      <dsp:nvSpPr>
        <dsp:cNvPr id="0" name=""/>
        <dsp:cNvSpPr/>
      </dsp:nvSpPr>
      <dsp:spPr>
        <a:xfrm>
          <a:off x="4889407" y="3493580"/>
          <a:ext cx="199189" cy="610849"/>
        </a:xfrm>
        <a:custGeom>
          <a:avLst/>
          <a:gdLst/>
          <a:ahLst/>
          <a:cxnLst/>
          <a:rect l="0" t="0" r="0" b="0"/>
          <a:pathLst>
            <a:path>
              <a:moveTo>
                <a:pt x="0" y="0"/>
              </a:moveTo>
              <a:lnTo>
                <a:pt x="0" y="495302"/>
              </a:lnTo>
              <a:lnTo>
                <a:pt x="161511" y="495302"/>
              </a:lnTo>
            </a:path>
          </a:pathLst>
        </a:custGeom>
        <a:noFill/>
        <a:ln w="12700" cap="flat" cmpd="sng" algn="ctr">
          <a:solidFill>
            <a:srgbClr val="15608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2C3F82-5CBF-49BD-9DD8-FBB3F73AC1C2}">
      <dsp:nvSpPr>
        <dsp:cNvPr id="0" name=""/>
        <dsp:cNvSpPr/>
      </dsp:nvSpPr>
      <dsp:spPr>
        <a:xfrm>
          <a:off x="5374860" y="2425238"/>
          <a:ext cx="91440" cy="404375"/>
        </a:xfrm>
        <a:custGeom>
          <a:avLst/>
          <a:gdLst/>
          <a:ahLst/>
          <a:cxnLst/>
          <a:rect l="0" t="0" r="0" b="0"/>
          <a:pathLst>
            <a:path>
              <a:moveTo>
                <a:pt x="45720" y="0"/>
              </a:moveTo>
              <a:lnTo>
                <a:pt x="45720" y="226116"/>
              </a:lnTo>
            </a:path>
          </a:pathLst>
        </a:custGeom>
        <a:noFill/>
        <a:ln w="12700" cap="flat" cmpd="sng" algn="ctr">
          <a:solidFill>
            <a:srgbClr val="15608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67DFF9C-C071-4A3F-AB58-EE25C77CDA3C}">
      <dsp:nvSpPr>
        <dsp:cNvPr id="0" name=""/>
        <dsp:cNvSpPr/>
      </dsp:nvSpPr>
      <dsp:spPr>
        <a:xfrm>
          <a:off x="4617181" y="665083"/>
          <a:ext cx="815709" cy="1096188"/>
        </a:xfrm>
        <a:custGeom>
          <a:avLst/>
          <a:gdLst/>
          <a:ahLst/>
          <a:cxnLst/>
          <a:rect l="0" t="0" r="0" b="0"/>
          <a:pathLst>
            <a:path>
              <a:moveTo>
                <a:pt x="0" y="0"/>
              </a:moveTo>
              <a:lnTo>
                <a:pt x="0" y="877546"/>
              </a:lnTo>
              <a:lnTo>
                <a:pt x="651429" y="877546"/>
              </a:lnTo>
              <a:lnTo>
                <a:pt x="651429" y="990604"/>
              </a:lnTo>
            </a:path>
          </a:pathLst>
        </a:custGeom>
        <a:noFill/>
        <a:ln w="12700" cap="flat" cmpd="sng" algn="ctr">
          <a:solidFill>
            <a:srgbClr val="15608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DF9C495-37EF-4591-8090-38DA8B0A2AD0}">
      <dsp:nvSpPr>
        <dsp:cNvPr id="0" name=""/>
        <dsp:cNvSpPr/>
      </dsp:nvSpPr>
      <dsp:spPr>
        <a:xfrm>
          <a:off x="3282609" y="3493580"/>
          <a:ext cx="199189" cy="610849"/>
        </a:xfrm>
        <a:custGeom>
          <a:avLst/>
          <a:gdLst/>
          <a:ahLst/>
          <a:cxnLst/>
          <a:rect l="0" t="0" r="0" b="0"/>
          <a:pathLst>
            <a:path>
              <a:moveTo>
                <a:pt x="0" y="0"/>
              </a:moveTo>
              <a:lnTo>
                <a:pt x="0" y="495302"/>
              </a:lnTo>
              <a:lnTo>
                <a:pt x="161511" y="495302"/>
              </a:lnTo>
            </a:path>
          </a:pathLst>
        </a:custGeom>
        <a:noFill/>
        <a:ln w="12700" cap="flat" cmpd="sng" algn="ctr">
          <a:solidFill>
            <a:srgbClr val="15608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EB3F3EF-67DD-4F04-9ACA-20A1790332CC}">
      <dsp:nvSpPr>
        <dsp:cNvPr id="0" name=""/>
        <dsp:cNvSpPr/>
      </dsp:nvSpPr>
      <dsp:spPr>
        <a:xfrm>
          <a:off x="3759098" y="2416275"/>
          <a:ext cx="91440" cy="413338"/>
        </a:xfrm>
        <a:custGeom>
          <a:avLst/>
          <a:gdLst/>
          <a:ahLst/>
          <a:cxnLst/>
          <a:rect l="0" t="0" r="0" b="0"/>
          <a:pathLst>
            <a:path>
              <a:moveTo>
                <a:pt x="45720" y="0"/>
              </a:moveTo>
              <a:lnTo>
                <a:pt x="45720" y="226116"/>
              </a:lnTo>
            </a:path>
          </a:pathLst>
        </a:custGeom>
        <a:noFill/>
        <a:ln w="12700" cap="flat" cmpd="sng" algn="ctr">
          <a:solidFill>
            <a:srgbClr val="15608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E812404-3973-4A2B-9C2D-76AB1BB23C3C}">
      <dsp:nvSpPr>
        <dsp:cNvPr id="0" name=""/>
        <dsp:cNvSpPr/>
      </dsp:nvSpPr>
      <dsp:spPr>
        <a:xfrm>
          <a:off x="3804818" y="665083"/>
          <a:ext cx="812362" cy="1087224"/>
        </a:xfrm>
        <a:custGeom>
          <a:avLst/>
          <a:gdLst/>
          <a:ahLst/>
          <a:cxnLst/>
          <a:rect l="0" t="0" r="0" b="0"/>
          <a:pathLst>
            <a:path>
              <a:moveTo>
                <a:pt x="651429" y="0"/>
              </a:moveTo>
              <a:lnTo>
                <a:pt x="651429" y="877546"/>
              </a:lnTo>
              <a:lnTo>
                <a:pt x="0" y="877546"/>
              </a:lnTo>
              <a:lnTo>
                <a:pt x="0" y="990604"/>
              </a:lnTo>
            </a:path>
          </a:pathLst>
        </a:custGeom>
        <a:noFill/>
        <a:ln w="12700" cap="flat" cmpd="sng" algn="ctr">
          <a:solidFill>
            <a:srgbClr val="15608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E03658-6FB1-4A96-8DF7-E9ADF04A5F01}">
      <dsp:nvSpPr>
        <dsp:cNvPr id="0" name=""/>
        <dsp:cNvSpPr/>
      </dsp:nvSpPr>
      <dsp:spPr>
        <a:xfrm>
          <a:off x="3953215" y="1117"/>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Administrator</a:t>
          </a:r>
        </a:p>
      </dsp:txBody>
      <dsp:txXfrm>
        <a:off x="3953215" y="1117"/>
        <a:ext cx="1327932" cy="663966"/>
      </dsp:txXfrm>
    </dsp:sp>
    <dsp:sp modelId="{7BCF8923-A371-4FB7-AC66-CDAA7B047F17}">
      <dsp:nvSpPr>
        <dsp:cNvPr id="0" name=""/>
        <dsp:cNvSpPr/>
      </dsp:nvSpPr>
      <dsp:spPr>
        <a:xfrm>
          <a:off x="3140852" y="1752308"/>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ptos" panose="02110004020202020204"/>
              <a:ea typeface="+mn-ea"/>
              <a:cs typeface="+mn-cs"/>
            </a:rPr>
            <a:t>Grants Management Directors (2)</a:t>
          </a:r>
        </a:p>
      </dsp:txBody>
      <dsp:txXfrm>
        <a:off x="3140852" y="1752308"/>
        <a:ext cx="1327932" cy="663966"/>
      </dsp:txXfrm>
    </dsp:sp>
    <dsp:sp modelId="{1CA804D5-6D8A-4F99-B496-A02359EC3AC7}">
      <dsp:nvSpPr>
        <dsp:cNvPr id="0" name=""/>
        <dsp:cNvSpPr/>
      </dsp:nvSpPr>
      <dsp:spPr>
        <a:xfrm>
          <a:off x="3149815" y="2829614"/>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Grants Management Team Leads (4)</a:t>
          </a:r>
        </a:p>
      </dsp:txBody>
      <dsp:txXfrm>
        <a:off x="3149815" y="2829614"/>
        <a:ext cx="1327932" cy="663966"/>
      </dsp:txXfrm>
    </dsp:sp>
    <dsp:sp modelId="{02E62CAC-D514-4717-BAE2-5B371E1CBD43}">
      <dsp:nvSpPr>
        <dsp:cNvPr id="0" name=""/>
        <dsp:cNvSpPr/>
      </dsp:nvSpPr>
      <dsp:spPr>
        <a:xfrm>
          <a:off x="3481798" y="3772446"/>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Grants Management Specialists (9)</a:t>
          </a:r>
        </a:p>
      </dsp:txBody>
      <dsp:txXfrm>
        <a:off x="3481798" y="3772446"/>
        <a:ext cx="1327932" cy="663966"/>
      </dsp:txXfrm>
    </dsp:sp>
    <dsp:sp modelId="{1AC122E3-6628-411C-A036-BBF37B06651A}">
      <dsp:nvSpPr>
        <dsp:cNvPr id="0" name=""/>
        <dsp:cNvSpPr/>
      </dsp:nvSpPr>
      <dsp:spPr>
        <a:xfrm>
          <a:off x="4768924" y="1761272"/>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Grants Evaluation Directors (2)</a:t>
          </a:r>
        </a:p>
      </dsp:txBody>
      <dsp:txXfrm>
        <a:off x="4768924" y="1761272"/>
        <a:ext cx="1327932" cy="663966"/>
      </dsp:txXfrm>
    </dsp:sp>
    <dsp:sp modelId="{F42DD608-FEAB-4686-8B05-6DD6C0CFD8B1}">
      <dsp:nvSpPr>
        <dsp:cNvPr id="0" name=""/>
        <dsp:cNvSpPr/>
      </dsp:nvSpPr>
      <dsp:spPr>
        <a:xfrm>
          <a:off x="4756614" y="2829614"/>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Grants Evaluation Team Leads (4)</a:t>
          </a:r>
        </a:p>
      </dsp:txBody>
      <dsp:txXfrm>
        <a:off x="4756614" y="2829614"/>
        <a:ext cx="1327932" cy="663966"/>
      </dsp:txXfrm>
    </dsp:sp>
    <dsp:sp modelId="{89618E04-38B7-42F6-A05F-026BA6136D8A}">
      <dsp:nvSpPr>
        <dsp:cNvPr id="0" name=""/>
        <dsp:cNvSpPr/>
      </dsp:nvSpPr>
      <dsp:spPr>
        <a:xfrm>
          <a:off x="5088597" y="3772446"/>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Grants Evaluation Specialists (8)</a:t>
          </a:r>
        </a:p>
      </dsp:txBody>
      <dsp:txXfrm>
        <a:off x="5088597" y="3772446"/>
        <a:ext cx="1327932" cy="663966"/>
      </dsp:txXfrm>
    </dsp:sp>
    <dsp:sp modelId="{286E8E33-153D-4D2A-B362-C50D4A1A864C}">
      <dsp:nvSpPr>
        <dsp:cNvPr id="0" name=""/>
        <dsp:cNvSpPr/>
      </dsp:nvSpPr>
      <dsp:spPr>
        <a:xfrm>
          <a:off x="3983531" y="845337"/>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Deputy Administrator</a:t>
          </a:r>
        </a:p>
      </dsp:txBody>
      <dsp:txXfrm>
        <a:off x="3983531" y="845337"/>
        <a:ext cx="1327932" cy="663966"/>
      </dsp:txXfrm>
    </dsp:sp>
    <dsp:sp modelId="{D13B5A05-1AF8-4A0A-9B5E-A51B2EFB4C02}">
      <dsp:nvSpPr>
        <dsp:cNvPr id="0" name=""/>
        <dsp:cNvSpPr/>
      </dsp:nvSpPr>
      <dsp:spPr>
        <a:xfrm>
          <a:off x="5560013" y="1117"/>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Native American Program Specialist</a:t>
          </a:r>
        </a:p>
      </dsp:txBody>
      <dsp:txXfrm>
        <a:off x="5560013" y="1117"/>
        <a:ext cx="1327932" cy="663966"/>
      </dsp:txXfrm>
    </dsp:sp>
    <dsp:sp modelId="{24E4309A-3DCB-40FC-9C15-9EE80952ED07}">
      <dsp:nvSpPr>
        <dsp:cNvPr id="0" name=""/>
        <dsp:cNvSpPr/>
      </dsp:nvSpPr>
      <dsp:spPr>
        <a:xfrm>
          <a:off x="2267895" y="27045"/>
          <a:ext cx="1327932" cy="663966"/>
        </a:xfrm>
        <a:prstGeom prst="rect">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Aptos" panose="02110004020202020204"/>
              <a:ea typeface="+mn-ea"/>
              <a:cs typeface="+mn-cs"/>
            </a:rPr>
            <a:t>Administrator Advisor</a:t>
          </a:r>
        </a:p>
      </dsp:txBody>
      <dsp:txXfrm>
        <a:off x="2267895" y="27045"/>
        <a:ext cx="1327932" cy="663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34E63-B41F-4BC6-9D54-859D2BA33A3F}">
      <dsp:nvSpPr>
        <dsp:cNvPr id="0" name=""/>
        <dsp:cNvSpPr/>
      </dsp:nvSpPr>
      <dsp:spPr>
        <a:xfrm>
          <a:off x="263146" y="764"/>
          <a:ext cx="2230143" cy="13380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Indian Housing Block Grant Program</a:t>
          </a:r>
        </a:p>
      </dsp:txBody>
      <dsp:txXfrm>
        <a:off x="263146" y="764"/>
        <a:ext cx="2230143" cy="1338085"/>
      </dsp:txXfrm>
    </dsp:sp>
    <dsp:sp modelId="{F4A55026-BC8D-4E97-94E6-A6A7148B20A2}">
      <dsp:nvSpPr>
        <dsp:cNvPr id="0" name=""/>
        <dsp:cNvSpPr/>
      </dsp:nvSpPr>
      <dsp:spPr>
        <a:xfrm>
          <a:off x="2716304" y="764"/>
          <a:ext cx="2230143" cy="1338085"/>
        </a:xfrm>
        <a:prstGeom prst="rect">
          <a:avLst/>
        </a:prstGeom>
        <a:solidFill>
          <a:schemeClr val="accent2">
            <a:hueOff val="692790"/>
            <a:satOff val="-119"/>
            <a:lumOff val="-12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Indian Housing Block Grant Competitive Program</a:t>
          </a:r>
        </a:p>
      </dsp:txBody>
      <dsp:txXfrm>
        <a:off x="2716304" y="764"/>
        <a:ext cx="2230143" cy="1338085"/>
      </dsp:txXfrm>
    </dsp:sp>
    <dsp:sp modelId="{5EE703AF-B9A4-478E-8A48-7D24FC0EC101}">
      <dsp:nvSpPr>
        <dsp:cNvPr id="0" name=""/>
        <dsp:cNvSpPr/>
      </dsp:nvSpPr>
      <dsp:spPr>
        <a:xfrm>
          <a:off x="5169461" y="764"/>
          <a:ext cx="2230143" cy="1338085"/>
        </a:xfrm>
        <a:prstGeom prst="rect">
          <a:avLst/>
        </a:prstGeom>
        <a:solidFill>
          <a:schemeClr val="accent2">
            <a:hueOff val="1385580"/>
            <a:satOff val="-238"/>
            <a:lumOff val="-2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Indian Community Development Block Grant</a:t>
          </a:r>
        </a:p>
      </dsp:txBody>
      <dsp:txXfrm>
        <a:off x="5169461" y="764"/>
        <a:ext cx="2230143" cy="1338085"/>
      </dsp:txXfrm>
    </dsp:sp>
    <dsp:sp modelId="{AA19BC98-E7F5-4EF1-A3FF-7F75B9978AE0}">
      <dsp:nvSpPr>
        <dsp:cNvPr id="0" name=""/>
        <dsp:cNvSpPr/>
      </dsp:nvSpPr>
      <dsp:spPr>
        <a:xfrm>
          <a:off x="7622618" y="764"/>
          <a:ext cx="2230143" cy="1338085"/>
        </a:xfrm>
        <a:prstGeom prst="rect">
          <a:avLst/>
        </a:prstGeom>
        <a:solidFill>
          <a:schemeClr val="accent2">
            <a:hueOff val="2078370"/>
            <a:satOff val="-357"/>
            <a:lumOff val="-36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Indian Home Loan Guarantee Program (Section 184)</a:t>
          </a:r>
        </a:p>
      </dsp:txBody>
      <dsp:txXfrm>
        <a:off x="7622618" y="764"/>
        <a:ext cx="2230143" cy="1338085"/>
      </dsp:txXfrm>
    </dsp:sp>
    <dsp:sp modelId="{F8F21B2C-37D2-4ED4-917B-D4A659B2CC6F}">
      <dsp:nvSpPr>
        <dsp:cNvPr id="0" name=""/>
        <dsp:cNvSpPr/>
      </dsp:nvSpPr>
      <dsp:spPr>
        <a:xfrm>
          <a:off x="263146" y="1561864"/>
          <a:ext cx="2230143" cy="1338085"/>
        </a:xfrm>
        <a:prstGeom prst="rect">
          <a:avLst/>
        </a:prstGeom>
        <a:solidFill>
          <a:schemeClr val="accent2">
            <a:hueOff val="2771159"/>
            <a:satOff val="-477"/>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Title VI Loan Guarantee Program</a:t>
          </a:r>
        </a:p>
      </dsp:txBody>
      <dsp:txXfrm>
        <a:off x="263146" y="1561864"/>
        <a:ext cx="2230143" cy="1338085"/>
      </dsp:txXfrm>
    </dsp:sp>
    <dsp:sp modelId="{62E44D6F-BB9F-46CA-B6B1-6B2CA2AF5365}">
      <dsp:nvSpPr>
        <dsp:cNvPr id="0" name=""/>
        <dsp:cNvSpPr/>
      </dsp:nvSpPr>
      <dsp:spPr>
        <a:xfrm>
          <a:off x="2716304" y="1561864"/>
          <a:ext cx="2230143" cy="1338085"/>
        </a:xfrm>
        <a:prstGeom prst="rect">
          <a:avLst/>
        </a:prstGeom>
        <a:solidFill>
          <a:schemeClr val="accent2">
            <a:hueOff val="3463949"/>
            <a:satOff val="-596"/>
            <a:lumOff val="-61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Native Hawaiian Housing Block Grant Program</a:t>
          </a:r>
        </a:p>
      </dsp:txBody>
      <dsp:txXfrm>
        <a:off x="2716304" y="1561864"/>
        <a:ext cx="2230143" cy="1338085"/>
      </dsp:txXfrm>
    </dsp:sp>
    <dsp:sp modelId="{BF57AA69-D7B0-48AD-B4DA-DC212FEDE463}">
      <dsp:nvSpPr>
        <dsp:cNvPr id="0" name=""/>
        <dsp:cNvSpPr/>
      </dsp:nvSpPr>
      <dsp:spPr>
        <a:xfrm>
          <a:off x="5169461" y="1561864"/>
          <a:ext cx="2230143" cy="1338085"/>
        </a:xfrm>
        <a:prstGeom prst="rect">
          <a:avLst/>
        </a:prstGeom>
        <a:solidFill>
          <a:schemeClr val="accent2">
            <a:hueOff val="4156739"/>
            <a:satOff val="-715"/>
            <a:lumOff val="-7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Native Hawaiian Home Loan Guarantee Program (Section 184A)</a:t>
          </a:r>
        </a:p>
      </dsp:txBody>
      <dsp:txXfrm>
        <a:off x="5169461" y="1561864"/>
        <a:ext cx="2230143" cy="1338085"/>
      </dsp:txXfrm>
    </dsp:sp>
    <dsp:sp modelId="{70BAFD00-B7E0-4D98-8AA8-44509690A059}">
      <dsp:nvSpPr>
        <dsp:cNvPr id="0" name=""/>
        <dsp:cNvSpPr/>
      </dsp:nvSpPr>
      <dsp:spPr>
        <a:xfrm>
          <a:off x="7622618" y="1561864"/>
          <a:ext cx="2230143" cy="1338085"/>
        </a:xfrm>
        <a:prstGeom prst="rect">
          <a:avLst/>
        </a:prstGeom>
        <a:solidFill>
          <a:schemeClr val="accent2">
            <a:hueOff val="4849529"/>
            <a:satOff val="-834"/>
            <a:lumOff val="-85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Tribal HUD-VASH Program</a:t>
          </a:r>
        </a:p>
      </dsp:txBody>
      <dsp:txXfrm>
        <a:off x="7622618" y="1561864"/>
        <a:ext cx="2230143" cy="1338085"/>
      </dsp:txXfrm>
    </dsp:sp>
    <dsp:sp modelId="{80927347-CEAB-44DE-871C-DD82A9A91022}">
      <dsp:nvSpPr>
        <dsp:cNvPr id="0" name=""/>
        <dsp:cNvSpPr/>
      </dsp:nvSpPr>
      <dsp:spPr>
        <a:xfrm>
          <a:off x="3942882" y="3122964"/>
          <a:ext cx="2230143" cy="1338085"/>
        </a:xfrm>
        <a:prstGeom prst="rect">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Other</a:t>
          </a:r>
        </a:p>
        <a:p>
          <a:pPr marL="114300" lvl="1" indent="-114300" algn="l" defTabSz="622300">
            <a:lnSpc>
              <a:spcPct val="90000"/>
            </a:lnSpc>
            <a:spcBef>
              <a:spcPct val="0"/>
            </a:spcBef>
            <a:spcAft>
              <a:spcPct val="15000"/>
            </a:spcAft>
            <a:buChar char="•"/>
          </a:pPr>
          <a:r>
            <a:rPr lang="en-US" sz="1400" kern="1200"/>
            <a:t>CARES ACT</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t>American Rescue Plan</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t>ROSS</a:t>
          </a:r>
        </a:p>
      </dsp:txBody>
      <dsp:txXfrm>
        <a:off x="3942882" y="3122964"/>
        <a:ext cx="2230143" cy="13380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C9767-41A4-4EA0-8477-BE6C9F01436D}"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C3BD0-8742-4073-B084-3A55601FD850}" type="slidenum">
              <a:rPr lang="en-US" smtClean="0"/>
              <a:t>‹#›</a:t>
            </a:fld>
            <a:endParaRPr lang="en-US"/>
          </a:p>
        </p:txBody>
      </p:sp>
    </p:spTree>
    <p:extLst>
      <p:ext uri="{BB962C8B-B14F-4D97-AF65-F5344CB8AC3E}">
        <p14:creationId xmlns:p14="http://schemas.microsoft.com/office/powerpoint/2010/main" val="145925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Heidi mentioned that we operate as a mini HUD –</a:t>
            </a:r>
          </a:p>
          <a:p>
            <a:r>
              <a:rPr lang="en-US" dirty="0"/>
              <a:t>14 Different Programs</a:t>
            </a:r>
            <a:endParaRPr lang="en-US" dirty="0">
              <a:cs typeface="Calibri"/>
            </a:endParaRPr>
          </a:p>
          <a:p>
            <a:r>
              <a:rPr lang="en-US" dirty="0"/>
              <a:t>Primary Programs IHBG largest program</a:t>
            </a:r>
            <a:endParaRPr lang="en-US" dirty="0">
              <a:cs typeface="Calibri"/>
            </a:endParaRPr>
          </a:p>
          <a:p>
            <a:endParaRPr lang="en-US" dirty="0"/>
          </a:p>
          <a:p>
            <a:r>
              <a:rPr lang="en-US" dirty="0"/>
              <a:t>We have grown into additional programs</a:t>
            </a:r>
          </a:p>
          <a:p>
            <a:r>
              <a:rPr lang="en-US" dirty="0"/>
              <a:t>- Competitive IHBG, Tribal HUD VASH, ROSS, and other are continuing to be developed through COC and ICDBG</a:t>
            </a:r>
            <a:endParaRPr lang="en-US" dirty="0">
              <a:cs typeface="Calibri"/>
            </a:endParaRPr>
          </a:p>
        </p:txBody>
      </p:sp>
      <p:sp>
        <p:nvSpPr>
          <p:cNvPr id="4" name="Slide Number Placeholder 3"/>
          <p:cNvSpPr>
            <a:spLocks noGrp="1"/>
          </p:cNvSpPr>
          <p:nvPr>
            <p:ph type="sldNum" sz="quarter" idx="5"/>
          </p:nvPr>
        </p:nvSpPr>
        <p:spPr/>
        <p:txBody>
          <a:bodyPr/>
          <a:lstStyle/>
          <a:p>
            <a:fld id="{179B86FA-E6A0-4981-B266-7A154F151EE1}" type="slidenum">
              <a:rPr lang="en-US" smtClean="0"/>
              <a:t>12</a:t>
            </a:fld>
            <a:endParaRPr lang="en-US"/>
          </a:p>
        </p:txBody>
      </p:sp>
    </p:spTree>
    <p:extLst>
      <p:ext uri="{BB962C8B-B14F-4D97-AF65-F5344CB8AC3E}">
        <p14:creationId xmlns:p14="http://schemas.microsoft.com/office/powerpoint/2010/main" val="378631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600"/>
              </a:spcAft>
            </a:pPr>
            <a:endParaRPr lang="en-US" sz="1100" dirty="0">
              <a:latin typeface="Helvetica" panose="020B0604020202020204" pitchFamily="34" charset="0"/>
              <a:cs typeface="Helvetica" panose="020B0604020202020204" pitchFamily="34" charset="0"/>
            </a:endParaRPr>
          </a:p>
          <a:p>
            <a:pPr marL="0" marR="0">
              <a:lnSpc>
                <a:spcPct val="120000"/>
              </a:lnSpc>
              <a:spcBef>
                <a:spcPts val="0"/>
              </a:spcBef>
              <a:spcAft>
                <a:spcPts val="600"/>
              </a:spcAft>
            </a:pPr>
            <a:r>
              <a:rPr lang="en-US" sz="1200" b="1" u="sng" dirty="0">
                <a:latin typeface="Helvetica" panose="020B0604020202020204" pitchFamily="34" charset="0"/>
                <a:cs typeface="Helvetica" panose="020B0604020202020204" pitchFamily="34" charset="0"/>
              </a:rPr>
              <a:t>FY 2022 Training Highlights </a:t>
            </a:r>
            <a:r>
              <a:rPr lang="en-US" sz="1200" dirty="0">
                <a:latin typeface="Helvetica" panose="020B0604020202020204" pitchFamily="34" charset="0"/>
                <a:cs typeface="Helvetica" panose="020B0604020202020204" pitchFamily="34" charset="0"/>
              </a:rPr>
              <a:t>• Over 2,600 individuals received specialized, focused training and technical assistance.</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 ONAP and its expert TA providers delivered 220 direct technical assistance training sessions.</a:t>
            </a:r>
          </a:p>
          <a:p>
            <a:pPr marL="0" marR="0">
              <a:lnSpc>
                <a:spcPct val="120000"/>
              </a:lnSpc>
              <a:spcBef>
                <a:spcPts val="0"/>
              </a:spcBef>
              <a:spcAft>
                <a:spcPts val="600"/>
              </a:spcAft>
            </a:pPr>
            <a:r>
              <a:rPr lang="en-US" sz="1200" dirty="0">
                <a:latin typeface="Helvetica" panose="020B0604020202020204" pitchFamily="34" charset="0"/>
                <a:cs typeface="Helvetica" panose="020B0604020202020204" pitchFamily="34" charset="0"/>
              </a:rPr>
              <a:t>ONAP planned and facilitated training events focused on identified issues and needs in Indian Country. </a:t>
            </a:r>
          </a:p>
          <a:p>
            <a:pPr marL="0" marR="0">
              <a:lnSpc>
                <a:spcPct val="120000"/>
              </a:lnSpc>
              <a:spcBef>
                <a:spcPts val="0"/>
              </a:spcBef>
              <a:spcAft>
                <a:spcPts val="600"/>
              </a:spcAft>
            </a:pPr>
            <a:r>
              <a:rPr lang="en-US" sz="1200" dirty="0">
                <a:latin typeface="Helvetica" panose="020B0604020202020204" pitchFamily="34" charset="0"/>
                <a:cs typeface="Helvetica" panose="020B0604020202020204" pitchFamily="34" charset="0"/>
              </a:rPr>
              <a:t> A total of 105 trainings were held (either in-person or virtually), which is an increase from the 69 trainings in 2021. </a:t>
            </a:r>
            <a:endParaRPr lang="en-US" sz="1200" b="1" kern="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3DC3BD0-8742-4073-B084-3A55601FD850}" type="slidenum">
              <a:rPr lang="en-US" smtClean="0"/>
              <a:t>18</a:t>
            </a:fld>
            <a:endParaRPr lang="en-US"/>
          </a:p>
        </p:txBody>
      </p:sp>
    </p:spTree>
    <p:extLst>
      <p:ext uri="{BB962C8B-B14F-4D97-AF65-F5344CB8AC3E}">
        <p14:creationId xmlns:p14="http://schemas.microsoft.com/office/powerpoint/2010/main" val="207620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Public Sans"/>
              </a:rPr>
              <a:t>The IRA </a:t>
            </a:r>
            <a:r>
              <a:rPr lang="en-US" b="1" i="0" u="sng" dirty="0">
                <a:solidFill>
                  <a:srgbClr val="052656"/>
                </a:solidFill>
                <a:effectLst/>
                <a:latin typeface="Public Sans"/>
                <a:hlinkClick r:id="rId3"/>
              </a:rPr>
              <a:t>provides more than $720 million</a:t>
            </a:r>
            <a:r>
              <a:rPr lang="en-US" b="0" i="0" dirty="0">
                <a:effectLst/>
                <a:latin typeface="Public Sans"/>
              </a:rPr>
              <a:t> to support Tribal communities as they transition to renewable energy and become more climate resilient. This includes rebates for high-efficiency electric homes; loans for developing clean energy projects such as solar and wind; financial and technical assistance in renewable energy; and pollution reduction grants.</a:t>
            </a:r>
          </a:p>
          <a:p>
            <a:endParaRPr lang="en-US" b="0" i="0" dirty="0">
              <a:effectLst/>
              <a:latin typeface="Public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Public Sans"/>
              </a:rPr>
              <a:t>Tribal lands account for more than 6% of the country’s renewable energy potential, according to the </a:t>
            </a:r>
            <a:r>
              <a:rPr lang="en-US" b="1" i="0" u="sng" dirty="0">
                <a:solidFill>
                  <a:srgbClr val="052656"/>
                </a:solidFill>
                <a:effectLst/>
                <a:latin typeface="Public Sans"/>
                <a:hlinkClick r:id="rId3"/>
              </a:rPr>
              <a:t>National Renewable Energy Laboratory</a:t>
            </a:r>
            <a:r>
              <a:rPr lang="en-US" b="0" i="0" dirty="0">
                <a:effectLst/>
                <a:latin typeface="Public Sans"/>
              </a:rPr>
              <a:t>. But a lot of promise remains untapped – </a:t>
            </a:r>
            <a:r>
              <a:rPr lang="en-US" b="1" i="0" u="sng" dirty="0">
                <a:solidFill>
                  <a:srgbClr val="052656"/>
                </a:solidFill>
                <a:effectLst/>
                <a:latin typeface="Public Sans"/>
                <a:hlinkClick r:id="rId3"/>
              </a:rPr>
              <a:t>21% of homes in Navajo Nation and 35% of Hopi Indian Tribe homes</a:t>
            </a:r>
            <a:r>
              <a:rPr lang="en-US" b="0" i="0" dirty="0">
                <a:effectLst/>
                <a:latin typeface="Public Sans"/>
              </a:rPr>
              <a:t> lack electricity.</a:t>
            </a:r>
            <a:endParaRPr lang="en-US"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23DC3BD0-8742-4073-B084-3A55601FD850}" type="slidenum">
              <a:rPr lang="en-US" smtClean="0"/>
              <a:t>19</a:t>
            </a:fld>
            <a:endParaRPr lang="en-US"/>
          </a:p>
        </p:txBody>
      </p:sp>
    </p:spTree>
    <p:extLst>
      <p:ext uri="{BB962C8B-B14F-4D97-AF65-F5344CB8AC3E}">
        <p14:creationId xmlns:p14="http://schemas.microsoft.com/office/powerpoint/2010/main" val="3306627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9D8CCF-379C-4B31-B159-F62365AE2C4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36227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D8CCF-379C-4B31-B159-F62365AE2C4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183961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D8CCF-379C-4B31-B159-F62365AE2C4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96963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D8CCF-379C-4B31-B159-F62365AE2C4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BDC3388-0DBC-4D49-A796-4A406A27061E}"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2815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D8CCF-379C-4B31-B159-F62365AE2C4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1246931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39D8CCF-379C-4B31-B159-F62365AE2C46}"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366580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39D8CCF-379C-4B31-B159-F62365AE2C46}"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2275381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D8CCF-379C-4B31-B159-F62365AE2C4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30660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39D8CCF-379C-4B31-B159-F62365AE2C46}" type="datetimeFigureOut">
              <a:rPr lang="en-US" smtClean="0"/>
              <a:t>5/14/2024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BDC3388-0DBC-4D49-A796-4A406A27061E}" type="slidenum">
              <a:rPr lang="en-US" smtClean="0"/>
              <a:t>‹#›</a:t>
            </a:fld>
            <a:endParaRPr lang="en-US"/>
          </a:p>
        </p:txBody>
      </p:sp>
    </p:spTree>
    <p:extLst>
      <p:ext uri="{BB962C8B-B14F-4D97-AF65-F5344CB8AC3E}">
        <p14:creationId xmlns:p14="http://schemas.microsoft.com/office/powerpoint/2010/main" val="64546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D8CCF-379C-4B31-B159-F62365AE2C4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132378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9D8CCF-379C-4B31-B159-F62365AE2C4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402864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9D8CCF-379C-4B31-B159-F62365AE2C4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212238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D8CCF-379C-4B31-B159-F62365AE2C46}"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273214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9D8CCF-379C-4B31-B159-F62365AE2C46}"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213467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39D8CCF-379C-4B31-B159-F62365AE2C46}"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259637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D8CCF-379C-4B31-B159-F62365AE2C4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199107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D8CCF-379C-4B31-B159-F62365AE2C4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C3388-0DBC-4D49-A796-4A406A27061E}" type="slidenum">
              <a:rPr lang="en-US" smtClean="0"/>
              <a:t>‹#›</a:t>
            </a:fld>
            <a:endParaRPr lang="en-US"/>
          </a:p>
        </p:txBody>
      </p:sp>
    </p:spTree>
    <p:extLst>
      <p:ext uri="{BB962C8B-B14F-4D97-AF65-F5344CB8AC3E}">
        <p14:creationId xmlns:p14="http://schemas.microsoft.com/office/powerpoint/2010/main" val="50839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9D8CCF-379C-4B31-B159-F62365AE2C46}" type="datetimeFigureOut">
              <a:rPr lang="en-US" smtClean="0"/>
              <a:t>5/14/2024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BDC3388-0DBC-4D49-A796-4A406A27061E}" type="slidenum">
              <a:rPr lang="en-US" smtClean="0"/>
              <a:t>‹#›</a:t>
            </a:fld>
            <a:endParaRPr lang="en-US"/>
          </a:p>
        </p:txBody>
      </p:sp>
    </p:spTree>
    <p:extLst>
      <p:ext uri="{BB962C8B-B14F-4D97-AF65-F5344CB8AC3E}">
        <p14:creationId xmlns:p14="http://schemas.microsoft.com/office/powerpoint/2010/main" val="40766236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about:blan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F2B093-EE03-4513-9CC1-3FED134DB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0CB42E-9381-4467-808D-9C9C9B347B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797E5EB0-850D-4E1E-B5E1-15BDE5953C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ACA8B7CD-4C32-4DF2-B96E-2B432707C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43EA76-9A20-5DCE-53C0-F910EE588BCF}"/>
              </a:ext>
            </a:extLst>
          </p:cNvPr>
          <p:cNvSpPr>
            <a:spLocks noGrp="1"/>
          </p:cNvSpPr>
          <p:nvPr>
            <p:ph type="ctrTitle"/>
          </p:nvPr>
        </p:nvSpPr>
        <p:spPr>
          <a:xfrm>
            <a:off x="223453" y="2246377"/>
            <a:ext cx="4495113" cy="1866900"/>
          </a:xfrm>
        </p:spPr>
        <p:txBody>
          <a:bodyPr>
            <a:normAutofit/>
          </a:bodyPr>
          <a:lstStyle/>
          <a:p>
            <a:pPr algn="l"/>
            <a:r>
              <a:rPr lang="en-US" sz="3800" dirty="0"/>
              <a:t>Southwest Office of Native American Programs</a:t>
            </a:r>
          </a:p>
        </p:txBody>
      </p:sp>
      <p:sp>
        <p:nvSpPr>
          <p:cNvPr id="20" name="Rectangle 19">
            <a:extLst>
              <a:ext uri="{FF2B5EF4-FFF2-40B4-BE49-F238E27FC236}">
                <a16:creationId xmlns:a16="http://schemas.microsoft.com/office/drawing/2014/main" id="{0E5F4282-D045-4B94-88BF-ABB9DC224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7" y="488844"/>
            <a:ext cx="3378077"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ompany&#10;&#10;Description automatically generated">
            <a:extLst>
              <a:ext uri="{FF2B5EF4-FFF2-40B4-BE49-F238E27FC236}">
                <a16:creationId xmlns:a16="http://schemas.microsoft.com/office/drawing/2014/main" id="{61E84B63-BCA3-FFFB-F21D-965FB20AB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941" y="1482261"/>
            <a:ext cx="3056465" cy="1528232"/>
          </a:xfrm>
          <a:prstGeom prst="rect">
            <a:avLst/>
          </a:prstGeom>
        </p:spPr>
      </p:pic>
      <p:sp>
        <p:nvSpPr>
          <p:cNvPr id="22" name="Rectangle 21">
            <a:extLst>
              <a:ext uri="{FF2B5EF4-FFF2-40B4-BE49-F238E27FC236}">
                <a16:creationId xmlns:a16="http://schemas.microsoft.com/office/drawing/2014/main" id="{589B80DF-5D27-45E5-B4BC-AF179FC03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79" y="488844"/>
            <a:ext cx="2739690" cy="248087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28145A-0D28-4D99-ADCE-27370688D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8" y="4169238"/>
            <a:ext cx="3378077"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1DAC29-F89D-4AA8-87C4-DBC8B397B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80" y="3130583"/>
            <a:ext cx="2739690"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company&#10;&#10;Description automatically generated">
            <a:extLst>
              <a:ext uri="{FF2B5EF4-FFF2-40B4-BE49-F238E27FC236}">
                <a16:creationId xmlns:a16="http://schemas.microsoft.com/office/drawing/2014/main" id="{5B329FC9-DEF6-A87B-1A8F-CAC31276DC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5072" y="3521018"/>
            <a:ext cx="2451617" cy="2451617"/>
          </a:xfrm>
          <a:prstGeom prst="rect">
            <a:avLst/>
          </a:prstGeom>
        </p:spPr>
      </p:pic>
    </p:spTree>
    <p:extLst>
      <p:ext uri="{BB962C8B-B14F-4D97-AF65-F5344CB8AC3E}">
        <p14:creationId xmlns:p14="http://schemas.microsoft.com/office/powerpoint/2010/main" val="259314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A19615F-35C6-93F6-1AFF-1A45198AB6E4}"/>
              </a:ext>
            </a:extLst>
          </p:cNvPr>
          <p:cNvSpPr>
            <a:spLocks noGrp="1"/>
          </p:cNvSpPr>
          <p:nvPr>
            <p:ph type="title"/>
          </p:nvPr>
        </p:nvSpPr>
        <p:spPr>
          <a:xfrm>
            <a:off x="253218" y="722458"/>
            <a:ext cx="4382662" cy="1080938"/>
          </a:xfrm>
        </p:spPr>
        <p:txBody>
          <a:bodyPr>
            <a:normAutofit fontScale="90000"/>
          </a:bodyPr>
          <a:lstStyle/>
          <a:p>
            <a:pPr algn="ctr"/>
            <a:r>
              <a:rPr lang="en-US" sz="2800" dirty="0"/>
              <a:t>IHBG Appropriations Growth</a:t>
            </a:r>
            <a:br>
              <a:rPr lang="en-US" sz="2400" dirty="0"/>
            </a:br>
            <a:r>
              <a:rPr lang="en-US" sz="2400" dirty="0"/>
              <a:t>2014-2024</a:t>
            </a:r>
          </a:p>
        </p:txBody>
      </p:sp>
      <p:pic>
        <p:nvPicPr>
          <p:cNvPr id="20" name="Picture 1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9" name="Content Placeholder 8">
            <a:extLst>
              <a:ext uri="{FF2B5EF4-FFF2-40B4-BE49-F238E27FC236}">
                <a16:creationId xmlns:a16="http://schemas.microsoft.com/office/drawing/2014/main" id="{5ECC4231-FBF4-DBCA-4380-1E1FEF59F48D}"/>
              </a:ext>
            </a:extLst>
          </p:cNvPr>
          <p:cNvSpPr>
            <a:spLocks noGrp="1"/>
          </p:cNvSpPr>
          <p:nvPr>
            <p:ph idx="1"/>
          </p:nvPr>
        </p:nvSpPr>
        <p:spPr>
          <a:xfrm>
            <a:off x="140678" y="2090656"/>
            <a:ext cx="4106782" cy="4767344"/>
          </a:xfrm>
        </p:spPr>
        <p:txBody>
          <a:bodyPr>
            <a:noAutofit/>
          </a:bodyPr>
          <a:lstStyle/>
          <a:p>
            <a:pPr>
              <a:lnSpc>
                <a:spcPct val="100000"/>
              </a:lnSpc>
              <a:spcBef>
                <a:spcPts val="600"/>
              </a:spcBef>
            </a:pPr>
            <a:r>
              <a:rPr lang="en-US" b="0" i="0" dirty="0">
                <a:effectLst/>
                <a:latin typeface="Public Sans"/>
              </a:rPr>
              <a:t>The ‘minibus’ appropriations package, </a:t>
            </a:r>
            <a:r>
              <a:rPr lang="en-US" b="1" i="0" u="sng" dirty="0">
                <a:solidFill>
                  <a:srgbClr val="052656"/>
                </a:solidFill>
                <a:effectLst/>
                <a:latin typeface="Public Sans"/>
                <a:hlinkClick r:id="rId4"/>
              </a:rPr>
              <a:t>the Consolidated Appropriations Act of 2024</a:t>
            </a:r>
            <a:r>
              <a:rPr lang="en-US" b="0" i="0" dirty="0">
                <a:effectLst/>
                <a:latin typeface="Public Sans"/>
              </a:rPr>
              <a:t>, provided $1.34 billion for Native American Programs, a $324 million increase (32%) above the FY23 enacted. This includes $1.11 billion for the Indian Housing Block Grant (IHBG), formula, a $324 million (41%) increase above FY23 enacted.  </a:t>
            </a:r>
            <a:endParaRPr lang="en-US" dirty="0"/>
          </a:p>
        </p:txBody>
      </p:sp>
      <p:pic>
        <p:nvPicPr>
          <p:cNvPr id="5" name="Content Placeholder 4">
            <a:extLst>
              <a:ext uri="{FF2B5EF4-FFF2-40B4-BE49-F238E27FC236}">
                <a16:creationId xmlns:a16="http://schemas.microsoft.com/office/drawing/2014/main" id="{72BE7B34-E1B4-DCDE-9394-61DE56937ED7}"/>
              </a:ext>
            </a:extLst>
          </p:cNvPr>
          <p:cNvPicPr>
            <a:picLocks noChangeAspect="1"/>
          </p:cNvPicPr>
          <p:nvPr/>
        </p:nvPicPr>
        <p:blipFill>
          <a:blip r:embed="rId5"/>
          <a:stretch>
            <a:fillRect/>
          </a:stretch>
        </p:blipFill>
        <p:spPr>
          <a:xfrm>
            <a:off x="4956050" y="1293697"/>
            <a:ext cx="6841177" cy="464249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93036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480C71-C7A7-EF2F-22CD-8BEDAADFE940}"/>
              </a:ext>
            </a:extLst>
          </p:cNvPr>
          <p:cNvSpPr>
            <a:spLocks noGrp="1"/>
          </p:cNvSpPr>
          <p:nvPr>
            <p:ph type="title"/>
          </p:nvPr>
        </p:nvSpPr>
        <p:spPr>
          <a:xfrm>
            <a:off x="2214881" y="753228"/>
            <a:ext cx="8079302" cy="1080938"/>
          </a:xfrm>
        </p:spPr>
        <p:txBody>
          <a:bodyPr>
            <a:normAutofit/>
          </a:bodyPr>
          <a:lstStyle/>
          <a:p>
            <a:pPr algn="ctr"/>
            <a:r>
              <a:rPr lang="en-US" sz="3200" dirty="0"/>
              <a:t>ONAP Overview</a:t>
            </a:r>
          </a:p>
        </p:txBody>
      </p:sp>
      <p:pic>
        <p:nvPicPr>
          <p:cNvPr id="5" name="Content Placeholder 8" descr="A logo for a company&#10;&#10;Description automatically generated">
            <a:extLst>
              <a:ext uri="{FF2B5EF4-FFF2-40B4-BE49-F238E27FC236}">
                <a16:creationId xmlns:a16="http://schemas.microsoft.com/office/drawing/2014/main" id="{888E2CBB-AFF0-A9BE-F4B5-44B058913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0" y="680721"/>
            <a:ext cx="1588470" cy="1199705"/>
          </a:xfrm>
          <a:prstGeom prst="rect">
            <a:avLst/>
          </a:prstGeom>
        </p:spPr>
      </p:pic>
      <p:sp>
        <p:nvSpPr>
          <p:cNvPr id="6" name="TextBox 5">
            <a:extLst>
              <a:ext uri="{FF2B5EF4-FFF2-40B4-BE49-F238E27FC236}">
                <a16:creationId xmlns:a16="http://schemas.microsoft.com/office/drawing/2014/main" id="{F2ABCEC5-D746-FD61-D217-9941CC9CD6C5}"/>
              </a:ext>
            </a:extLst>
          </p:cNvPr>
          <p:cNvSpPr txBox="1"/>
          <p:nvPr/>
        </p:nvSpPr>
        <p:spPr>
          <a:xfrm>
            <a:off x="368300" y="2262787"/>
            <a:ext cx="11328400" cy="4216539"/>
          </a:xfrm>
          <a:prstGeom prst="rect">
            <a:avLst/>
          </a:prstGeom>
          <a:noFill/>
          <a:ln>
            <a:solidFill>
              <a:schemeClr val="tx2"/>
            </a:solidFill>
          </a:ln>
        </p:spPr>
        <p:txBody>
          <a:bodyPr wrap="square" rtlCol="0">
            <a:spAutoFit/>
          </a:bodyPr>
          <a:lstStyle/>
          <a:p>
            <a:r>
              <a:rPr lang="en-US" sz="2600" dirty="0"/>
              <a:t>As sovereign nations, </a:t>
            </a:r>
            <a:r>
              <a:rPr lang="en-US" sz="2600" b="1" dirty="0"/>
              <a:t>Tribes are direct recipients </a:t>
            </a:r>
            <a:r>
              <a:rPr lang="en-US" sz="2600" dirty="0"/>
              <a:t>of funding from HUD.</a:t>
            </a:r>
          </a:p>
          <a:p>
            <a:endParaRPr lang="en-US" sz="2400" dirty="0"/>
          </a:p>
          <a:p>
            <a:r>
              <a:rPr lang="en-US" sz="2600" dirty="0"/>
              <a:t>Each Tribe designates an entity to administer its housing programs.</a:t>
            </a:r>
            <a:br>
              <a:rPr lang="en-US" sz="2400" dirty="0"/>
            </a:br>
            <a:r>
              <a:rPr lang="en-US" sz="2400" dirty="0"/>
              <a:t>   * Tribally Designated Housing Entity</a:t>
            </a:r>
          </a:p>
          <a:p>
            <a:r>
              <a:rPr lang="en-US" sz="2400" dirty="0"/>
              <a:t>   * Department within Tribe</a:t>
            </a:r>
          </a:p>
          <a:p>
            <a:r>
              <a:rPr lang="en-US" sz="2400" dirty="0"/>
              <a:t>   * Tribal Housing Authority with separate board</a:t>
            </a:r>
          </a:p>
          <a:p>
            <a:r>
              <a:rPr lang="en-US" sz="2400" dirty="0"/>
              <a:t>   * Non-profit organization</a:t>
            </a:r>
          </a:p>
          <a:p>
            <a:endParaRPr lang="en-US" sz="2400" dirty="0"/>
          </a:p>
          <a:p>
            <a:r>
              <a:rPr lang="en-US" sz="2600" dirty="0"/>
              <a:t>An Entity designated by a Tribe to receive HUD funding </a:t>
            </a:r>
            <a:r>
              <a:rPr lang="en-US" sz="2600" b="1" dirty="0"/>
              <a:t>must comply with all program requirements.</a:t>
            </a:r>
            <a:br>
              <a:rPr lang="en-US" sz="2400" dirty="0"/>
            </a:br>
            <a:endParaRPr lang="en-US" sz="2000" kern="100" dirty="0">
              <a:effectLst/>
              <a:latin typeface="Helvetica" panose="020B0604020202020204" pitchFamily="34" charset="0"/>
              <a:ea typeface="Aptos" panose="020B0004020202020204" pitchFamily="34" charset="0"/>
              <a:cs typeface="Helvetica" panose="020B0604020202020204" pitchFamily="34" charset="0"/>
            </a:endParaRPr>
          </a:p>
        </p:txBody>
      </p:sp>
    </p:spTree>
    <p:extLst>
      <p:ext uri="{BB962C8B-B14F-4D97-AF65-F5344CB8AC3E}">
        <p14:creationId xmlns:p14="http://schemas.microsoft.com/office/powerpoint/2010/main" val="108830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7CD1-7DD2-4E9B-82AE-46B60232A7B8}"/>
              </a:ext>
            </a:extLst>
          </p:cNvPr>
          <p:cNvSpPr>
            <a:spLocks noGrp="1"/>
          </p:cNvSpPr>
          <p:nvPr>
            <p:ph type="title"/>
          </p:nvPr>
        </p:nvSpPr>
        <p:spPr/>
        <p:txBody>
          <a:bodyPr>
            <a:normAutofit/>
          </a:bodyPr>
          <a:lstStyle/>
          <a:p>
            <a:r>
              <a:rPr lang="en-US" dirty="0">
                <a:latin typeface="Twentieth Century"/>
              </a:rPr>
              <a:t>ONAP Programs</a:t>
            </a:r>
            <a:endParaRPr lang="en-US" dirty="0"/>
          </a:p>
        </p:txBody>
      </p:sp>
      <p:graphicFrame>
        <p:nvGraphicFramePr>
          <p:cNvPr id="5" name="Content Placeholder 2">
            <a:extLst>
              <a:ext uri="{FF2B5EF4-FFF2-40B4-BE49-F238E27FC236}">
                <a16:creationId xmlns:a16="http://schemas.microsoft.com/office/drawing/2014/main" id="{88E7A55F-32E3-4E76-A81B-52445F16B96C}"/>
              </a:ext>
            </a:extLst>
          </p:cNvPr>
          <p:cNvGraphicFramePr>
            <a:graphicFrameLocks noGrp="1"/>
          </p:cNvGraphicFramePr>
          <p:nvPr>
            <p:ph idx="1"/>
          </p:nvPr>
        </p:nvGraphicFramePr>
        <p:xfrm>
          <a:off x="1096963" y="1796591"/>
          <a:ext cx="10115909" cy="446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24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480C71-C7A7-EF2F-22CD-8BEDAADFE940}"/>
              </a:ext>
            </a:extLst>
          </p:cNvPr>
          <p:cNvSpPr>
            <a:spLocks noGrp="1"/>
          </p:cNvSpPr>
          <p:nvPr>
            <p:ph type="title"/>
          </p:nvPr>
        </p:nvSpPr>
        <p:spPr>
          <a:xfrm>
            <a:off x="2214881" y="753228"/>
            <a:ext cx="8079302" cy="1080938"/>
          </a:xfrm>
        </p:spPr>
        <p:txBody>
          <a:bodyPr>
            <a:normAutofit/>
          </a:bodyPr>
          <a:lstStyle/>
          <a:p>
            <a:r>
              <a:rPr lang="en-US" sz="2800" dirty="0"/>
              <a:t>ONAP Funding Programs</a:t>
            </a:r>
          </a:p>
        </p:txBody>
      </p:sp>
      <p:pic>
        <p:nvPicPr>
          <p:cNvPr id="5" name="Content Placeholder 8" descr="A logo for a company&#10;&#10;Description automatically generated">
            <a:extLst>
              <a:ext uri="{FF2B5EF4-FFF2-40B4-BE49-F238E27FC236}">
                <a16:creationId xmlns:a16="http://schemas.microsoft.com/office/drawing/2014/main" id="{888E2CBB-AFF0-A9BE-F4B5-44B058913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0" y="680721"/>
            <a:ext cx="1588470" cy="1199705"/>
          </a:xfrm>
          <a:prstGeom prst="rect">
            <a:avLst/>
          </a:prstGeom>
        </p:spPr>
      </p:pic>
      <p:sp>
        <p:nvSpPr>
          <p:cNvPr id="6" name="TextBox 5">
            <a:extLst>
              <a:ext uri="{FF2B5EF4-FFF2-40B4-BE49-F238E27FC236}">
                <a16:creationId xmlns:a16="http://schemas.microsoft.com/office/drawing/2014/main" id="{F2ABCEC5-D746-FD61-D217-9941CC9CD6C5}"/>
              </a:ext>
            </a:extLst>
          </p:cNvPr>
          <p:cNvSpPr txBox="1"/>
          <p:nvPr/>
        </p:nvSpPr>
        <p:spPr>
          <a:xfrm>
            <a:off x="431800" y="2092038"/>
            <a:ext cx="11328400" cy="3549241"/>
          </a:xfrm>
          <a:prstGeom prst="rect">
            <a:avLst/>
          </a:prstGeom>
          <a:noFill/>
        </p:spPr>
        <p:txBody>
          <a:bodyPr wrap="square" rtlCol="0">
            <a:spAutoFit/>
          </a:bodyPr>
          <a:lstStyle/>
          <a:p>
            <a:pPr>
              <a:lnSpc>
                <a:spcPct val="100000"/>
              </a:lnSpc>
              <a:spcBef>
                <a:spcPts val="0"/>
              </a:spcBef>
            </a:pPr>
            <a:r>
              <a:rPr lang="en-US" b="1" i="1" kern="0" dirty="0">
                <a:effectLst/>
                <a:latin typeface="Helvetica" panose="020B0604020202020204" pitchFamily="34" charset="0"/>
                <a:ea typeface="Times New Roman" panose="02020603050405020304" pitchFamily="18" charset="0"/>
                <a:cs typeface="Helvetica" panose="020B0604020202020204" pitchFamily="34" charset="0"/>
              </a:rPr>
              <a:t>Indian Housing Block Grant (IHBG)  </a:t>
            </a:r>
            <a:r>
              <a:rPr lang="en-US" kern="0" dirty="0">
                <a:effectLst/>
                <a:latin typeface="Helvetica" panose="020B0604020202020204" pitchFamily="34" charset="0"/>
                <a:ea typeface="Times New Roman" panose="02020603050405020304" pitchFamily="18" charset="0"/>
                <a:cs typeface="Helvetica" panose="020B0604020202020204" pitchFamily="34" charset="0"/>
              </a:rPr>
              <a:t>-  </a:t>
            </a:r>
            <a:r>
              <a:rPr lang="en-US" kern="0" dirty="0">
                <a:latin typeface="Helvetica" panose="020B0604020202020204" pitchFamily="34" charset="0"/>
                <a:ea typeface="Times New Roman" panose="02020603050405020304" pitchFamily="18" charset="0"/>
                <a:cs typeface="Helvetica" panose="020B0604020202020204" pitchFamily="34" charset="0"/>
              </a:rPr>
              <a:t>Formula-based grant program. </a:t>
            </a:r>
            <a:r>
              <a:rPr lang="en-US" sz="1800" kern="0" dirty="0">
                <a:effectLst/>
                <a:latin typeface="Helvetica" panose="020B0604020202020204" pitchFamily="34" charset="0"/>
                <a:ea typeface="Times New Roman" panose="02020603050405020304" pitchFamily="18" charset="0"/>
                <a:cs typeface="Helvetica" panose="020B0604020202020204" pitchFamily="34" charset="0"/>
              </a:rPr>
              <a:t>Grant funds must be used to primarily benefit low-income Indian families. </a:t>
            </a:r>
            <a:r>
              <a:rPr lang="en-US" kern="0" dirty="0">
                <a:effectLst/>
                <a:latin typeface="Helvetica" panose="020B0604020202020204" pitchFamily="34" charset="0"/>
                <a:ea typeface="Times New Roman" panose="02020603050405020304" pitchFamily="18" charset="0"/>
                <a:cs typeface="Helvetica" panose="020B0604020202020204" pitchFamily="34" charset="0"/>
              </a:rPr>
              <a:t>Eligible activities include housing development, housing assistance, housing services, crime prevention and safety, and model activities. </a:t>
            </a:r>
            <a:r>
              <a:rPr lang="en-US" dirty="0">
                <a:solidFill>
                  <a:srgbClr val="FFFFFF"/>
                </a:solidFill>
                <a:latin typeface="Helvetica" panose="020B0604020202020204" pitchFamily="34" charset="0"/>
                <a:cs typeface="Helvetica" panose="020B0604020202020204" pitchFamily="34" charset="0"/>
              </a:rPr>
              <a:t>Tribes determine how to spend their funding (as long as they are carrying out eligible activities).  Recipient submits an Indian Housing Plan at the beginning of their Program Year and an Annual Performance Report after the Program Year’s conclusion.</a:t>
            </a:r>
          </a:p>
          <a:p>
            <a:pPr>
              <a:lnSpc>
                <a:spcPct val="100000"/>
              </a:lnSpc>
              <a:spcBef>
                <a:spcPts val="0"/>
              </a:spcBef>
            </a:pPr>
            <a:endParaRPr lang="en-US" dirty="0">
              <a:solidFill>
                <a:srgbClr val="FFFFFF"/>
              </a:solidFill>
              <a:latin typeface="Helvetica" panose="020B0604020202020204" pitchFamily="34" charset="0"/>
              <a:cs typeface="Helvetica" panose="020B0604020202020204" pitchFamily="34" charset="0"/>
            </a:endParaRPr>
          </a:p>
          <a:p>
            <a:pPr>
              <a:lnSpc>
                <a:spcPct val="100000"/>
              </a:lnSpc>
              <a:spcBef>
                <a:spcPts val="0"/>
              </a:spcBef>
            </a:pPr>
            <a:r>
              <a:rPr lang="en-US" b="1" i="1" dirty="0">
                <a:solidFill>
                  <a:srgbClr val="FFFFFF"/>
                </a:solidFill>
                <a:latin typeface="Helvetica" panose="020B0604020202020204" pitchFamily="34" charset="0"/>
                <a:cs typeface="Helvetica" panose="020B0604020202020204" pitchFamily="34" charset="0"/>
              </a:rPr>
              <a:t>IHBG Competitive </a:t>
            </a:r>
            <a:r>
              <a:rPr lang="en-US" dirty="0">
                <a:solidFill>
                  <a:srgbClr val="FFFFFF"/>
                </a:solidFill>
                <a:latin typeface="Helvetica" panose="020B0604020202020204" pitchFamily="34" charset="0"/>
                <a:cs typeface="Helvetica" panose="020B0604020202020204" pitchFamily="34" charset="0"/>
              </a:rPr>
              <a:t>- Du</a:t>
            </a:r>
            <a:r>
              <a:rPr lang="en-US" dirty="0">
                <a:latin typeface="Helvetica" panose="020B0604020202020204" pitchFamily="34" charset="0"/>
                <a:cs typeface="Helvetica" panose="020B0604020202020204" pitchFamily="34" charset="0"/>
              </a:rPr>
              <a:t>ring FY 2022, HUD awarded $94 million in competitive IHBG funds from the FY 2021 appropriations to 24 Tribal communities.</a:t>
            </a:r>
            <a:endParaRPr lang="en-US" dirty="0">
              <a:solidFill>
                <a:srgbClr val="FFFFFF"/>
              </a:solidFill>
              <a:latin typeface="Helvetica" panose="020B0604020202020204" pitchFamily="34" charset="0"/>
              <a:cs typeface="Helvetica" panose="020B0604020202020204" pitchFamily="34" charset="0"/>
            </a:endParaRPr>
          </a:p>
          <a:p>
            <a:pPr marL="0" marR="0">
              <a:lnSpc>
                <a:spcPct val="107000"/>
              </a:lnSpc>
              <a:spcBef>
                <a:spcPts val="0"/>
              </a:spcBef>
              <a:spcAft>
                <a:spcPts val="600"/>
              </a:spcAft>
            </a:pPr>
            <a:endParaRPr lang="en-US" i="1" kern="0" dirty="0">
              <a:effectLst/>
              <a:latin typeface="Helvetica" panose="020B0604020202020204" pitchFamily="34" charset="0"/>
              <a:ea typeface="Times New Roman" panose="02020603050405020304" pitchFamily="18" charset="0"/>
              <a:cs typeface="Helvetica" panose="020B0604020202020204" pitchFamily="34" charset="0"/>
            </a:endParaRPr>
          </a:p>
          <a:p>
            <a:pPr marL="0" marR="0">
              <a:lnSpc>
                <a:spcPct val="107000"/>
              </a:lnSpc>
              <a:spcBef>
                <a:spcPts val="0"/>
              </a:spcBef>
              <a:spcAft>
                <a:spcPts val="750"/>
              </a:spcAft>
            </a:pPr>
            <a:r>
              <a:rPr lang="en-US" b="1" i="1" kern="0" dirty="0">
                <a:effectLst/>
                <a:latin typeface="Helvetica" panose="020B0604020202020204" pitchFamily="34" charset="0"/>
                <a:ea typeface="Times New Roman" panose="02020603050405020304" pitchFamily="18" charset="0"/>
                <a:cs typeface="Helvetica" panose="020B0604020202020204" pitchFamily="34" charset="0"/>
              </a:rPr>
              <a:t>Indian Community Development Block Grant (ICDBG)  </a:t>
            </a:r>
            <a:r>
              <a:rPr lang="en-US" b="1" kern="0" dirty="0">
                <a:effectLst/>
                <a:latin typeface="Helvetica" panose="020B0604020202020204" pitchFamily="34" charset="0"/>
                <a:ea typeface="Times New Roman" panose="02020603050405020304" pitchFamily="18" charset="0"/>
                <a:cs typeface="Helvetica" panose="020B0604020202020204" pitchFamily="34" charset="0"/>
              </a:rPr>
              <a:t>-  </a:t>
            </a:r>
            <a:r>
              <a:rPr lang="en-US" kern="0" dirty="0">
                <a:effectLst/>
                <a:latin typeface="Helvetica" panose="020B0604020202020204" pitchFamily="34" charset="0"/>
                <a:ea typeface="Times New Roman" panose="02020603050405020304" pitchFamily="18" charset="0"/>
                <a:cs typeface="Helvetica" panose="020B0604020202020204" pitchFamily="34" charset="0"/>
              </a:rPr>
              <a:t>Competitive awards providing single purpose grants for housing rehabilitation, land acquisition, community facilities, infrastructure construction, and economic development activities that benefit primarily for low - moderate income persons.</a:t>
            </a:r>
          </a:p>
        </p:txBody>
      </p:sp>
    </p:spTree>
    <p:extLst>
      <p:ext uri="{BB962C8B-B14F-4D97-AF65-F5344CB8AC3E}">
        <p14:creationId xmlns:p14="http://schemas.microsoft.com/office/powerpoint/2010/main" val="212878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480C71-C7A7-EF2F-22CD-8BEDAADFE940}"/>
              </a:ext>
            </a:extLst>
          </p:cNvPr>
          <p:cNvSpPr>
            <a:spLocks noGrp="1"/>
          </p:cNvSpPr>
          <p:nvPr>
            <p:ph type="title"/>
          </p:nvPr>
        </p:nvSpPr>
        <p:spPr>
          <a:xfrm>
            <a:off x="2214881" y="753228"/>
            <a:ext cx="8079302" cy="1080938"/>
          </a:xfrm>
        </p:spPr>
        <p:txBody>
          <a:bodyPr>
            <a:normAutofit/>
          </a:bodyPr>
          <a:lstStyle/>
          <a:p>
            <a:r>
              <a:rPr lang="en-US" sz="2800" dirty="0"/>
              <a:t>ONAP Loan Guarantee Programs </a:t>
            </a:r>
            <a:endParaRPr lang="en-US" sz="2600" i="1" dirty="0"/>
          </a:p>
        </p:txBody>
      </p:sp>
      <p:pic>
        <p:nvPicPr>
          <p:cNvPr id="5" name="Content Placeholder 8" descr="A logo for a company&#10;&#10;Description automatically generated">
            <a:extLst>
              <a:ext uri="{FF2B5EF4-FFF2-40B4-BE49-F238E27FC236}">
                <a16:creationId xmlns:a16="http://schemas.microsoft.com/office/drawing/2014/main" id="{888E2CBB-AFF0-A9BE-F4B5-44B058913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0" y="680721"/>
            <a:ext cx="1588470" cy="1199705"/>
          </a:xfrm>
          <a:prstGeom prst="rect">
            <a:avLst/>
          </a:prstGeom>
        </p:spPr>
      </p:pic>
      <p:sp>
        <p:nvSpPr>
          <p:cNvPr id="6" name="TextBox 5">
            <a:extLst>
              <a:ext uri="{FF2B5EF4-FFF2-40B4-BE49-F238E27FC236}">
                <a16:creationId xmlns:a16="http://schemas.microsoft.com/office/drawing/2014/main" id="{F2ABCEC5-D746-FD61-D217-9941CC9CD6C5}"/>
              </a:ext>
            </a:extLst>
          </p:cNvPr>
          <p:cNvSpPr txBox="1"/>
          <p:nvPr/>
        </p:nvSpPr>
        <p:spPr>
          <a:xfrm>
            <a:off x="230170" y="2092038"/>
            <a:ext cx="11530030" cy="4324261"/>
          </a:xfrm>
          <a:prstGeom prst="rect">
            <a:avLst/>
          </a:prstGeom>
          <a:noFill/>
        </p:spPr>
        <p:txBody>
          <a:bodyPr wrap="square" rtlCol="0">
            <a:spAutoFit/>
          </a:bodyPr>
          <a:lstStyle/>
          <a:p>
            <a:pPr marL="0" marR="0">
              <a:spcBef>
                <a:spcPts val="0"/>
              </a:spcBef>
              <a:spcAft>
                <a:spcPts val="600"/>
              </a:spcAft>
            </a:pPr>
            <a:r>
              <a:rPr lang="en-US" b="1" i="1" kern="0" dirty="0">
                <a:effectLst/>
                <a:latin typeface="Helvetica" panose="020B0604020202020204" pitchFamily="34" charset="0"/>
                <a:ea typeface="Times New Roman" panose="02020603050405020304" pitchFamily="18" charset="0"/>
                <a:cs typeface="Helvetica" panose="020B0604020202020204" pitchFamily="34" charset="0"/>
              </a:rPr>
              <a:t>Loan Guarantee Programs – Authorized under NAHASDA </a:t>
            </a:r>
            <a:br>
              <a:rPr lang="en-US" i="1" kern="0" dirty="0">
                <a:effectLst/>
                <a:latin typeface="Helvetica" panose="020B0604020202020204" pitchFamily="34" charset="0"/>
                <a:ea typeface="Times New Roman" panose="02020603050405020304" pitchFamily="18" charset="0"/>
                <a:cs typeface="Helvetica" panose="020B0604020202020204" pitchFamily="34" charset="0"/>
              </a:rPr>
            </a:br>
            <a:r>
              <a:rPr lang="en-US" i="1" u="sng" kern="0" dirty="0">
                <a:effectLst/>
                <a:latin typeface="Helvetica" panose="020B0604020202020204" pitchFamily="34" charset="0"/>
                <a:ea typeface="Times New Roman" panose="02020603050405020304" pitchFamily="18" charset="0"/>
                <a:cs typeface="Helvetica" panose="020B0604020202020204" pitchFamily="34" charset="0"/>
              </a:rPr>
              <a:t>Section 184 Indian Home Loan Guarantee Program  </a:t>
            </a:r>
            <a:r>
              <a:rPr lang="en-US" i="1" kern="0" dirty="0">
                <a:effectLst/>
                <a:latin typeface="Helvetica" panose="020B0604020202020204" pitchFamily="34" charset="0"/>
                <a:ea typeface="Times New Roman" panose="02020603050405020304" pitchFamily="18" charset="0"/>
                <a:cs typeface="Helvetica" panose="020B0604020202020204" pitchFamily="34" charset="0"/>
              </a:rPr>
              <a:t>- </a:t>
            </a:r>
            <a:r>
              <a:rPr lang="en-US" kern="0" dirty="0">
                <a:effectLst/>
                <a:latin typeface="Helvetica" panose="020B0604020202020204" pitchFamily="34" charset="0"/>
                <a:ea typeface="Times New Roman" panose="02020603050405020304" pitchFamily="18" charset="0"/>
                <a:cs typeface="Helvetica" panose="020B0604020202020204" pitchFamily="34" charset="0"/>
              </a:rPr>
              <a:t>Created in 1992 to help increase Native access to homeownership</a:t>
            </a:r>
            <a:r>
              <a:rPr lang="en-US" kern="0" dirty="0">
                <a:latin typeface="Helvetica" panose="020B0604020202020204" pitchFamily="34" charset="0"/>
                <a:ea typeface="Times New Roman" panose="02020603050405020304" pitchFamily="18" charset="0"/>
                <a:cs typeface="Helvetica" panose="020B0604020202020204" pitchFamily="34" charset="0"/>
              </a:rPr>
              <a:t>.  Pro</a:t>
            </a:r>
            <a:r>
              <a:rPr lang="en-US" kern="0" dirty="0">
                <a:effectLst/>
                <a:latin typeface="Helvetica" panose="020B0604020202020204" pitchFamily="34" charset="0"/>
                <a:ea typeface="Times New Roman" panose="02020603050405020304" pitchFamily="18" charset="0"/>
                <a:cs typeface="Helvetica" panose="020B0604020202020204" pitchFamily="34" charset="0"/>
              </a:rPr>
              <a:t>vides guarantee to lenders on mortgage loans made to Native borrowers.  Section 184 loans can be used, both on and off native lands, and for new construction, rehabilitation, purchase of an existing home, or refinance.</a:t>
            </a:r>
            <a:br>
              <a:rPr lang="en-US" kern="0" dirty="0">
                <a:effectLst/>
                <a:latin typeface="Helvetica" panose="020B0604020202020204" pitchFamily="34" charset="0"/>
                <a:ea typeface="Times New Roman" panose="02020603050405020304" pitchFamily="18" charset="0"/>
                <a:cs typeface="Helvetica" panose="020B0604020202020204" pitchFamily="34" charset="0"/>
              </a:rPr>
            </a:br>
            <a:br>
              <a:rPr lang="en-US" i="1" kern="0" dirty="0">
                <a:effectLst/>
                <a:latin typeface="Helvetica" panose="020B0604020202020204" pitchFamily="34" charset="0"/>
                <a:ea typeface="Times New Roman" panose="02020603050405020304" pitchFamily="18" charset="0"/>
                <a:cs typeface="Helvetica" panose="020B0604020202020204" pitchFamily="34" charset="0"/>
              </a:rPr>
            </a:br>
            <a:r>
              <a:rPr lang="en-US" i="1" u="sng" kern="0" dirty="0">
                <a:effectLst/>
                <a:latin typeface="Helvetica" panose="020B0604020202020204" pitchFamily="34" charset="0"/>
                <a:ea typeface="Times New Roman" panose="02020603050405020304" pitchFamily="18" charset="0"/>
                <a:cs typeface="Helvetica" panose="020B0604020202020204" pitchFamily="34" charset="0"/>
              </a:rPr>
              <a:t>Title VI Loan Guarantee Program </a:t>
            </a:r>
            <a:r>
              <a:rPr lang="en-US" i="1" kern="0" dirty="0">
                <a:effectLst/>
                <a:latin typeface="Helvetica" panose="020B0604020202020204" pitchFamily="34" charset="0"/>
                <a:ea typeface="Times New Roman" panose="02020603050405020304" pitchFamily="18" charset="0"/>
                <a:cs typeface="Helvetica" panose="020B0604020202020204" pitchFamily="34" charset="0"/>
              </a:rPr>
              <a:t>- </a:t>
            </a:r>
            <a:r>
              <a:rPr lang="en-US" dirty="0">
                <a:latin typeface="Helvetica" panose="020B0604020202020204" pitchFamily="34" charset="0"/>
                <a:cs typeface="Helvetica" panose="020B0604020202020204" pitchFamily="34" charset="0"/>
              </a:rPr>
              <a:t> HUD guarantees 95% of outstanding principal &amp; interest on a loan made by a private lender to an IHBG recipient for IHBG eligible activities. Tribal/TDHE Borrowers pledge a portion of their current and future IHBG funds as security for the repayment of the federally guaranteed financial obligation. Historically, the primary use of Title VI loans has been the construction of housing units and related infrastructure. </a:t>
            </a:r>
            <a:endParaRPr lang="en-US" i="1" kern="0" dirty="0">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600"/>
              </a:spcAft>
            </a:pPr>
            <a:r>
              <a:rPr lang="en-US" dirty="0">
                <a:latin typeface="Helvetica" panose="020B0604020202020204" pitchFamily="34" charset="0"/>
                <a:cs typeface="Helvetica" panose="020B0604020202020204" pitchFamily="34" charset="0"/>
              </a:rPr>
              <a:t>Since program inception in 1996, HUD has issued a total of 117 Title VI loan guarantees, totaling more than $290 million. This has resulted in the development, rehabilitation, or installation of infrastructure for approximately 3,560 affordable housing units. During FY 2022, four Title VI loans were guaranteed for $17,520,711.</a:t>
            </a:r>
            <a:endParaRPr lang="en-US" kern="100" dirty="0">
              <a:effectLst/>
              <a:latin typeface="Helvetica" panose="020B0604020202020204" pitchFamily="34" charset="0"/>
              <a:ea typeface="Aptos" panose="020B0004020202020204" pitchFamily="34" charset="0"/>
              <a:cs typeface="Helvetica" panose="020B0604020202020204" pitchFamily="34" charset="0"/>
            </a:endParaRPr>
          </a:p>
        </p:txBody>
      </p:sp>
    </p:spTree>
    <p:extLst>
      <p:ext uri="{BB962C8B-B14F-4D97-AF65-F5344CB8AC3E}">
        <p14:creationId xmlns:p14="http://schemas.microsoft.com/office/powerpoint/2010/main" val="6679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8E8E-544A-92BB-F3B8-32DC4DCA8AA4}"/>
              </a:ext>
            </a:extLst>
          </p:cNvPr>
          <p:cNvSpPr>
            <a:spLocks noGrp="1"/>
          </p:cNvSpPr>
          <p:nvPr>
            <p:ph type="title"/>
          </p:nvPr>
        </p:nvSpPr>
        <p:spPr>
          <a:xfrm>
            <a:off x="0" y="753228"/>
            <a:ext cx="10396025" cy="1080938"/>
          </a:xfrm>
        </p:spPr>
        <p:txBody>
          <a:bodyPr>
            <a:normAutofit/>
          </a:bodyPr>
          <a:lstStyle/>
          <a:p>
            <a:pPr marL="0" marR="0">
              <a:spcBef>
                <a:spcPts val="0"/>
              </a:spcBef>
              <a:spcAft>
                <a:spcPts val="0"/>
              </a:spcAft>
            </a:pPr>
            <a:r>
              <a:rPr lang="en-US" sz="3400" u="sng" dirty="0">
                <a:effectLst/>
                <a:latin typeface="inherit"/>
                <a:hlinkClick r:id="rId2">
                  <a:extLst>
                    <a:ext uri="{A12FA001-AC4F-418D-AE19-62706E023703}">
                      <ahyp:hlinkClr xmlns:ahyp="http://schemas.microsoft.com/office/drawing/2018/hyperlinkcolor" val="tx"/>
                    </a:ext>
                  </a:extLst>
                </a:hlinkClick>
              </a:rPr>
              <a:t>Tribal HUD-VA Supportive Housing Program</a:t>
            </a:r>
            <a:r>
              <a:rPr lang="en-US" sz="2800" u="sng" dirty="0">
                <a:effectLst/>
                <a:latin typeface="inherit"/>
                <a:hlinkClick r:id="rId2">
                  <a:extLst>
                    <a:ext uri="{A12FA001-AC4F-418D-AE19-62706E023703}">
                      <ahyp:hlinkClr xmlns:ahyp="http://schemas.microsoft.com/office/drawing/2018/hyperlinkcolor" val="tx"/>
                    </a:ext>
                  </a:extLst>
                </a:hlinkClick>
              </a:rPr>
              <a:t> </a:t>
            </a:r>
            <a:r>
              <a:rPr lang="en-US" sz="2400" u="sng" dirty="0">
                <a:effectLst/>
                <a:latin typeface="inherit"/>
                <a:hlinkClick r:id="rId2">
                  <a:extLst>
                    <a:ext uri="{A12FA001-AC4F-418D-AE19-62706E023703}">
                      <ahyp:hlinkClr xmlns:ahyp="http://schemas.microsoft.com/office/drawing/2018/hyperlinkcolor" val="tx"/>
                    </a:ext>
                  </a:extLst>
                </a:hlinkClick>
              </a:rPr>
              <a:t>(Tribal HUD-VASH)</a:t>
            </a:r>
            <a:endParaRPr lang="en-US" sz="2400" dirty="0">
              <a:effectLst/>
              <a:latin typeface="inherit"/>
            </a:endParaRPr>
          </a:p>
        </p:txBody>
      </p:sp>
      <p:pic>
        <p:nvPicPr>
          <p:cNvPr id="13" name="Content Placeholder 12">
            <a:extLst>
              <a:ext uri="{FF2B5EF4-FFF2-40B4-BE49-F238E27FC236}">
                <a16:creationId xmlns:a16="http://schemas.microsoft.com/office/drawing/2014/main" id="{D6EFF84C-D491-774D-9451-D31FEF3F38AA}"/>
              </a:ext>
            </a:extLst>
          </p:cNvPr>
          <p:cNvPicPr>
            <a:picLocks noGrp="1" noChangeAspect="1"/>
          </p:cNvPicPr>
          <p:nvPr>
            <p:ph idx="1"/>
          </p:nvPr>
        </p:nvPicPr>
        <p:blipFill>
          <a:blip r:embed="rId3"/>
          <a:stretch>
            <a:fillRect/>
          </a:stretch>
        </p:blipFill>
        <p:spPr>
          <a:xfrm>
            <a:off x="4290646" y="4413372"/>
            <a:ext cx="7796515" cy="2236423"/>
          </a:xfrm>
        </p:spPr>
      </p:pic>
      <p:sp>
        <p:nvSpPr>
          <p:cNvPr id="16" name="TextBox 15">
            <a:extLst>
              <a:ext uri="{FF2B5EF4-FFF2-40B4-BE49-F238E27FC236}">
                <a16:creationId xmlns:a16="http://schemas.microsoft.com/office/drawing/2014/main" id="{00A6395A-9545-6D08-B200-883022D9DAA6}"/>
              </a:ext>
            </a:extLst>
          </p:cNvPr>
          <p:cNvSpPr txBox="1"/>
          <p:nvPr/>
        </p:nvSpPr>
        <p:spPr>
          <a:xfrm>
            <a:off x="309489" y="1949613"/>
            <a:ext cx="9866303" cy="2785378"/>
          </a:xfrm>
          <a:prstGeom prst="rect">
            <a:avLst/>
          </a:prstGeom>
          <a:noFill/>
        </p:spPr>
        <p:txBody>
          <a:bodyPr wrap="square">
            <a:spAutoFit/>
          </a:bodyPr>
          <a:lstStyle/>
          <a:p>
            <a:pPr marL="285750" marR="0" indent="-285750">
              <a:spcBef>
                <a:spcPts val="0"/>
              </a:spcBef>
              <a:spcAft>
                <a:spcPts val="600"/>
              </a:spcAft>
              <a:buFont typeface="Arial" panose="020B0604020202020204" pitchFamily="34" charset="0"/>
              <a:buChar char="•"/>
            </a:pPr>
            <a:r>
              <a:rPr lang="en-US" sz="2000" dirty="0">
                <a:effectLst/>
              </a:rPr>
              <a:t>Program Inception 2015 -  HUD and VA </a:t>
            </a:r>
            <a:r>
              <a:rPr lang="en-US" sz="2000" dirty="0"/>
              <a:t>jointly launched </a:t>
            </a:r>
            <a:r>
              <a:rPr lang="en-US" sz="2000" dirty="0">
                <a:effectLst/>
              </a:rPr>
              <a:t>a demonstration program.</a:t>
            </a:r>
          </a:p>
          <a:p>
            <a:pPr marL="285750" marR="0" indent="-285750">
              <a:spcBef>
                <a:spcPts val="0"/>
              </a:spcBef>
              <a:spcAft>
                <a:spcPts val="600"/>
              </a:spcAft>
              <a:buFont typeface="Arial" panose="020B0604020202020204" pitchFamily="34" charset="0"/>
              <a:buChar char="•"/>
            </a:pPr>
            <a:r>
              <a:rPr lang="en-US" sz="2000" dirty="0">
                <a:effectLst/>
              </a:rPr>
              <a:t>Program offers a permanent home and supportive services to Native American Veterans who are experiencing or at risk of homelessness.</a:t>
            </a:r>
          </a:p>
          <a:p>
            <a:pPr marL="285750" marR="0" indent="-285750">
              <a:spcBef>
                <a:spcPts val="0"/>
              </a:spcBef>
              <a:spcAft>
                <a:spcPts val="600"/>
              </a:spcAft>
              <a:buFont typeface="Arial" panose="020B0604020202020204" pitchFamily="34" charset="0"/>
              <a:buChar char="•"/>
            </a:pPr>
            <a:r>
              <a:rPr lang="en-US" sz="2000" dirty="0"/>
              <a:t>T</a:t>
            </a:r>
            <a:r>
              <a:rPr lang="en-US" sz="2000" dirty="0">
                <a:effectLst/>
              </a:rPr>
              <a:t>ribal HUD-VASH provides rental assistance and supportive services to Native American veterans living on or near a reservation or other Indian areas. </a:t>
            </a:r>
          </a:p>
          <a:p>
            <a:pPr marL="285750" marR="0" indent="-285750">
              <a:spcBef>
                <a:spcPts val="0"/>
              </a:spcBef>
              <a:spcAft>
                <a:spcPts val="600"/>
              </a:spcAft>
              <a:buFont typeface="Arial" panose="020B0604020202020204" pitchFamily="34" charset="0"/>
              <a:buChar char="•"/>
            </a:pPr>
            <a:r>
              <a:rPr lang="en-US" sz="2000" dirty="0">
                <a:effectLst/>
              </a:rPr>
              <a:t>Indian tribes and TDHEs participating in this program must partner with VA to provide case management and supportive services to eligible Native American veterans. </a:t>
            </a:r>
          </a:p>
        </p:txBody>
      </p:sp>
    </p:spTree>
    <p:extLst>
      <p:ext uri="{BB962C8B-B14F-4D97-AF65-F5344CB8AC3E}">
        <p14:creationId xmlns:p14="http://schemas.microsoft.com/office/powerpoint/2010/main" val="127345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42473746-93F6-446E-8FE1-D2D80EE7F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2" name="Rectangle 41">
              <a:extLst>
                <a:ext uri="{FF2B5EF4-FFF2-40B4-BE49-F238E27FC236}">
                  <a16:creationId xmlns:a16="http://schemas.microsoft.com/office/drawing/2014/main" id="{CE7759D1-6E78-4433-99CE-74FE7DEBF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B3D36ACC-2755-44AA-850E-CB2DD94A71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45" name="Rectangle 44">
            <a:extLst>
              <a:ext uri="{FF2B5EF4-FFF2-40B4-BE49-F238E27FC236}">
                <a16:creationId xmlns:a16="http://schemas.microsoft.com/office/drawing/2014/main" id="{46E384FF-15B1-4D29-BF85-B6C698743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79" y="1"/>
            <a:ext cx="4641022"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FF65D57-8913-4B7E-8D1B-A9E1724EB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E82ED0C-54C4-2A59-019B-E2C1BDA10BE4}"/>
              </a:ext>
            </a:extLst>
          </p:cNvPr>
          <p:cNvSpPr>
            <a:spLocks noGrp="1"/>
          </p:cNvSpPr>
          <p:nvPr>
            <p:ph type="title"/>
          </p:nvPr>
        </p:nvSpPr>
        <p:spPr>
          <a:xfrm>
            <a:off x="680321" y="753228"/>
            <a:ext cx="7087552" cy="1080938"/>
          </a:xfrm>
        </p:spPr>
        <p:txBody>
          <a:bodyPr>
            <a:normAutofit/>
          </a:bodyPr>
          <a:lstStyle/>
          <a:p>
            <a:r>
              <a:rPr lang="en-US" dirty="0"/>
              <a:t>FY2018-2022 IHBG Funding </a:t>
            </a:r>
            <a:br>
              <a:rPr lang="en-US" dirty="0"/>
            </a:br>
            <a:r>
              <a:rPr lang="en-US" dirty="0"/>
              <a:t>by Eligible Activity</a:t>
            </a:r>
          </a:p>
        </p:txBody>
      </p:sp>
      <p:pic>
        <p:nvPicPr>
          <p:cNvPr id="49" name="Picture 48">
            <a:extLst>
              <a:ext uri="{FF2B5EF4-FFF2-40B4-BE49-F238E27FC236}">
                <a16:creationId xmlns:a16="http://schemas.microsoft.com/office/drawing/2014/main" id="{0FDCA9DA-1C97-4C8D-BFA2-B1E6B34206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9" name="Content Placeholder 8">
            <a:extLst>
              <a:ext uri="{FF2B5EF4-FFF2-40B4-BE49-F238E27FC236}">
                <a16:creationId xmlns:a16="http://schemas.microsoft.com/office/drawing/2014/main" id="{B4B17580-0882-18B1-58F1-2292690F0E60}"/>
              </a:ext>
            </a:extLst>
          </p:cNvPr>
          <p:cNvSpPr>
            <a:spLocks noGrp="1"/>
          </p:cNvSpPr>
          <p:nvPr>
            <p:ph idx="1"/>
          </p:nvPr>
        </p:nvSpPr>
        <p:spPr>
          <a:xfrm>
            <a:off x="462904" y="2207039"/>
            <a:ext cx="6644438" cy="4371561"/>
          </a:xfrm>
        </p:spPr>
        <p:txBody>
          <a:bodyPr>
            <a:noAutofit/>
          </a:bodyPr>
          <a:lstStyle/>
          <a:p>
            <a:pPr>
              <a:spcBef>
                <a:spcPts val="600"/>
              </a:spcBef>
            </a:pPr>
            <a:r>
              <a:rPr lang="en-US" dirty="0"/>
              <a:t>Indian Housing Assistance ($195MM/38%)</a:t>
            </a:r>
            <a:br>
              <a:rPr lang="en-US" dirty="0"/>
            </a:br>
            <a:endParaRPr lang="en-US" dirty="0"/>
          </a:p>
          <a:p>
            <a:pPr>
              <a:spcBef>
                <a:spcPts val="600"/>
              </a:spcBef>
            </a:pPr>
            <a:r>
              <a:rPr lang="en-US" dirty="0"/>
              <a:t>Development ($125MM/25%)</a:t>
            </a:r>
            <a:br>
              <a:rPr lang="en-US" dirty="0"/>
            </a:br>
            <a:endParaRPr lang="en-US" dirty="0"/>
          </a:p>
          <a:p>
            <a:pPr>
              <a:spcBef>
                <a:spcPts val="600"/>
              </a:spcBef>
            </a:pPr>
            <a:r>
              <a:rPr lang="en-US" dirty="0"/>
              <a:t>Housing Management Services ($66MM/13%)</a:t>
            </a:r>
            <a:br>
              <a:rPr lang="en-US" dirty="0"/>
            </a:br>
            <a:endParaRPr lang="en-US" dirty="0"/>
          </a:p>
          <a:p>
            <a:pPr>
              <a:spcBef>
                <a:spcPts val="600"/>
              </a:spcBef>
            </a:pPr>
            <a:r>
              <a:rPr lang="en-US" dirty="0"/>
              <a:t>Planning &amp; Administration ($68MM/14%)</a:t>
            </a:r>
            <a:br>
              <a:rPr lang="en-US" dirty="0"/>
            </a:br>
            <a:endParaRPr lang="en-US" dirty="0"/>
          </a:p>
          <a:p>
            <a:pPr>
              <a:spcBef>
                <a:spcPts val="600"/>
              </a:spcBef>
            </a:pPr>
            <a:r>
              <a:rPr lang="en-US" dirty="0"/>
              <a:t>Housing Services ($36MM/7%)</a:t>
            </a:r>
            <a:br>
              <a:rPr lang="en-US" dirty="0"/>
            </a:br>
            <a:endParaRPr lang="en-US" dirty="0"/>
          </a:p>
          <a:p>
            <a:pPr>
              <a:spcBef>
                <a:spcPts val="600"/>
              </a:spcBef>
            </a:pPr>
            <a:r>
              <a:rPr lang="en-US" dirty="0"/>
              <a:t>Crime Prevention &amp; Model Activities ($17MM/3%)</a:t>
            </a:r>
          </a:p>
        </p:txBody>
      </p:sp>
      <p:pic>
        <p:nvPicPr>
          <p:cNvPr id="13" name="Picture 12">
            <a:extLst>
              <a:ext uri="{FF2B5EF4-FFF2-40B4-BE49-F238E27FC236}">
                <a16:creationId xmlns:a16="http://schemas.microsoft.com/office/drawing/2014/main" id="{91326912-FCBD-2A0C-9B3E-CEB233FADBA6}"/>
              </a:ext>
            </a:extLst>
          </p:cNvPr>
          <p:cNvPicPr>
            <a:picLocks noChangeAspect="1"/>
          </p:cNvPicPr>
          <p:nvPr/>
        </p:nvPicPr>
        <p:blipFill rotWithShape="1">
          <a:blip r:embed="rId4"/>
          <a:srcRect r="8884" b="-1"/>
          <a:stretch/>
        </p:blipFill>
        <p:spPr>
          <a:xfrm>
            <a:off x="7767873" y="321732"/>
            <a:ext cx="3965033" cy="2382541"/>
          </a:xfrm>
          <a:prstGeom prst="rect">
            <a:avLst/>
          </a:prstGeom>
        </p:spPr>
      </p:pic>
      <p:pic>
        <p:nvPicPr>
          <p:cNvPr id="4" name="Picture 3">
            <a:extLst>
              <a:ext uri="{FF2B5EF4-FFF2-40B4-BE49-F238E27FC236}">
                <a16:creationId xmlns:a16="http://schemas.microsoft.com/office/drawing/2014/main" id="{6D9F20AE-2BD7-9B98-C639-72C995C624DD}"/>
              </a:ext>
            </a:extLst>
          </p:cNvPr>
          <p:cNvPicPr>
            <a:picLocks noChangeAspect="1"/>
          </p:cNvPicPr>
          <p:nvPr/>
        </p:nvPicPr>
        <p:blipFill>
          <a:blip r:embed="rId5"/>
          <a:stretch>
            <a:fillRect/>
          </a:stretch>
        </p:blipFill>
        <p:spPr>
          <a:xfrm>
            <a:off x="7777772" y="3589865"/>
            <a:ext cx="3955134" cy="2788369"/>
          </a:xfrm>
          <a:prstGeom prst="rect">
            <a:avLst/>
          </a:prstGeom>
        </p:spPr>
      </p:pic>
    </p:spTree>
    <p:extLst>
      <p:ext uri="{BB962C8B-B14F-4D97-AF65-F5344CB8AC3E}">
        <p14:creationId xmlns:p14="http://schemas.microsoft.com/office/powerpoint/2010/main" val="256156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CACC1-0C6D-CFC4-70AD-638CE2507358}"/>
              </a:ext>
            </a:extLst>
          </p:cNvPr>
          <p:cNvSpPr>
            <a:spLocks noGrp="1"/>
          </p:cNvSpPr>
          <p:nvPr>
            <p:ph type="title"/>
          </p:nvPr>
        </p:nvSpPr>
        <p:spPr>
          <a:xfrm>
            <a:off x="2214881" y="753228"/>
            <a:ext cx="8079302" cy="1080938"/>
          </a:xfrm>
        </p:spPr>
        <p:txBody>
          <a:bodyPr>
            <a:normAutofit/>
          </a:bodyPr>
          <a:lstStyle/>
          <a:p>
            <a:r>
              <a:rPr lang="en-US" sz="2800" dirty="0"/>
              <a:t>Southwest Office of Native American Programs</a:t>
            </a:r>
          </a:p>
        </p:txBody>
      </p:sp>
      <p:pic>
        <p:nvPicPr>
          <p:cNvPr id="9" name="Content Placeholder 8" descr="A logo for a company&#10;&#10;Description automatically generated">
            <a:extLst>
              <a:ext uri="{FF2B5EF4-FFF2-40B4-BE49-F238E27FC236}">
                <a16:creationId xmlns:a16="http://schemas.microsoft.com/office/drawing/2014/main" id="{41167B6D-BC78-7857-8D28-C84A4235A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0" y="680721"/>
            <a:ext cx="1588470" cy="1199705"/>
          </a:xfrm>
          <a:prstGeom prst="rect">
            <a:avLst/>
          </a:prstGeom>
        </p:spPr>
      </p:pic>
      <p:sp>
        <p:nvSpPr>
          <p:cNvPr id="10" name="TextBox 9">
            <a:extLst>
              <a:ext uri="{FF2B5EF4-FFF2-40B4-BE49-F238E27FC236}">
                <a16:creationId xmlns:a16="http://schemas.microsoft.com/office/drawing/2014/main" id="{4237B0B1-E658-F003-BEBC-B249147A0284}"/>
              </a:ext>
            </a:extLst>
          </p:cNvPr>
          <p:cNvSpPr txBox="1"/>
          <p:nvPr/>
        </p:nvSpPr>
        <p:spPr>
          <a:xfrm>
            <a:off x="374650" y="2071443"/>
            <a:ext cx="11442700" cy="4430957"/>
          </a:xfrm>
          <a:prstGeom prst="rect">
            <a:avLst/>
          </a:prstGeom>
          <a:noFill/>
        </p:spPr>
        <p:txBody>
          <a:bodyPr wrap="square" rtlCol="0">
            <a:spAutoFit/>
          </a:bodyPr>
          <a:lstStyle/>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2023 Indian Community Development Block Grant</a:t>
            </a:r>
          </a:p>
          <a:p>
            <a:pPr marL="0" marR="0">
              <a:lnSpc>
                <a:spcPct val="107000"/>
              </a:lnSpc>
              <a:spcBef>
                <a:spcPts val="0"/>
              </a:spcBef>
              <a:spcAft>
                <a:spcPts val="800"/>
              </a:spcAft>
            </a:pPr>
            <a:r>
              <a:rPr lang="en-US" sz="2800" kern="100" dirty="0">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38 Tribal Communities Awarded</a:t>
            </a:r>
          </a:p>
          <a:p>
            <a:pPr marL="1257300" lvl="2" indent="-342900">
              <a:lnSpc>
                <a:spcPct val="107000"/>
              </a:lnSpc>
              <a:buFont typeface="Aptos" panose="020B0004020202020204" pitchFamily="34" charset="0"/>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Alaska							6 awards		$ 	9,281,730</a:t>
            </a:r>
          </a:p>
          <a:p>
            <a:pPr marL="1257300" lvl="2" indent="-342900">
              <a:lnSpc>
                <a:spcPct val="107000"/>
              </a:lnSpc>
              <a:buFont typeface="Aptos" panose="020B0004020202020204" pitchFamily="34" charset="0"/>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Eastern Woodlands		3 awards		$    5,291,133</a:t>
            </a:r>
          </a:p>
          <a:p>
            <a:pPr marL="1257300" lvl="2" indent="-342900">
              <a:lnSpc>
                <a:spcPct val="107000"/>
              </a:lnSpc>
              <a:buFont typeface="Aptos" panose="020B0004020202020204" pitchFamily="34" charset="0"/>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Northern Plains				6 awards		$ 10,681,888</a:t>
            </a:r>
          </a:p>
          <a:p>
            <a:pPr marL="1257300" lvl="2" indent="-342900">
              <a:lnSpc>
                <a:spcPct val="107000"/>
              </a:lnSpc>
              <a:buFont typeface="Aptos" panose="020B0004020202020204" pitchFamily="34" charset="0"/>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Northwest					2 awards		$    3,573,597</a:t>
            </a:r>
          </a:p>
          <a:p>
            <a:pPr marL="1257300" lvl="2" indent="-342900">
              <a:lnSpc>
                <a:spcPct val="107000"/>
              </a:lnSpc>
              <a:buFont typeface="Aptos" panose="020B0004020202020204" pitchFamily="34" charset="0"/>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Southern Plains			9 awards		$ 17,280,061</a:t>
            </a:r>
          </a:p>
          <a:p>
            <a:pPr marL="1257300" lvl="2" indent="-342900">
              <a:lnSpc>
                <a:spcPct val="107000"/>
              </a:lnSpc>
              <a:buFont typeface="Aptos" panose="020B0004020202020204" pitchFamily="34" charset="0"/>
              <a:buChar char="-"/>
            </a:pPr>
            <a:r>
              <a:rPr lang="en-US" sz="2800" i="1" kern="100" dirty="0">
                <a:effectLst/>
                <a:latin typeface="Aptos" panose="020B0004020202020204" pitchFamily="34" charset="0"/>
                <a:ea typeface="Aptos" panose="020B0004020202020204" pitchFamily="34" charset="0"/>
                <a:cs typeface="Times New Roman" panose="02020603050405020304" pitchFamily="18" charset="0"/>
              </a:rPr>
              <a:t>Southwest					12 awards		$ 23,674,076</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0" marR="0">
              <a:lnSpc>
                <a:spcPct val="107000"/>
              </a:lnSpc>
              <a:spcBef>
                <a:spcPts val="0"/>
              </a:spcBef>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			TOTAL			$ 69,782,485</a:t>
            </a:r>
          </a:p>
        </p:txBody>
      </p:sp>
    </p:spTree>
    <p:extLst>
      <p:ext uri="{BB962C8B-B14F-4D97-AF65-F5344CB8AC3E}">
        <p14:creationId xmlns:p14="http://schemas.microsoft.com/office/powerpoint/2010/main" val="261705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7" name="Rectangle 26">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5">
            <a:extLst>
              <a:ext uri="{FF2B5EF4-FFF2-40B4-BE49-F238E27FC236}">
                <a16:creationId xmlns:a16="http://schemas.microsoft.com/office/drawing/2014/main" id="{BDADA94B-EB7B-D300-C359-BC0B30B31F7D}"/>
              </a:ext>
            </a:extLst>
          </p:cNvPr>
          <p:cNvPicPr>
            <a:picLocks noChangeAspect="1"/>
          </p:cNvPicPr>
          <p:nvPr/>
        </p:nvPicPr>
        <p:blipFill rotWithShape="1">
          <a:blip r:embed="rId4"/>
          <a:srcRect l="16362" r="34054" b="-2"/>
          <a:stretch/>
        </p:blipFill>
        <p:spPr>
          <a:xfrm>
            <a:off x="7767874" y="310523"/>
            <a:ext cx="4420950" cy="6236954"/>
          </a:xfrm>
          <a:prstGeom prst="rect">
            <a:avLst/>
          </a:prstGeom>
          <a:ln>
            <a:noFill/>
          </a:ln>
          <a:effectLst/>
        </p:spPr>
      </p:pic>
      <p:sp>
        <p:nvSpPr>
          <p:cNvPr id="30" name="Rectangle 29">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D0D8FA-988F-5148-1717-19A4C6BF659D}"/>
              </a:ext>
            </a:extLst>
          </p:cNvPr>
          <p:cNvSpPr>
            <a:spLocks noGrp="1"/>
          </p:cNvSpPr>
          <p:nvPr>
            <p:ph type="title"/>
          </p:nvPr>
        </p:nvSpPr>
        <p:spPr>
          <a:xfrm>
            <a:off x="600635" y="753228"/>
            <a:ext cx="7167238" cy="1080938"/>
          </a:xfrm>
        </p:spPr>
        <p:txBody>
          <a:bodyPr>
            <a:normAutofit/>
          </a:bodyPr>
          <a:lstStyle/>
          <a:p>
            <a:r>
              <a:rPr lang="en-US" sz="3200" dirty="0"/>
              <a:t>ONAP Technical Assistance &amp; Training</a:t>
            </a:r>
          </a:p>
        </p:txBody>
      </p:sp>
      <p:pic>
        <p:nvPicPr>
          <p:cNvPr id="32" name="Picture 31">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B4E7328C-F6BC-DDF4-321E-A1C9A0DFEE45}"/>
              </a:ext>
            </a:extLst>
          </p:cNvPr>
          <p:cNvSpPr>
            <a:spLocks noGrp="1"/>
          </p:cNvSpPr>
          <p:nvPr>
            <p:ph idx="1"/>
          </p:nvPr>
        </p:nvSpPr>
        <p:spPr>
          <a:xfrm>
            <a:off x="196948" y="2113872"/>
            <a:ext cx="7427741" cy="4610485"/>
          </a:xfrm>
        </p:spPr>
        <p:txBody>
          <a:bodyPr>
            <a:normAutofit fontScale="85000" lnSpcReduction="20000"/>
          </a:bodyPr>
          <a:lstStyle/>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ONAP offers FREE Technical Assistance and Training</a:t>
            </a:r>
            <a:br>
              <a:rPr lang="en-US" dirty="0">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ONAP partners with expert technical assistance providers knowledgeable about Indian Housing topics such as:</a:t>
            </a:r>
            <a:br>
              <a:rPr lang="en-US" dirty="0">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Tribal Housing Board Roles &amp; Responsibilities</a:t>
            </a: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Addressing Housing and Community Safety Needs</a:t>
            </a: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Managing Housing Programs</a:t>
            </a: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Program Income</a:t>
            </a: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Procurement &amp; Contract Administration</a:t>
            </a: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Financial Management &amp; Reporting</a:t>
            </a: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Self-Monitoring</a:t>
            </a: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Admissions &amp; Occupancy, and</a:t>
            </a:r>
          </a:p>
          <a:p>
            <a:pPr marL="0" marR="0">
              <a:lnSpc>
                <a:spcPct val="100000"/>
              </a:lnSpc>
              <a:spcBef>
                <a:spcPts val="0"/>
              </a:spcBef>
              <a:spcAft>
                <a:spcPts val="600"/>
              </a:spcAft>
            </a:pPr>
            <a:r>
              <a:rPr lang="en-US" dirty="0">
                <a:latin typeface="Helvetica" panose="020B0604020202020204" pitchFamily="34" charset="0"/>
                <a:cs typeface="Helvetica" panose="020B0604020202020204" pitchFamily="34" charset="0"/>
              </a:rPr>
              <a:t> NAHASDA Essentials</a:t>
            </a:r>
            <a:br>
              <a:rPr lang="en-US" sz="1400" dirty="0">
                <a:latin typeface="Helvetica" panose="020B0604020202020204" pitchFamily="34" charset="0"/>
                <a:cs typeface="Helvetica" panose="020B0604020202020204" pitchFamily="34" charset="0"/>
              </a:rPr>
            </a:br>
            <a:endParaRPr lang="en-US" sz="1600" b="1" kern="0" dirty="0">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376098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A19615F-35C6-93F6-1AFF-1A45198AB6E4}"/>
              </a:ext>
            </a:extLst>
          </p:cNvPr>
          <p:cNvSpPr>
            <a:spLocks noGrp="1"/>
          </p:cNvSpPr>
          <p:nvPr>
            <p:ph type="title"/>
          </p:nvPr>
        </p:nvSpPr>
        <p:spPr>
          <a:xfrm>
            <a:off x="159597" y="722458"/>
            <a:ext cx="4136123" cy="1080938"/>
          </a:xfrm>
        </p:spPr>
        <p:txBody>
          <a:bodyPr>
            <a:normAutofit/>
          </a:bodyPr>
          <a:lstStyle/>
          <a:p>
            <a:pPr algn="ctr"/>
            <a:r>
              <a:rPr lang="en-US" sz="2400" dirty="0"/>
              <a:t>ONAP Mission and </a:t>
            </a:r>
            <a:br>
              <a:rPr lang="en-US" sz="2400" dirty="0"/>
            </a:br>
            <a:r>
              <a:rPr lang="en-US" sz="2400" dirty="0"/>
              <a:t>Program Highlights</a:t>
            </a:r>
          </a:p>
        </p:txBody>
      </p:sp>
      <p:pic>
        <p:nvPicPr>
          <p:cNvPr id="20" name="Picture 1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9" name="Content Placeholder 8">
            <a:extLst>
              <a:ext uri="{FF2B5EF4-FFF2-40B4-BE49-F238E27FC236}">
                <a16:creationId xmlns:a16="http://schemas.microsoft.com/office/drawing/2014/main" id="{5ECC4231-FBF4-DBCA-4380-1E1FEF59F48D}"/>
              </a:ext>
            </a:extLst>
          </p:cNvPr>
          <p:cNvSpPr>
            <a:spLocks noGrp="1"/>
          </p:cNvSpPr>
          <p:nvPr>
            <p:ph idx="1"/>
          </p:nvPr>
        </p:nvSpPr>
        <p:spPr>
          <a:xfrm>
            <a:off x="394773" y="2336873"/>
            <a:ext cx="3941837" cy="4080860"/>
          </a:xfrm>
        </p:spPr>
        <p:txBody>
          <a:bodyPr>
            <a:noAutofit/>
          </a:bodyPr>
          <a:lstStyle/>
          <a:p>
            <a:pPr marL="0" indent="0">
              <a:buNone/>
            </a:pPr>
            <a:r>
              <a:rPr lang="en-US" sz="2200" b="0" i="0" dirty="0">
                <a:effectLst/>
                <a:latin typeface="Public Sans"/>
              </a:rPr>
              <a:t>ONAP Programs positively impact Indian Country by:</a:t>
            </a:r>
          </a:p>
          <a:p>
            <a:r>
              <a:rPr lang="en-US" sz="2200" dirty="0">
                <a:latin typeface="Public Sans"/>
              </a:rPr>
              <a:t>Increasing Supply of safe, decent &amp; affordable housing for Native Americans</a:t>
            </a:r>
          </a:p>
          <a:p>
            <a:r>
              <a:rPr lang="en-US" sz="2200" dirty="0">
                <a:latin typeface="Public Sans"/>
              </a:rPr>
              <a:t>Providing fair and ample credit opportunities for Native American homebuyers; and</a:t>
            </a:r>
          </a:p>
          <a:p>
            <a:r>
              <a:rPr lang="en-US" sz="2200" dirty="0">
                <a:latin typeface="Public Sans"/>
              </a:rPr>
              <a:t>Supporting healthier economies and better employment opportunities </a:t>
            </a:r>
            <a:br>
              <a:rPr lang="en-US" sz="2200" dirty="0">
                <a:latin typeface="Public Sans"/>
              </a:rPr>
            </a:br>
            <a:endParaRPr lang="en-US" sz="2200" dirty="0"/>
          </a:p>
        </p:txBody>
      </p:sp>
      <p:sp>
        <p:nvSpPr>
          <p:cNvPr id="3" name="Title 1">
            <a:extLst>
              <a:ext uri="{FF2B5EF4-FFF2-40B4-BE49-F238E27FC236}">
                <a16:creationId xmlns:a16="http://schemas.microsoft.com/office/drawing/2014/main" id="{50F82581-B69F-4AF9-5C33-27CF613CACF2}"/>
              </a:ext>
            </a:extLst>
          </p:cNvPr>
          <p:cNvSpPr txBox="1">
            <a:spLocks/>
          </p:cNvSpPr>
          <p:nvPr/>
        </p:nvSpPr>
        <p:spPr>
          <a:xfrm>
            <a:off x="6248992" y="181989"/>
            <a:ext cx="4136123" cy="10809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2400" dirty="0"/>
              <a:t>Tribal Partnerships &amp; Initiatives</a:t>
            </a:r>
          </a:p>
        </p:txBody>
      </p:sp>
      <p:sp>
        <p:nvSpPr>
          <p:cNvPr id="5" name="TextBox 4">
            <a:extLst>
              <a:ext uri="{FF2B5EF4-FFF2-40B4-BE49-F238E27FC236}">
                <a16:creationId xmlns:a16="http://schemas.microsoft.com/office/drawing/2014/main" id="{7EAE5461-CA04-6633-C321-17162937AE74}"/>
              </a:ext>
            </a:extLst>
          </p:cNvPr>
          <p:cNvSpPr txBox="1"/>
          <p:nvPr/>
        </p:nvSpPr>
        <p:spPr>
          <a:xfrm>
            <a:off x="5115645" y="1399548"/>
            <a:ext cx="6098344" cy="4370427"/>
          </a:xfrm>
          <a:prstGeom prst="rect">
            <a:avLst/>
          </a:prstGeom>
          <a:noFill/>
        </p:spPr>
        <p:txBody>
          <a:bodyPr wrap="square">
            <a:spAutoFit/>
          </a:bodyPr>
          <a:lstStyle/>
          <a:p>
            <a:r>
              <a:rPr lang="en-US" sz="2000" b="1" dirty="0">
                <a:effectLst/>
                <a:latin typeface="Aptos" panose="020B0004020202020204" pitchFamily="34" charset="0"/>
              </a:rPr>
              <a:t>Choice Neighborhoods Planning Grants</a:t>
            </a:r>
          </a:p>
          <a:p>
            <a:endParaRPr lang="en-US" sz="2000" b="1" dirty="0">
              <a:latin typeface="Aptos" panose="020B0004020202020204" pitchFamily="34" charset="0"/>
            </a:endParaRPr>
          </a:p>
          <a:p>
            <a:r>
              <a:rPr lang="en-US" sz="2000" b="1" dirty="0">
                <a:effectLst/>
                <a:latin typeface="Aptos" panose="020B0004020202020204" pitchFamily="34" charset="0"/>
              </a:rPr>
              <a:t>Build America, Buy America Act (BABA)</a:t>
            </a:r>
          </a:p>
          <a:p>
            <a:endParaRPr lang="en-US" sz="2000" b="1" dirty="0">
              <a:latin typeface="Aptos" panose="020B0004020202020204" pitchFamily="34" charset="0"/>
            </a:endParaRPr>
          </a:p>
          <a:p>
            <a:r>
              <a:rPr lang="en-US" sz="2000" b="1" dirty="0">
                <a:effectLst/>
                <a:latin typeface="Aptos" panose="020B0004020202020204" pitchFamily="34" charset="0"/>
              </a:rPr>
              <a:t>Continuum of Care Tribal Homelessness Network</a:t>
            </a:r>
          </a:p>
          <a:p>
            <a:endParaRPr lang="en-US" sz="2000" b="1" dirty="0">
              <a:latin typeface="Aptos" panose="020B0004020202020204" pitchFamily="34" charset="0"/>
            </a:endParaRPr>
          </a:p>
          <a:p>
            <a:r>
              <a:rPr lang="en-US" sz="2000" b="1" dirty="0">
                <a:latin typeface="Aptos" panose="020B0004020202020204" pitchFamily="34" charset="0"/>
              </a:rPr>
              <a:t>DOI </a:t>
            </a:r>
            <a:r>
              <a:rPr lang="en-US" sz="2000" b="1" dirty="0">
                <a:effectLst/>
                <a:latin typeface="Aptos" panose="020B0004020202020204" pitchFamily="34" charset="0"/>
              </a:rPr>
              <a:t>Tribal Domestic Water Supply Projects</a:t>
            </a:r>
          </a:p>
          <a:p>
            <a:endParaRPr lang="en-US" sz="2000" b="1" dirty="0">
              <a:latin typeface="Aptos" panose="020B0004020202020204" pitchFamily="34" charset="0"/>
            </a:endParaRPr>
          </a:p>
          <a:p>
            <a:r>
              <a:rPr lang="en-US" sz="2000" b="1" dirty="0">
                <a:effectLst/>
                <a:latin typeface="Aptos" panose="020B0004020202020204" pitchFamily="34" charset="0"/>
              </a:rPr>
              <a:t>DOE &amp; HHS Clean Energy Connector</a:t>
            </a:r>
          </a:p>
          <a:p>
            <a:endParaRPr lang="en-US" sz="2000" b="1" dirty="0">
              <a:latin typeface="Aptos" panose="020B0004020202020204" pitchFamily="34" charset="0"/>
            </a:endParaRPr>
          </a:p>
          <a:p>
            <a:r>
              <a:rPr lang="en-US" sz="2000" b="1" dirty="0">
                <a:latin typeface="Aptos" panose="020B0004020202020204" pitchFamily="34" charset="0"/>
              </a:rPr>
              <a:t>Inflation Reduction Act (IRA) – clean energy</a:t>
            </a:r>
            <a:endParaRPr lang="en-US" sz="2000" b="1" dirty="0">
              <a:effectLst/>
              <a:latin typeface="Aptos" panose="020B0004020202020204" pitchFamily="34" charset="0"/>
            </a:endParaRPr>
          </a:p>
          <a:p>
            <a:endParaRPr lang="en-US" sz="2000" b="1" dirty="0">
              <a:latin typeface="Aptos" panose="020B0004020202020204" pitchFamily="34" charset="0"/>
            </a:endParaRPr>
          </a:p>
          <a:p>
            <a:r>
              <a:rPr lang="en-US" sz="2000" b="1" dirty="0">
                <a:effectLst/>
                <a:latin typeface="Aptos" panose="020B0004020202020204" pitchFamily="34" charset="0"/>
              </a:rPr>
              <a:t>FCC </a:t>
            </a:r>
            <a:r>
              <a:rPr lang="en-US" sz="2000" b="1" dirty="0" err="1">
                <a:effectLst/>
                <a:latin typeface="Aptos" panose="020B0004020202020204" pitchFamily="34" charset="0"/>
              </a:rPr>
              <a:t>ConnectHome</a:t>
            </a:r>
            <a:r>
              <a:rPr lang="en-US" sz="2000" b="1" dirty="0">
                <a:effectLst/>
                <a:latin typeface="Aptos" panose="020B0004020202020204" pitchFamily="34" charset="0"/>
              </a:rPr>
              <a:t> – Internet for All</a:t>
            </a:r>
          </a:p>
          <a:p>
            <a:endParaRPr lang="en-US" b="0" i="0" dirty="0">
              <a:effectLst/>
              <a:latin typeface="Public Sans"/>
            </a:endParaRPr>
          </a:p>
        </p:txBody>
      </p:sp>
      <p:pic>
        <p:nvPicPr>
          <p:cNvPr id="2050" name="Picture 4" descr="Navajo Housing Authority Development in Lukachukai">
            <a:extLst>
              <a:ext uri="{FF2B5EF4-FFF2-40B4-BE49-F238E27FC236}">
                <a16:creationId xmlns:a16="http://schemas.microsoft.com/office/drawing/2014/main" id="{01746445-505D-B6E0-1E84-3E1EEA566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9122" y="5083729"/>
            <a:ext cx="2440289" cy="137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31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E0397C-C323-8ED3-81BA-272ED1105CAF}"/>
              </a:ext>
            </a:extLst>
          </p:cNvPr>
          <p:cNvSpPr>
            <a:spLocks noGrp="1"/>
          </p:cNvSpPr>
          <p:nvPr>
            <p:ph type="title"/>
          </p:nvPr>
        </p:nvSpPr>
        <p:spPr>
          <a:xfrm>
            <a:off x="2214881" y="753228"/>
            <a:ext cx="8079302" cy="1080938"/>
          </a:xfrm>
        </p:spPr>
        <p:txBody>
          <a:bodyPr>
            <a:normAutofit/>
          </a:bodyPr>
          <a:lstStyle/>
          <a:p>
            <a:r>
              <a:rPr lang="en-US" sz="2800" dirty="0"/>
              <a:t>Southwest Office of Native American Programs</a:t>
            </a:r>
          </a:p>
        </p:txBody>
      </p:sp>
      <p:pic>
        <p:nvPicPr>
          <p:cNvPr id="5" name="Content Placeholder 8" descr="A logo for a company&#10;&#10;Description automatically generated">
            <a:extLst>
              <a:ext uri="{FF2B5EF4-FFF2-40B4-BE49-F238E27FC236}">
                <a16:creationId xmlns:a16="http://schemas.microsoft.com/office/drawing/2014/main" id="{9C4D1EAF-F565-D755-1AE2-20E448273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0" y="680721"/>
            <a:ext cx="1588470" cy="1199705"/>
          </a:xfrm>
          <a:prstGeom prst="rect">
            <a:avLst/>
          </a:prstGeom>
        </p:spPr>
      </p:pic>
      <p:sp>
        <p:nvSpPr>
          <p:cNvPr id="8" name="TextBox 7">
            <a:extLst>
              <a:ext uri="{FF2B5EF4-FFF2-40B4-BE49-F238E27FC236}">
                <a16:creationId xmlns:a16="http://schemas.microsoft.com/office/drawing/2014/main" id="{3C65B83F-C117-C3ED-942B-9D30FE579078}"/>
              </a:ext>
            </a:extLst>
          </p:cNvPr>
          <p:cNvSpPr txBox="1"/>
          <p:nvPr/>
        </p:nvSpPr>
        <p:spPr>
          <a:xfrm>
            <a:off x="323850" y="2324100"/>
            <a:ext cx="11496675" cy="4238625"/>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561BD8F1-EEEA-5D44-4DB3-8004002D4BB9}"/>
              </a:ext>
            </a:extLst>
          </p:cNvPr>
          <p:cNvSpPr txBox="1"/>
          <p:nvPr/>
        </p:nvSpPr>
        <p:spPr>
          <a:xfrm>
            <a:off x="371475" y="2117017"/>
            <a:ext cx="11315700" cy="4993162"/>
          </a:xfrm>
          <a:prstGeom prst="rect">
            <a:avLst/>
          </a:prstGeom>
          <a:noFill/>
        </p:spPr>
        <p:txBody>
          <a:bodyPr wrap="square" rtlCol="0">
            <a:spAutoFit/>
          </a:bodyPr>
          <a:lstStyle/>
          <a:p>
            <a:pPr marL="0" marR="0" algn="ctr">
              <a:lnSpc>
                <a:spcPct val="107000"/>
              </a:lnSpc>
              <a:spcBef>
                <a:spcPts val="0"/>
              </a:spcBef>
              <a:spcAft>
                <a:spcPts val="750"/>
              </a:spcAft>
            </a:pPr>
            <a:r>
              <a:rPr lang="en-US" sz="2400" b="1" kern="0" dirty="0">
                <a:effectLst/>
                <a:latin typeface="Helvetica" panose="020B0604020202020204" pitchFamily="34" charset="0"/>
                <a:ea typeface="Times New Roman" panose="02020603050405020304" pitchFamily="18" charset="0"/>
                <a:cs typeface="Times New Roman" panose="02020603050405020304" pitchFamily="18" charset="0"/>
              </a:rPr>
              <a:t>U.S. Department of Housing and Urban Development Southwest Office of Native American Programs</a:t>
            </a:r>
            <a:br>
              <a:rPr lang="en-US" sz="2400" b="1" kern="0" dirty="0">
                <a:effectLst/>
                <a:latin typeface="Helvetica" panose="020B0604020202020204" pitchFamily="34" charset="0"/>
                <a:ea typeface="Times New Roman" panose="02020603050405020304" pitchFamily="18" charset="0"/>
                <a:cs typeface="Times New Roman" panose="02020603050405020304" pitchFamily="18" charset="0"/>
              </a:rPr>
            </a:br>
            <a:endParaRPr lang="en-US" sz="2400" b="1" kern="0" dirty="0">
              <a:effectLst/>
              <a:latin typeface="Helvetica" panose="020B060402020202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Ø"/>
            </a:pPr>
            <a:r>
              <a:rPr lang="en-US" sz="2400" b="1" kern="0" dirty="0">
                <a:latin typeface="Helvetica" panose="020B0604020202020204" pitchFamily="34" charset="0"/>
                <a:ea typeface="Times New Roman" panose="02020603050405020304" pitchFamily="18" charset="0"/>
                <a:cs typeface="Helvetica" panose="020B0604020202020204" pitchFamily="34" charset="0"/>
              </a:rPr>
              <a:t>			</a:t>
            </a:r>
            <a:r>
              <a:rPr lang="en-US" sz="2400" b="1" kern="0" dirty="0">
                <a:effectLst/>
                <a:latin typeface="Helvetica" panose="020B0604020202020204" pitchFamily="34" charset="0"/>
                <a:ea typeface="Times New Roman" panose="02020603050405020304" pitchFamily="18" charset="0"/>
                <a:cs typeface="Times New Roman" panose="02020603050405020304" pitchFamily="18" charset="0"/>
              </a:rPr>
              <a:t>Dr. Corinna Stiles, Administrator			(602) 379-7235</a:t>
            </a:r>
            <a:endParaRPr lang="en-US" sz="2400" kern="100" dirty="0">
              <a:latin typeface="Aptos" panose="020B000402020202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Ø"/>
            </a:pPr>
            <a:r>
              <a:rPr lang="en-US" sz="2400" b="1"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2400" b="1" kern="0" dirty="0">
                <a:effectLst/>
                <a:latin typeface="Helvetica" panose="020B0604020202020204" pitchFamily="34" charset="0"/>
                <a:ea typeface="Times New Roman" panose="02020603050405020304" pitchFamily="18" charset="0"/>
                <a:cs typeface="Times New Roman" panose="02020603050405020304" pitchFamily="18" charset="0"/>
              </a:rPr>
              <a:t>Floyd </a:t>
            </a:r>
            <a:r>
              <a:rPr lang="en-US" sz="2400" b="1" kern="0" dirty="0" err="1">
                <a:effectLst/>
                <a:latin typeface="Helvetica" panose="020B0604020202020204" pitchFamily="34" charset="0"/>
                <a:ea typeface="Times New Roman" panose="02020603050405020304" pitchFamily="18" charset="0"/>
                <a:cs typeface="Times New Roman" panose="02020603050405020304" pitchFamily="18" charset="0"/>
              </a:rPr>
              <a:t>Tortalita</a:t>
            </a:r>
            <a:r>
              <a:rPr lang="en-US" sz="2400" b="1" kern="0" dirty="0">
                <a:effectLst/>
                <a:latin typeface="Helvetica" panose="020B0604020202020204" pitchFamily="34" charset="0"/>
                <a:ea typeface="Times New Roman" panose="02020603050405020304" pitchFamily="18" charset="0"/>
                <a:cs typeface="Times New Roman" panose="02020603050405020304" pitchFamily="18" charset="0"/>
              </a:rPr>
              <a:t>, Deputy Administrator		(505) 346-6924</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750"/>
              </a:spcAft>
            </a:pPr>
            <a:endParaRPr lang="en-US" sz="2400" b="1" kern="0" dirty="0">
              <a:latin typeface="Helvetica" panose="020B06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0" dirty="0">
                <a:effectLst/>
                <a:latin typeface="Helvetica" panose="020B0604020202020204" pitchFamily="34" charset="0"/>
                <a:ea typeface="Times New Roman" panose="02020603050405020304" pitchFamily="18" charset="0"/>
                <a:cs typeface="Helvetica" panose="020B0604020202020204" pitchFamily="34" charset="0"/>
              </a:rPr>
              <a:t>		</a:t>
            </a:r>
            <a:r>
              <a:rPr lang="en-US" sz="2000" kern="0" dirty="0">
                <a:effectLst/>
                <a:latin typeface="Helvetica" panose="020B0604020202020204" pitchFamily="34" charset="0"/>
                <a:ea typeface="Times New Roman" panose="02020603050405020304" pitchFamily="18" charset="0"/>
                <a:cs typeface="Helvetica" panose="020B0604020202020204" pitchFamily="34" charset="0"/>
              </a:rPr>
              <a:t>Phoenix Office							Albuquerque Office</a:t>
            </a:r>
            <a:endParaRPr lang="en-US" sz="2000" kern="100" dirty="0">
              <a:effectLst/>
              <a:latin typeface="Helvetica" panose="020B0604020202020204" pitchFamily="34" charset="0"/>
              <a:ea typeface="Aptos" panose="020B0004020202020204" pitchFamily="34" charset="0"/>
              <a:cs typeface="Helvetica" panose="020B0604020202020204" pitchFamily="34" charset="0"/>
            </a:endParaRPr>
          </a:p>
          <a:p>
            <a:pPr marL="0" marR="0">
              <a:lnSpc>
                <a:spcPct val="107000"/>
              </a:lnSpc>
              <a:spcBef>
                <a:spcPts val="0"/>
              </a:spcBef>
              <a:spcAft>
                <a:spcPts val="0"/>
              </a:spcAft>
            </a:pPr>
            <a:r>
              <a:rPr lang="en-US" sz="2000" kern="0" dirty="0">
                <a:effectLst/>
                <a:latin typeface="Helvetica" panose="020B0604020202020204" pitchFamily="34" charset="0"/>
                <a:ea typeface="Times New Roman" panose="02020603050405020304" pitchFamily="18" charset="0"/>
                <a:cs typeface="Helvetica" panose="020B0604020202020204" pitchFamily="34" charset="0"/>
              </a:rPr>
              <a:t>		2800 North Central Ave-Suite 700		500 Gold Ave, SW, 7</a:t>
            </a:r>
            <a:r>
              <a:rPr lang="en-US" sz="2000" kern="0" baseline="30000" dirty="0">
                <a:effectLst/>
                <a:latin typeface="Helvetica" panose="020B0604020202020204" pitchFamily="34" charset="0"/>
                <a:ea typeface="Times New Roman" panose="02020603050405020304" pitchFamily="18" charset="0"/>
                <a:cs typeface="Helvetica" panose="020B0604020202020204" pitchFamily="34" charset="0"/>
              </a:rPr>
              <a:t>th</a:t>
            </a:r>
            <a:r>
              <a:rPr lang="en-US" sz="2000" kern="0" dirty="0">
                <a:effectLst/>
                <a:latin typeface="Helvetica" panose="020B0604020202020204" pitchFamily="34" charset="0"/>
                <a:ea typeface="Times New Roman" panose="02020603050405020304" pitchFamily="18" charset="0"/>
                <a:cs typeface="Helvetica" panose="020B0604020202020204" pitchFamily="34" charset="0"/>
              </a:rPr>
              <a:t> Floor, Ste 7301</a:t>
            </a:r>
            <a:endParaRPr lang="en-US" sz="2000" kern="100" dirty="0">
              <a:effectLst/>
              <a:latin typeface="Helvetica" panose="020B0604020202020204" pitchFamily="34" charset="0"/>
              <a:ea typeface="Aptos" panose="020B0004020202020204" pitchFamily="34" charset="0"/>
              <a:cs typeface="Helvetica" panose="020B0604020202020204" pitchFamily="34" charset="0"/>
            </a:endParaRPr>
          </a:p>
          <a:p>
            <a:pPr marL="0" marR="0">
              <a:lnSpc>
                <a:spcPct val="107000"/>
              </a:lnSpc>
              <a:spcBef>
                <a:spcPts val="0"/>
              </a:spcBef>
              <a:spcAft>
                <a:spcPts val="0"/>
              </a:spcAft>
            </a:pPr>
            <a:r>
              <a:rPr lang="en-US" sz="2000" kern="0" dirty="0">
                <a:effectLst/>
                <a:latin typeface="Helvetica" panose="020B0604020202020204" pitchFamily="34" charset="0"/>
                <a:ea typeface="Times New Roman" panose="02020603050405020304" pitchFamily="18" charset="0"/>
                <a:cs typeface="Helvetica" panose="020B0604020202020204" pitchFamily="34" charset="0"/>
              </a:rPr>
              <a:t>		Phoenix, AZ 85004						P.O. Box 906</a:t>
            </a:r>
            <a:endParaRPr lang="en-US" sz="2000" kern="100" dirty="0">
              <a:effectLst/>
              <a:latin typeface="Helvetica" panose="020B0604020202020204" pitchFamily="34" charset="0"/>
              <a:ea typeface="Aptos" panose="020B0004020202020204" pitchFamily="34" charset="0"/>
              <a:cs typeface="Helvetica" panose="020B0604020202020204" pitchFamily="34" charset="0"/>
            </a:endParaRPr>
          </a:p>
          <a:p>
            <a:pPr marL="0" marR="0">
              <a:lnSpc>
                <a:spcPct val="107000"/>
              </a:lnSpc>
              <a:spcBef>
                <a:spcPts val="0"/>
              </a:spcBef>
              <a:spcAft>
                <a:spcPts val="0"/>
              </a:spcAft>
            </a:pPr>
            <a:r>
              <a:rPr lang="en-US" sz="2000" kern="0" dirty="0">
                <a:effectLst/>
                <a:latin typeface="Helvetica" panose="020B0604020202020204" pitchFamily="34" charset="0"/>
                <a:ea typeface="Times New Roman" panose="02020603050405020304" pitchFamily="18" charset="0"/>
                <a:cs typeface="Helvetica" panose="020B0604020202020204" pitchFamily="34" charset="0"/>
              </a:rPr>
              <a:t>		(602) 379-7100							Albuquerque, NM 87103-0906</a:t>
            </a:r>
            <a:endParaRPr lang="en-US" sz="2000" kern="100" dirty="0">
              <a:effectLst/>
              <a:latin typeface="Helvetica" panose="020B0604020202020204" pitchFamily="34" charset="0"/>
              <a:ea typeface="Aptos" panose="020B0004020202020204" pitchFamily="34" charset="0"/>
              <a:cs typeface="Helvetica" panose="020B0604020202020204" pitchFamily="34" charset="0"/>
            </a:endParaRPr>
          </a:p>
          <a:p>
            <a:pPr marL="0" marR="0">
              <a:lnSpc>
                <a:spcPct val="107000"/>
              </a:lnSpc>
              <a:spcBef>
                <a:spcPts val="0"/>
              </a:spcBef>
              <a:spcAft>
                <a:spcPts val="0"/>
              </a:spcAft>
            </a:pPr>
            <a:r>
              <a:rPr lang="en-US" sz="2000" kern="0" dirty="0">
                <a:effectLst/>
                <a:latin typeface="Helvetica" panose="020B0604020202020204" pitchFamily="34" charset="0"/>
                <a:ea typeface="Times New Roman" panose="02020603050405020304" pitchFamily="18" charset="0"/>
                <a:cs typeface="Helvetica" panose="020B0604020202020204" pitchFamily="34" charset="0"/>
              </a:rPr>
              <a:t>												(505) 346-6923</a:t>
            </a:r>
          </a:p>
          <a:p>
            <a:pPr marL="0" marR="0">
              <a:lnSpc>
                <a:spcPct val="107000"/>
              </a:lnSpc>
              <a:spcBef>
                <a:spcPts val="0"/>
              </a:spcBef>
              <a:spcAft>
                <a:spcPts val="0"/>
              </a:spcAft>
            </a:pPr>
            <a:endParaRPr lang="en-US" sz="1800" kern="100" dirty="0">
              <a:effectLst/>
              <a:latin typeface="Helvetica" panose="020B0604020202020204" pitchFamily="34" charset="0"/>
              <a:ea typeface="Aptos" panose="020B0004020202020204" pitchFamily="34" charset="0"/>
              <a:cs typeface="Helvetica" panose="020B0604020202020204" pitchFamily="34" charset="0"/>
            </a:endParaRPr>
          </a:p>
          <a:p>
            <a:pPr marL="0" marR="0" algn="ctr">
              <a:lnSpc>
                <a:spcPct val="107000"/>
              </a:lnSpc>
              <a:spcBef>
                <a:spcPts val="0"/>
              </a:spcBef>
              <a:spcAft>
                <a:spcPts val="75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600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A9F4D-CD3F-76D7-AD6B-8CFE08786FC6}"/>
              </a:ext>
            </a:extLst>
          </p:cNvPr>
          <p:cNvSpPr txBox="1"/>
          <p:nvPr/>
        </p:nvSpPr>
        <p:spPr>
          <a:xfrm>
            <a:off x="2921881" y="2034880"/>
            <a:ext cx="3113702" cy="1631216"/>
          </a:xfrm>
          <a:prstGeom prst="rect">
            <a:avLst/>
          </a:prstGeom>
          <a:noFill/>
        </p:spPr>
        <p:txBody>
          <a:bodyPr wrap="square" rtlCol="0">
            <a:spAutoFit/>
          </a:bodyPr>
          <a:lstStyle/>
          <a:p>
            <a:r>
              <a:rPr lang="en-US" sz="2000" b="1" i="0" dirty="0">
                <a:effectLst/>
                <a:latin typeface="Aptos" panose="020B0004020202020204" pitchFamily="34" charset="0"/>
              </a:rPr>
              <a:t>Adrianne </a:t>
            </a:r>
            <a:r>
              <a:rPr lang="en-US" sz="2000" b="1" i="0" dirty="0" err="1">
                <a:effectLst/>
                <a:latin typeface="Aptos" panose="020B0004020202020204" pitchFamily="34" charset="0"/>
              </a:rPr>
              <a:t>Todman</a:t>
            </a:r>
            <a:r>
              <a:rPr lang="en-US" sz="2000" b="1" i="0" dirty="0">
                <a:effectLst/>
                <a:latin typeface="Aptos" panose="020B0004020202020204" pitchFamily="34" charset="0"/>
              </a:rPr>
              <a:t> </a:t>
            </a:r>
            <a:r>
              <a:rPr lang="en-US" sz="2000" b="0" i="0" dirty="0">
                <a:effectLst/>
                <a:latin typeface="Aptos" panose="020B0004020202020204" pitchFamily="34" charset="0"/>
              </a:rPr>
              <a:t>is Acting Secretary of the U.S. Department of Housing and Urban Development (HUD). </a:t>
            </a:r>
            <a:endParaRPr lang="en-US" sz="2000" dirty="0">
              <a:latin typeface="Aptos" panose="020B0004020202020204" pitchFamily="34" charset="0"/>
            </a:endParaRPr>
          </a:p>
        </p:txBody>
      </p:sp>
      <p:sp>
        <p:nvSpPr>
          <p:cNvPr id="5" name="Title 1">
            <a:extLst>
              <a:ext uri="{FF2B5EF4-FFF2-40B4-BE49-F238E27FC236}">
                <a16:creationId xmlns:a16="http://schemas.microsoft.com/office/drawing/2014/main" id="{7025CB59-7A91-10D5-8EC3-FE28ADC1D4B9}"/>
              </a:ext>
            </a:extLst>
          </p:cNvPr>
          <p:cNvSpPr>
            <a:spLocks noGrp="1"/>
          </p:cNvSpPr>
          <p:nvPr>
            <p:ph type="title"/>
          </p:nvPr>
        </p:nvSpPr>
        <p:spPr>
          <a:xfrm>
            <a:off x="2214881" y="753228"/>
            <a:ext cx="8079302" cy="1080938"/>
          </a:xfrm>
        </p:spPr>
        <p:txBody>
          <a:bodyPr>
            <a:normAutofit/>
          </a:bodyPr>
          <a:lstStyle/>
          <a:p>
            <a:r>
              <a:rPr lang="en-US" sz="2800" dirty="0"/>
              <a:t>HUD Leadership</a:t>
            </a:r>
          </a:p>
        </p:txBody>
      </p:sp>
      <p:pic>
        <p:nvPicPr>
          <p:cNvPr id="6" name="Content Placeholder 8" descr="A logo for a company&#10;&#10;Description automatically generated">
            <a:extLst>
              <a:ext uri="{FF2B5EF4-FFF2-40B4-BE49-F238E27FC236}">
                <a16:creationId xmlns:a16="http://schemas.microsoft.com/office/drawing/2014/main" id="{CD0AC871-6294-491C-064E-02D4C8E50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0" y="680721"/>
            <a:ext cx="1588470" cy="1199705"/>
          </a:xfrm>
          <a:prstGeom prst="rect">
            <a:avLst/>
          </a:prstGeom>
        </p:spPr>
      </p:pic>
      <p:pic>
        <p:nvPicPr>
          <p:cNvPr id="8" name="Picture 7">
            <a:extLst>
              <a:ext uri="{FF2B5EF4-FFF2-40B4-BE49-F238E27FC236}">
                <a16:creationId xmlns:a16="http://schemas.microsoft.com/office/drawing/2014/main" id="{9613AB93-679A-76D3-5770-51A43A419B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832" y="2040987"/>
            <a:ext cx="2732844" cy="3170098"/>
          </a:xfrm>
          <a:prstGeom prst="rect">
            <a:avLst/>
          </a:prstGeom>
        </p:spPr>
      </p:pic>
      <p:pic>
        <p:nvPicPr>
          <p:cNvPr id="3" name="Picture 2">
            <a:extLst>
              <a:ext uri="{FF2B5EF4-FFF2-40B4-BE49-F238E27FC236}">
                <a16:creationId xmlns:a16="http://schemas.microsoft.com/office/drawing/2014/main" id="{76ED903D-F2B4-65B5-BEEB-76C0B3B5F296}"/>
              </a:ext>
            </a:extLst>
          </p:cNvPr>
          <p:cNvPicPr>
            <a:picLocks noChangeAspect="1"/>
          </p:cNvPicPr>
          <p:nvPr/>
        </p:nvPicPr>
        <p:blipFill>
          <a:blip r:embed="rId4"/>
          <a:stretch>
            <a:fillRect/>
          </a:stretch>
        </p:blipFill>
        <p:spPr>
          <a:xfrm>
            <a:off x="9270119" y="2044012"/>
            <a:ext cx="2640674" cy="3293255"/>
          </a:xfrm>
          <a:prstGeom prst="rect">
            <a:avLst/>
          </a:prstGeom>
        </p:spPr>
      </p:pic>
      <p:sp>
        <p:nvSpPr>
          <p:cNvPr id="7" name="TextBox 6">
            <a:extLst>
              <a:ext uri="{FF2B5EF4-FFF2-40B4-BE49-F238E27FC236}">
                <a16:creationId xmlns:a16="http://schemas.microsoft.com/office/drawing/2014/main" id="{D35ED24C-977E-38C5-EDC3-A16A2DAB5726}"/>
              </a:ext>
            </a:extLst>
          </p:cNvPr>
          <p:cNvSpPr txBox="1"/>
          <p:nvPr/>
        </p:nvSpPr>
        <p:spPr>
          <a:xfrm>
            <a:off x="5535832" y="3690639"/>
            <a:ext cx="3734287" cy="2862322"/>
          </a:xfrm>
          <a:prstGeom prst="rect">
            <a:avLst/>
          </a:prstGeom>
          <a:noFill/>
        </p:spPr>
        <p:txBody>
          <a:bodyPr wrap="square" rtlCol="0">
            <a:spAutoFit/>
          </a:bodyPr>
          <a:lstStyle/>
          <a:p>
            <a:r>
              <a:rPr lang="en-US" sz="2000" b="1" dirty="0">
                <a:latin typeface="Aptos" panose="020B0004020202020204" pitchFamily="34" charset="0"/>
              </a:rPr>
              <a:t>Heidi J. Frechette </a:t>
            </a:r>
            <a:r>
              <a:rPr lang="en-US" sz="2000" dirty="0">
                <a:latin typeface="Aptos" panose="020B0004020202020204" pitchFamily="34" charset="0"/>
              </a:rPr>
              <a:t>serves as HUD’s Deputy Assistant Secretary for Native American Programs, managing a budget of more than $700 million and a team of approximately 140 professional employees in Washington, DC, and seven other offices across the nation.</a:t>
            </a:r>
          </a:p>
        </p:txBody>
      </p:sp>
    </p:spTree>
    <p:extLst>
      <p:ext uri="{BB962C8B-B14F-4D97-AF65-F5344CB8AC3E}">
        <p14:creationId xmlns:p14="http://schemas.microsoft.com/office/powerpoint/2010/main" val="5306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F2B093-EE03-4513-9CC1-3FED134DB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0CB42E-9381-4467-808D-9C9C9B347B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797E5EB0-850D-4E1E-B5E1-15BDE5953C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ACA8B7CD-4C32-4DF2-B96E-2B432707C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43EA76-9A20-5DCE-53C0-F910EE588BCF}"/>
              </a:ext>
            </a:extLst>
          </p:cNvPr>
          <p:cNvSpPr>
            <a:spLocks noGrp="1"/>
          </p:cNvSpPr>
          <p:nvPr>
            <p:ph type="ctrTitle"/>
          </p:nvPr>
        </p:nvSpPr>
        <p:spPr>
          <a:xfrm>
            <a:off x="223453" y="2246377"/>
            <a:ext cx="4495113" cy="1866900"/>
          </a:xfrm>
        </p:spPr>
        <p:txBody>
          <a:bodyPr>
            <a:normAutofit/>
          </a:bodyPr>
          <a:lstStyle/>
          <a:p>
            <a:pPr algn="l"/>
            <a:r>
              <a:rPr lang="en-US" sz="3800" dirty="0"/>
              <a:t>Southwest Office of Native American Programs</a:t>
            </a:r>
          </a:p>
        </p:txBody>
      </p:sp>
      <p:sp>
        <p:nvSpPr>
          <p:cNvPr id="20" name="Rectangle 19">
            <a:extLst>
              <a:ext uri="{FF2B5EF4-FFF2-40B4-BE49-F238E27FC236}">
                <a16:creationId xmlns:a16="http://schemas.microsoft.com/office/drawing/2014/main" id="{0E5F4282-D045-4B94-88BF-ABB9DC224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7" y="488844"/>
            <a:ext cx="3378077"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ompany&#10;&#10;Description automatically generated">
            <a:extLst>
              <a:ext uri="{FF2B5EF4-FFF2-40B4-BE49-F238E27FC236}">
                <a16:creationId xmlns:a16="http://schemas.microsoft.com/office/drawing/2014/main" id="{61E84B63-BCA3-FFFB-F21D-965FB20AB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941" y="1482261"/>
            <a:ext cx="3056465" cy="1528232"/>
          </a:xfrm>
          <a:prstGeom prst="rect">
            <a:avLst/>
          </a:prstGeom>
        </p:spPr>
      </p:pic>
      <p:sp>
        <p:nvSpPr>
          <p:cNvPr id="22" name="Rectangle 21">
            <a:extLst>
              <a:ext uri="{FF2B5EF4-FFF2-40B4-BE49-F238E27FC236}">
                <a16:creationId xmlns:a16="http://schemas.microsoft.com/office/drawing/2014/main" id="{589B80DF-5D27-45E5-B4BC-AF179FC03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79" y="488844"/>
            <a:ext cx="2739690" cy="248087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28145A-0D28-4D99-ADCE-27370688D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8" y="4169238"/>
            <a:ext cx="3378077"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1DAC29-F89D-4AA8-87C4-DBC8B397B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80" y="3130583"/>
            <a:ext cx="2739690"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company&#10;&#10;Description automatically generated">
            <a:extLst>
              <a:ext uri="{FF2B5EF4-FFF2-40B4-BE49-F238E27FC236}">
                <a16:creationId xmlns:a16="http://schemas.microsoft.com/office/drawing/2014/main" id="{5B329FC9-DEF6-A87B-1A8F-CAC31276DC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5072" y="3521018"/>
            <a:ext cx="2451617" cy="2451617"/>
          </a:xfrm>
          <a:prstGeom prst="rect">
            <a:avLst/>
          </a:prstGeom>
        </p:spPr>
      </p:pic>
      <p:sp>
        <p:nvSpPr>
          <p:cNvPr id="3" name="TextBox 2">
            <a:extLst>
              <a:ext uri="{FF2B5EF4-FFF2-40B4-BE49-F238E27FC236}">
                <a16:creationId xmlns:a16="http://schemas.microsoft.com/office/drawing/2014/main" id="{388BB6A3-25E2-B1C4-3494-516D015056F7}"/>
              </a:ext>
            </a:extLst>
          </p:cNvPr>
          <p:cNvSpPr txBox="1"/>
          <p:nvPr/>
        </p:nvSpPr>
        <p:spPr>
          <a:xfrm>
            <a:off x="464234" y="379828"/>
            <a:ext cx="4500332" cy="646331"/>
          </a:xfrm>
          <a:prstGeom prst="rect">
            <a:avLst/>
          </a:prstGeom>
          <a:noFill/>
        </p:spPr>
        <p:txBody>
          <a:bodyPr wrap="square" rtlCol="0">
            <a:spAutoFit/>
          </a:bodyPr>
          <a:lstStyle/>
          <a:p>
            <a:r>
              <a:rPr lang="en-US" sz="3600" dirty="0"/>
              <a:t>Thank You.  .  .  </a:t>
            </a:r>
          </a:p>
        </p:txBody>
      </p:sp>
      <p:sp>
        <p:nvSpPr>
          <p:cNvPr id="6" name="TextBox 5">
            <a:extLst>
              <a:ext uri="{FF2B5EF4-FFF2-40B4-BE49-F238E27FC236}">
                <a16:creationId xmlns:a16="http://schemas.microsoft.com/office/drawing/2014/main" id="{91758A87-FE05-800D-7AB0-AA8616965847}"/>
              </a:ext>
            </a:extLst>
          </p:cNvPr>
          <p:cNvSpPr txBox="1"/>
          <p:nvPr/>
        </p:nvSpPr>
        <p:spPr>
          <a:xfrm>
            <a:off x="5448571" y="4175751"/>
            <a:ext cx="3532071" cy="2246769"/>
          </a:xfrm>
          <a:prstGeom prst="rect">
            <a:avLst/>
          </a:prstGeom>
          <a:noFill/>
        </p:spPr>
        <p:txBody>
          <a:bodyPr wrap="square">
            <a:spAutoFit/>
          </a:bodyPr>
          <a:lstStyle/>
          <a:p>
            <a:pPr marR="0" lvl="0" algn="l" defTabSz="457200" rtl="0" eaLnBrk="1" fontAlgn="auto" latinLnBrk="0" hangingPunct="1">
              <a:spcBef>
                <a:spcPts val="0"/>
              </a:spcBef>
              <a:spcAft>
                <a:spcPts val="0"/>
              </a:spcAft>
              <a:buClrTx/>
              <a:buSzTx/>
              <a:tabLst/>
              <a:defRPr/>
            </a:pPr>
            <a:r>
              <a:rPr kumimoji="0" lang="en-US" sz="2000" b="1"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t>Dr. Corinna Stiles, Administrator</a:t>
            </a:r>
            <a:br>
              <a:rPr kumimoji="0" lang="en-US" sz="2000" b="1"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br>
            <a:r>
              <a:rPr kumimoji="0" lang="en-US" sz="2000" b="1"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t>(602) 379-7235</a:t>
            </a:r>
            <a:br>
              <a:rPr kumimoji="0" lang="en-US" sz="1600"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br>
            <a:br>
              <a:rPr lang="en-US" sz="2000" kern="100" dirty="0">
                <a:solidFill>
                  <a:prstClr val="white"/>
                </a:solidFill>
                <a:latin typeface="Aptos" panose="020B0004020202020204" pitchFamily="34" charset="0"/>
                <a:ea typeface="Times New Roman" panose="02020603050405020304" pitchFamily="18" charset="0"/>
                <a:cs typeface="Times New Roman" panose="02020603050405020304" pitchFamily="18" charset="0"/>
              </a:rPr>
            </a:br>
            <a:r>
              <a:rPr lang="en-US" sz="2000" kern="100" dirty="0">
                <a:solidFill>
                  <a:prstClr val="white"/>
                </a:solidFill>
                <a:latin typeface="Aptos" panose="020B0004020202020204" pitchFamily="34" charset="0"/>
                <a:ea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t>Floyd Tortalita, </a:t>
            </a:r>
            <a:br>
              <a:rPr kumimoji="0" lang="en-US" sz="2000" b="1"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br>
            <a:r>
              <a:rPr kumimoji="0" lang="en-US" sz="2000" b="1"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t>            Deputy Administrator</a:t>
            </a:r>
            <a:br>
              <a:rPr kumimoji="0" lang="en-US" sz="2000" b="1"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br>
            <a:r>
              <a:rPr kumimoji="0" lang="en-US" sz="2000" b="1" i="0" u="none" strike="noStrike" kern="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Times New Roman" panose="02020603050405020304" pitchFamily="18" charset="0"/>
              </a:rPr>
              <a:t>	   (505) 346-6924</a:t>
            </a:r>
            <a:endParaRPr kumimoji="0" lang="en-US" sz="20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5422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D44C-BBDD-1273-0205-4C44BF91135A}"/>
              </a:ext>
            </a:extLst>
          </p:cNvPr>
          <p:cNvSpPr>
            <a:spLocks noGrp="1"/>
          </p:cNvSpPr>
          <p:nvPr>
            <p:ph type="title"/>
          </p:nvPr>
        </p:nvSpPr>
        <p:spPr>
          <a:xfrm>
            <a:off x="680321" y="753228"/>
            <a:ext cx="9613861" cy="1080938"/>
          </a:xfrm>
        </p:spPr>
        <p:txBody>
          <a:bodyPr>
            <a:normAutofit/>
          </a:bodyPr>
          <a:lstStyle/>
          <a:p>
            <a:r>
              <a:rPr lang="en-US" dirty="0"/>
              <a:t>ONAP HQ and Area Offices</a:t>
            </a:r>
          </a:p>
        </p:txBody>
      </p:sp>
      <p:sp>
        <p:nvSpPr>
          <p:cNvPr id="4" name="Content Placeholder 2">
            <a:extLst>
              <a:ext uri="{FF2B5EF4-FFF2-40B4-BE49-F238E27FC236}">
                <a16:creationId xmlns:a16="http://schemas.microsoft.com/office/drawing/2014/main" id="{4B8FACC0-7BCD-23A2-B339-B3E85D2AE100}"/>
              </a:ext>
            </a:extLst>
          </p:cNvPr>
          <p:cNvSpPr>
            <a:spLocks noGrp="1"/>
          </p:cNvSpPr>
          <p:nvPr>
            <p:ph idx="1"/>
          </p:nvPr>
        </p:nvSpPr>
        <p:spPr>
          <a:xfrm>
            <a:off x="254000" y="2099734"/>
            <a:ext cx="3915663" cy="4453466"/>
          </a:xfrm>
        </p:spPr>
        <p:txBody>
          <a:bodyPr>
            <a:normAutofit/>
          </a:bodyPr>
          <a:lstStyle/>
          <a:p>
            <a:r>
              <a:rPr lang="en-US" sz="2000" dirty="0"/>
              <a:t>Headquarters Staff</a:t>
            </a:r>
          </a:p>
          <a:p>
            <a:r>
              <a:rPr lang="en-US" sz="2000" dirty="0"/>
              <a:t> 6 Area Offices </a:t>
            </a:r>
          </a:p>
          <a:p>
            <a:pPr lvl="1"/>
            <a:r>
              <a:rPr lang="en-US" dirty="0"/>
              <a:t>Alaska</a:t>
            </a:r>
          </a:p>
          <a:p>
            <a:pPr lvl="1"/>
            <a:r>
              <a:rPr lang="en-US" dirty="0"/>
              <a:t>Eastern Woodlands (Chicago)</a:t>
            </a:r>
          </a:p>
          <a:p>
            <a:pPr lvl="1"/>
            <a:r>
              <a:rPr lang="en-US" dirty="0"/>
              <a:t>Southern Plains (Oklahoma City)</a:t>
            </a:r>
          </a:p>
          <a:p>
            <a:pPr lvl="1"/>
            <a:r>
              <a:rPr lang="en-US" dirty="0"/>
              <a:t>Southwest (Phoenix and Albuquerque)</a:t>
            </a:r>
          </a:p>
          <a:p>
            <a:pPr lvl="1"/>
            <a:r>
              <a:rPr lang="en-US" dirty="0"/>
              <a:t>Northern Plains (Denver)</a:t>
            </a:r>
          </a:p>
          <a:p>
            <a:pPr lvl="1"/>
            <a:r>
              <a:rPr lang="en-US" dirty="0"/>
              <a:t>Northwest (Seattle)</a:t>
            </a:r>
          </a:p>
          <a:p>
            <a:pPr lvl="1"/>
            <a:r>
              <a:rPr lang="en-US" dirty="0"/>
              <a:t>Hawaii (Honolulu)</a:t>
            </a:r>
          </a:p>
          <a:p>
            <a:pPr marL="0" indent="0">
              <a:buNone/>
            </a:pPr>
            <a:endParaRPr lang="en-US" sz="1700" dirty="0"/>
          </a:p>
        </p:txBody>
      </p:sp>
      <p:pic>
        <p:nvPicPr>
          <p:cNvPr id="5" name="Picture 4" descr="Map&#10;&#10;Description automatically generated">
            <a:extLst>
              <a:ext uri="{FF2B5EF4-FFF2-40B4-BE49-F238E27FC236}">
                <a16:creationId xmlns:a16="http://schemas.microsoft.com/office/drawing/2014/main" id="{E30E7782-A908-47D8-37C5-55E5838E7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882" y="2336800"/>
            <a:ext cx="5536712"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8527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DA76-0E39-7A69-AD1E-61CBCF4E1757}"/>
              </a:ext>
            </a:extLst>
          </p:cNvPr>
          <p:cNvSpPr>
            <a:spLocks noGrp="1"/>
          </p:cNvSpPr>
          <p:nvPr>
            <p:ph type="title"/>
          </p:nvPr>
        </p:nvSpPr>
        <p:spPr>
          <a:xfrm>
            <a:off x="2214881" y="753228"/>
            <a:ext cx="8079302" cy="1080938"/>
          </a:xfrm>
        </p:spPr>
        <p:txBody>
          <a:bodyPr>
            <a:normAutofit/>
          </a:bodyPr>
          <a:lstStyle/>
          <a:p>
            <a:r>
              <a:rPr lang="en-US" sz="2800" dirty="0"/>
              <a:t>Southwest Office of Native American Programs</a:t>
            </a:r>
          </a:p>
        </p:txBody>
      </p:sp>
      <p:pic>
        <p:nvPicPr>
          <p:cNvPr id="9" name="Content Placeholder 8" descr="A logo for a company&#10;&#10;Description automatically generated">
            <a:extLst>
              <a:ext uri="{FF2B5EF4-FFF2-40B4-BE49-F238E27FC236}">
                <a16:creationId xmlns:a16="http://schemas.microsoft.com/office/drawing/2014/main" id="{2070FB3B-0989-67AB-0DAF-2DCEBA1E80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170" y="680721"/>
            <a:ext cx="1588470" cy="1199705"/>
          </a:xfrm>
        </p:spPr>
      </p:pic>
      <p:pic>
        <p:nvPicPr>
          <p:cNvPr id="11" name="Picture 10" descr="A map of the state of the united states&#10;&#10;Description automatically generated">
            <a:extLst>
              <a:ext uri="{FF2B5EF4-FFF2-40B4-BE49-F238E27FC236}">
                <a16:creationId xmlns:a16="http://schemas.microsoft.com/office/drawing/2014/main" id="{062C5C86-0C6F-2EDA-E467-EB3FCEDF1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42" y="2123440"/>
            <a:ext cx="4484265" cy="4592320"/>
          </a:xfrm>
          <a:prstGeom prst="rect">
            <a:avLst/>
          </a:prstGeom>
        </p:spPr>
      </p:pic>
      <p:sp>
        <p:nvSpPr>
          <p:cNvPr id="12" name="TextBox 11">
            <a:extLst>
              <a:ext uri="{FF2B5EF4-FFF2-40B4-BE49-F238E27FC236}">
                <a16:creationId xmlns:a16="http://schemas.microsoft.com/office/drawing/2014/main" id="{3C079535-7D8D-35A5-87CF-88BE5C72EB27}"/>
              </a:ext>
            </a:extLst>
          </p:cNvPr>
          <p:cNvSpPr txBox="1"/>
          <p:nvPr/>
        </p:nvSpPr>
        <p:spPr>
          <a:xfrm>
            <a:off x="5572124" y="2324100"/>
            <a:ext cx="6410325" cy="3898503"/>
          </a:xfrm>
          <a:prstGeom prst="rect">
            <a:avLst/>
          </a:prstGeom>
          <a:noFill/>
        </p:spPr>
        <p:txBody>
          <a:bodyPr wrap="square" rtlCol="0">
            <a:spAutoFit/>
          </a:bodyPr>
          <a:lstStyle/>
          <a:p>
            <a:pPr marL="0" marR="0">
              <a:spcBef>
                <a:spcPts val="0"/>
              </a:spcBef>
              <a:spcAft>
                <a:spcPts val="750"/>
              </a:spcAft>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The Office of Native American Programs (ONAP) administers programs designed to support affordable housing and community development activities for Native Americans, Alaska Natives, and Native Hawaiians.</a:t>
            </a:r>
          </a:p>
          <a:p>
            <a:pPr marL="0" marR="0">
              <a:spcBef>
                <a:spcPts val="0"/>
              </a:spcBef>
              <a:spcAft>
                <a:spcPts val="750"/>
              </a:spcAft>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 </a:t>
            </a:r>
          </a:p>
          <a:p>
            <a:pPr marL="0" marR="0">
              <a:spcBef>
                <a:spcPts val="0"/>
              </a:spcBef>
              <a:spcAft>
                <a:spcPts val="750"/>
              </a:spcAft>
            </a:pPr>
            <a:r>
              <a:rPr lang="en-US" sz="2600" dirty="0">
                <a:effectLst/>
                <a:latin typeface="Helvetica" panose="020B0604020202020204" pitchFamily="34" charset="0"/>
                <a:ea typeface="Times New Roman" panose="02020603050405020304" pitchFamily="18" charset="0"/>
                <a:cs typeface="Helvetica" panose="020B0604020202020204" pitchFamily="34" charset="0"/>
              </a:rPr>
              <a:t>Service Area: Arizona, California, Nevada, New Mexico &amp; Ysleta del Sur (TX)</a:t>
            </a:r>
          </a:p>
        </p:txBody>
      </p:sp>
    </p:spTree>
    <p:extLst>
      <p:ext uri="{BB962C8B-B14F-4D97-AF65-F5344CB8AC3E}">
        <p14:creationId xmlns:p14="http://schemas.microsoft.com/office/powerpoint/2010/main" val="275790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F2B093-EE03-4513-9CC1-3FED134DB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0CB42E-9381-4467-808D-9C9C9B347B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797E5EB0-850D-4E1E-B5E1-15BDE5953C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ACA8B7CD-4C32-4DF2-B96E-2B432707C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43EA76-9A20-5DCE-53C0-F910EE588BCF}"/>
              </a:ext>
            </a:extLst>
          </p:cNvPr>
          <p:cNvSpPr>
            <a:spLocks noGrp="1"/>
          </p:cNvSpPr>
          <p:nvPr>
            <p:ph type="ctrTitle"/>
          </p:nvPr>
        </p:nvSpPr>
        <p:spPr>
          <a:xfrm>
            <a:off x="233082" y="2014329"/>
            <a:ext cx="4571639" cy="2860859"/>
          </a:xfrm>
        </p:spPr>
        <p:txBody>
          <a:bodyPr>
            <a:normAutofit/>
          </a:bodyPr>
          <a:lstStyle/>
          <a:p>
            <a:pPr algn="ctr">
              <a:lnSpc>
                <a:spcPct val="100000"/>
              </a:lnSpc>
            </a:pPr>
            <a:r>
              <a:rPr lang="en-US" sz="3800" dirty="0"/>
              <a:t>SWONAP Grantees</a:t>
            </a:r>
            <a:br>
              <a:rPr lang="en-US" sz="1600" dirty="0"/>
            </a:br>
            <a:br>
              <a:rPr lang="en-US" sz="1600" dirty="0"/>
            </a:br>
            <a:r>
              <a:rPr lang="en-US" sz="2700" dirty="0"/>
              <a:t>Approximately over </a:t>
            </a:r>
            <a:r>
              <a:rPr lang="en-US" sz="2700" b="1" dirty="0"/>
              <a:t>157 active tribal grantees – Tribes &amp; TDHEs </a:t>
            </a:r>
            <a:br>
              <a:rPr lang="en-US" sz="4000" b="1" dirty="0"/>
            </a:br>
            <a:endParaRPr lang="en-US" sz="3800" dirty="0"/>
          </a:p>
        </p:txBody>
      </p:sp>
      <p:sp>
        <p:nvSpPr>
          <p:cNvPr id="20" name="Rectangle 19">
            <a:extLst>
              <a:ext uri="{FF2B5EF4-FFF2-40B4-BE49-F238E27FC236}">
                <a16:creationId xmlns:a16="http://schemas.microsoft.com/office/drawing/2014/main" id="{0E5F4282-D045-4B94-88BF-ABB9DC224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7" y="488844"/>
            <a:ext cx="3378077"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9B80DF-5D27-45E5-B4BC-AF179FC03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79" y="488844"/>
            <a:ext cx="2739690" cy="248087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28145A-0D28-4D99-ADCE-27370688D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8" y="4169238"/>
            <a:ext cx="3378077"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1DAC29-F89D-4AA8-87C4-DBC8B397B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80" y="3130583"/>
            <a:ext cx="2739690"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0736E46-1ABE-28F0-9435-C1FF470CEA9D}"/>
              </a:ext>
            </a:extLst>
          </p:cNvPr>
          <p:cNvSpPr txBox="1"/>
          <p:nvPr/>
        </p:nvSpPr>
        <p:spPr>
          <a:xfrm>
            <a:off x="9115072" y="806824"/>
            <a:ext cx="2451617" cy="384721"/>
          </a:xfrm>
          <a:prstGeom prst="rect">
            <a:avLst/>
          </a:prstGeom>
          <a:noFill/>
        </p:spPr>
        <p:txBody>
          <a:bodyPr wrap="square" rtlCol="0">
            <a:spAutoFit/>
          </a:bodyPr>
          <a:lstStyle/>
          <a:p>
            <a:r>
              <a:rPr lang="en-US" sz="1900" b="1" dirty="0"/>
              <a:t>Arizona – 22 Tribes</a:t>
            </a:r>
          </a:p>
        </p:txBody>
      </p:sp>
      <p:sp>
        <p:nvSpPr>
          <p:cNvPr id="9" name="TextBox 8">
            <a:extLst>
              <a:ext uri="{FF2B5EF4-FFF2-40B4-BE49-F238E27FC236}">
                <a16:creationId xmlns:a16="http://schemas.microsoft.com/office/drawing/2014/main" id="{E8E47EC5-C87C-C35F-8C68-68A40CF618D9}"/>
              </a:ext>
            </a:extLst>
          </p:cNvPr>
          <p:cNvSpPr txBox="1"/>
          <p:nvPr/>
        </p:nvSpPr>
        <p:spPr>
          <a:xfrm>
            <a:off x="9115072" y="3521018"/>
            <a:ext cx="2451617" cy="923330"/>
          </a:xfrm>
          <a:prstGeom prst="rect">
            <a:avLst/>
          </a:prstGeom>
          <a:noFill/>
        </p:spPr>
        <p:txBody>
          <a:bodyPr wrap="square" rtlCol="0">
            <a:spAutoFit/>
          </a:bodyPr>
          <a:lstStyle/>
          <a:p>
            <a:r>
              <a:rPr lang="en-US" dirty="0">
                <a:solidFill>
                  <a:srgbClr val="002060"/>
                </a:solidFill>
              </a:rPr>
              <a:t>New Mexico</a:t>
            </a:r>
          </a:p>
          <a:p>
            <a:endParaRPr lang="en-US" dirty="0">
              <a:solidFill>
                <a:srgbClr val="002060"/>
              </a:solidFill>
            </a:endParaRPr>
          </a:p>
          <a:p>
            <a:endParaRPr lang="en-US" dirty="0"/>
          </a:p>
        </p:txBody>
      </p:sp>
      <p:sp>
        <p:nvSpPr>
          <p:cNvPr id="15" name="TextBox 14">
            <a:extLst>
              <a:ext uri="{FF2B5EF4-FFF2-40B4-BE49-F238E27FC236}">
                <a16:creationId xmlns:a16="http://schemas.microsoft.com/office/drawing/2014/main" id="{DBDB5E63-8BC7-4FCF-7CC3-080B8BC3A316}"/>
              </a:ext>
            </a:extLst>
          </p:cNvPr>
          <p:cNvSpPr txBox="1"/>
          <p:nvPr/>
        </p:nvSpPr>
        <p:spPr>
          <a:xfrm>
            <a:off x="5528938" y="529825"/>
            <a:ext cx="2544632" cy="923330"/>
          </a:xfrm>
          <a:prstGeom prst="rect">
            <a:avLst/>
          </a:prstGeom>
          <a:noFill/>
        </p:spPr>
        <p:txBody>
          <a:bodyPr wrap="square" rtlCol="0">
            <a:spAutoFit/>
          </a:bodyPr>
          <a:lstStyle/>
          <a:p>
            <a:pPr algn="ctr"/>
            <a:r>
              <a:rPr lang="en-US" b="1" dirty="0">
                <a:solidFill>
                  <a:srgbClr val="0070C0"/>
                </a:solidFill>
              </a:rPr>
              <a:t>California – 109 Tribes/Rancherias/</a:t>
            </a:r>
          </a:p>
          <a:p>
            <a:pPr algn="ctr"/>
            <a:r>
              <a:rPr lang="en-US" b="1" dirty="0">
                <a:solidFill>
                  <a:srgbClr val="0070C0"/>
                </a:solidFill>
              </a:rPr>
              <a:t>Colonies</a:t>
            </a:r>
          </a:p>
        </p:txBody>
      </p:sp>
      <p:sp>
        <p:nvSpPr>
          <p:cNvPr id="28" name="TextBox 27">
            <a:extLst>
              <a:ext uri="{FF2B5EF4-FFF2-40B4-BE49-F238E27FC236}">
                <a16:creationId xmlns:a16="http://schemas.microsoft.com/office/drawing/2014/main" id="{15504766-E5A4-3B18-6772-9EB0EC75E8A6}"/>
              </a:ext>
            </a:extLst>
          </p:cNvPr>
          <p:cNvSpPr txBox="1"/>
          <p:nvPr/>
        </p:nvSpPr>
        <p:spPr>
          <a:xfrm>
            <a:off x="5661459" y="5930369"/>
            <a:ext cx="2544632" cy="384721"/>
          </a:xfrm>
          <a:prstGeom prst="rect">
            <a:avLst/>
          </a:prstGeom>
          <a:noFill/>
        </p:spPr>
        <p:txBody>
          <a:bodyPr wrap="square" rtlCol="0">
            <a:spAutoFit/>
          </a:bodyPr>
          <a:lstStyle/>
          <a:p>
            <a:pPr algn="ctr"/>
            <a:r>
              <a:rPr lang="en-US" sz="1900" b="1" dirty="0"/>
              <a:t>Nevada – 19 Tribes</a:t>
            </a:r>
          </a:p>
        </p:txBody>
      </p:sp>
      <p:pic>
        <p:nvPicPr>
          <p:cNvPr id="30" name="Picture 29">
            <a:extLst>
              <a:ext uri="{FF2B5EF4-FFF2-40B4-BE49-F238E27FC236}">
                <a16:creationId xmlns:a16="http://schemas.microsoft.com/office/drawing/2014/main" id="{34DEF793-4E86-0491-B214-D7FD0CDA0E50}"/>
              </a:ext>
            </a:extLst>
          </p:cNvPr>
          <p:cNvPicPr>
            <a:picLocks noChangeAspect="1"/>
          </p:cNvPicPr>
          <p:nvPr/>
        </p:nvPicPr>
        <p:blipFill>
          <a:blip r:embed="rId4"/>
          <a:stretch>
            <a:fillRect/>
          </a:stretch>
        </p:blipFill>
        <p:spPr>
          <a:xfrm>
            <a:off x="5713358" y="1416526"/>
            <a:ext cx="5834166" cy="4460003"/>
          </a:xfrm>
          <a:prstGeom prst="rect">
            <a:avLst/>
          </a:prstGeom>
        </p:spPr>
      </p:pic>
      <p:sp>
        <p:nvSpPr>
          <p:cNvPr id="31" name="TextBox 30">
            <a:extLst>
              <a:ext uri="{FF2B5EF4-FFF2-40B4-BE49-F238E27FC236}">
                <a16:creationId xmlns:a16="http://schemas.microsoft.com/office/drawing/2014/main" id="{5A33E79F-B774-84EA-A4AE-CBE12B4F97F7}"/>
              </a:ext>
            </a:extLst>
          </p:cNvPr>
          <p:cNvSpPr txBox="1"/>
          <p:nvPr/>
        </p:nvSpPr>
        <p:spPr>
          <a:xfrm>
            <a:off x="9405053" y="5804408"/>
            <a:ext cx="2544632" cy="646331"/>
          </a:xfrm>
          <a:prstGeom prst="rect">
            <a:avLst/>
          </a:prstGeom>
          <a:noFill/>
        </p:spPr>
        <p:txBody>
          <a:bodyPr wrap="square" rtlCol="0">
            <a:spAutoFit/>
          </a:bodyPr>
          <a:lstStyle/>
          <a:p>
            <a:pPr algn="ctr"/>
            <a:r>
              <a:rPr lang="en-US" b="1" dirty="0">
                <a:solidFill>
                  <a:srgbClr val="0070C0"/>
                </a:solidFill>
              </a:rPr>
              <a:t>New Mexico – 23 Pueblos/Tribes</a:t>
            </a:r>
          </a:p>
        </p:txBody>
      </p:sp>
    </p:spTree>
    <p:extLst>
      <p:ext uri="{BB962C8B-B14F-4D97-AF65-F5344CB8AC3E}">
        <p14:creationId xmlns:p14="http://schemas.microsoft.com/office/powerpoint/2010/main" val="64022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9F06-33E1-67BC-7C79-E40D894D84FF}"/>
              </a:ext>
            </a:extLst>
          </p:cNvPr>
          <p:cNvSpPr>
            <a:spLocks noGrp="1"/>
          </p:cNvSpPr>
          <p:nvPr>
            <p:ph type="title"/>
          </p:nvPr>
        </p:nvSpPr>
        <p:spPr/>
        <p:txBody>
          <a:bodyPr/>
          <a:lstStyle/>
          <a:p>
            <a:r>
              <a:rPr lang="en-US" dirty="0"/>
              <a:t>SWONAP Staff </a:t>
            </a:r>
            <a:r>
              <a:rPr lang="en-US" sz="2400" dirty="0"/>
              <a:t>(33 in Phoenix and Albuquerque)</a:t>
            </a:r>
          </a:p>
        </p:txBody>
      </p:sp>
      <p:graphicFrame>
        <p:nvGraphicFramePr>
          <p:cNvPr id="6" name="Content Placeholder 5">
            <a:extLst>
              <a:ext uri="{FF2B5EF4-FFF2-40B4-BE49-F238E27FC236}">
                <a16:creationId xmlns:a16="http://schemas.microsoft.com/office/drawing/2014/main" id="{9BD9B81D-0A55-EE11-F38D-1B1756109FBE}"/>
              </a:ext>
            </a:extLst>
          </p:cNvPr>
          <p:cNvGraphicFramePr>
            <a:graphicFrameLocks noGrp="1"/>
          </p:cNvGraphicFramePr>
          <p:nvPr>
            <p:ph idx="1"/>
            <p:extLst>
              <p:ext uri="{D42A27DB-BD31-4B8C-83A1-F6EECF244321}">
                <p14:modId xmlns:p14="http://schemas.microsoft.com/office/powerpoint/2010/main" val="1744723883"/>
              </p:ext>
            </p:extLst>
          </p:nvPr>
        </p:nvGraphicFramePr>
        <p:xfrm>
          <a:off x="681038" y="2034988"/>
          <a:ext cx="10037762" cy="4437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736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9F06-33E1-67BC-7C79-E40D894D84FF}"/>
              </a:ext>
            </a:extLst>
          </p:cNvPr>
          <p:cNvSpPr>
            <a:spLocks noGrp="1"/>
          </p:cNvSpPr>
          <p:nvPr>
            <p:ph type="title"/>
          </p:nvPr>
        </p:nvSpPr>
        <p:spPr/>
        <p:txBody>
          <a:bodyPr/>
          <a:lstStyle/>
          <a:p>
            <a:r>
              <a:rPr lang="en-US" dirty="0"/>
              <a:t>SWONAP Divisions</a:t>
            </a:r>
          </a:p>
        </p:txBody>
      </p:sp>
      <p:sp>
        <p:nvSpPr>
          <p:cNvPr id="3" name="Content Placeholder 2">
            <a:extLst>
              <a:ext uri="{FF2B5EF4-FFF2-40B4-BE49-F238E27FC236}">
                <a16:creationId xmlns:a16="http://schemas.microsoft.com/office/drawing/2014/main" id="{BFA9B554-7079-C2EC-099B-3BF794A9C5B1}"/>
              </a:ext>
            </a:extLst>
          </p:cNvPr>
          <p:cNvSpPr>
            <a:spLocks noGrp="1"/>
          </p:cNvSpPr>
          <p:nvPr>
            <p:ph idx="1"/>
          </p:nvPr>
        </p:nvSpPr>
        <p:spPr>
          <a:xfrm>
            <a:off x="447821" y="2168059"/>
            <a:ext cx="11296357" cy="4232739"/>
          </a:xfrm>
        </p:spPr>
        <p:txBody>
          <a:bodyPr>
            <a:normAutofit lnSpcReduction="10000"/>
          </a:bodyPr>
          <a:lstStyle/>
          <a:p>
            <a:pPr marR="274320" indent="0">
              <a:lnSpc>
                <a:spcPct val="120000"/>
              </a:lnSpc>
              <a:spcBef>
                <a:spcPts val="0"/>
              </a:spcBef>
              <a:buNone/>
            </a:pPr>
            <a:r>
              <a:rPr lang="en-US" sz="1700" b="1" spc="-5" dirty="0">
                <a:latin typeface="Arial" panose="020B0604020202020204" pitchFamily="34" charset="0"/>
                <a:ea typeface="Arial" panose="020B0604020202020204" pitchFamily="34" charset="0"/>
                <a:cs typeface="Times New Roman" panose="02020603050405020304" pitchFamily="18" charset="0"/>
              </a:rPr>
              <a:t>Administration</a:t>
            </a:r>
          </a:p>
          <a:p>
            <a:pPr marL="457200" marR="274320">
              <a:lnSpc>
                <a:spcPct val="120000"/>
              </a:lnSpc>
              <a:spcBef>
                <a:spcPts val="0"/>
              </a:spcBef>
            </a:pPr>
            <a:r>
              <a:rPr lang="en-US" sz="1700" spc="-5" dirty="0">
                <a:effectLst/>
                <a:latin typeface="Arial" panose="020B0604020202020204" pitchFamily="34" charset="0"/>
                <a:ea typeface="Arial" panose="020B0604020202020204" pitchFamily="34" charset="0"/>
                <a:cs typeface="Times New Roman" panose="02020603050405020304" pitchFamily="18" charset="0"/>
              </a:rPr>
              <a:t>Directs Area Office programs and staff</a:t>
            </a:r>
          </a:p>
          <a:p>
            <a:pPr marL="457200" marR="274320">
              <a:lnSpc>
                <a:spcPct val="120000"/>
              </a:lnSpc>
              <a:spcBef>
                <a:spcPts val="0"/>
              </a:spcBef>
            </a:pPr>
            <a:r>
              <a:rPr lang="en-US" sz="1700" spc="-5" dirty="0">
                <a:latin typeface="Arial" panose="020B0604020202020204" pitchFamily="34" charset="0"/>
                <a:ea typeface="Arial" panose="020B0604020202020204" pitchFamily="34" charset="0"/>
                <a:cs typeface="Times New Roman" panose="02020603050405020304" pitchFamily="18" charset="0"/>
              </a:rPr>
              <a:t>Fosters effective and efficient collaboration with HQ, other Federal agencies, Indian Housing Associations, Congressional Delegates, and other partners</a:t>
            </a:r>
            <a:br>
              <a:rPr lang="en-US" sz="1700" spc="-5" dirty="0">
                <a:latin typeface="Arial" panose="020B0604020202020204" pitchFamily="34" charset="0"/>
                <a:ea typeface="Arial" panose="020B0604020202020204" pitchFamily="34" charset="0"/>
                <a:cs typeface="Times New Roman" panose="02020603050405020304" pitchFamily="18" charset="0"/>
              </a:rPr>
            </a:br>
            <a:endParaRPr lang="en-US" sz="1700" spc="-5" dirty="0">
              <a:latin typeface="Arial" panose="020B0604020202020204" pitchFamily="34" charset="0"/>
              <a:ea typeface="Arial" panose="020B0604020202020204" pitchFamily="34" charset="0"/>
              <a:cs typeface="Times New Roman" panose="02020603050405020304" pitchFamily="18" charset="0"/>
            </a:endParaRPr>
          </a:p>
          <a:p>
            <a:pPr marR="274320" indent="0">
              <a:lnSpc>
                <a:spcPct val="120000"/>
              </a:lnSpc>
              <a:spcBef>
                <a:spcPts val="0"/>
              </a:spcBef>
              <a:buNone/>
            </a:pPr>
            <a:r>
              <a:rPr lang="en-US" sz="1700" b="1" spc="-5" dirty="0">
                <a:effectLst/>
                <a:latin typeface="Arial" panose="020B0604020202020204" pitchFamily="34" charset="0"/>
                <a:ea typeface="Arial" panose="020B0604020202020204" pitchFamily="34" charset="0"/>
                <a:cs typeface="Times New Roman" panose="02020603050405020304" pitchFamily="18" charset="0"/>
              </a:rPr>
              <a:t>Grants Management</a:t>
            </a:r>
          </a:p>
          <a:p>
            <a:pPr marL="457200" marR="274320">
              <a:lnSpc>
                <a:spcPct val="120000"/>
              </a:lnSpc>
              <a:spcBef>
                <a:spcPts val="0"/>
              </a:spcBef>
            </a:pPr>
            <a:r>
              <a:rPr lang="en-US" sz="1700" spc="-5" dirty="0">
                <a:effectLst/>
                <a:latin typeface="Arial" panose="020B0604020202020204" pitchFamily="34" charset="0"/>
                <a:ea typeface="Arial" panose="020B0604020202020204" pitchFamily="34" charset="0"/>
                <a:cs typeface="Times New Roman" panose="02020603050405020304" pitchFamily="18" charset="0"/>
              </a:rPr>
              <a:t>Manage day-to-day relationships with Tribes/TDHEs</a:t>
            </a:r>
          </a:p>
          <a:p>
            <a:pPr marL="457200" marR="274320">
              <a:lnSpc>
                <a:spcPct val="120000"/>
              </a:lnSpc>
              <a:spcBef>
                <a:spcPts val="0"/>
              </a:spcBef>
            </a:pPr>
            <a:r>
              <a:rPr lang="en-US" sz="1700" spc="-5" dirty="0">
                <a:effectLst/>
                <a:latin typeface="Arial" panose="020B0604020202020204" pitchFamily="34" charset="0"/>
                <a:ea typeface="Arial" panose="020B0604020202020204" pitchFamily="34" charset="0"/>
                <a:cs typeface="Times New Roman" panose="02020603050405020304" pitchFamily="18" charset="0"/>
              </a:rPr>
              <a:t>Oversee grant award and administration including review of grant applications &amp; LOCCS draws</a:t>
            </a:r>
          </a:p>
          <a:p>
            <a:pPr marL="457200" marR="274320">
              <a:lnSpc>
                <a:spcPct val="120000"/>
              </a:lnSpc>
              <a:spcBef>
                <a:spcPts val="0"/>
              </a:spcBef>
            </a:pPr>
            <a:r>
              <a:rPr lang="en-US" sz="1700" spc="-5" dirty="0">
                <a:latin typeface="Arial" panose="020B0604020202020204" pitchFamily="34" charset="0"/>
                <a:ea typeface="Arial" panose="020B0604020202020204" pitchFamily="34" charset="0"/>
                <a:cs typeface="Times New Roman" panose="02020603050405020304" pitchFamily="18" charset="0"/>
              </a:rPr>
              <a:t>Provide technical guidance</a:t>
            </a:r>
            <a:br>
              <a:rPr lang="en-US" sz="1700" spc="-5" dirty="0">
                <a:latin typeface="Arial" panose="020B0604020202020204" pitchFamily="34" charset="0"/>
                <a:ea typeface="Arial" panose="020B0604020202020204" pitchFamily="34" charset="0"/>
                <a:cs typeface="Times New Roman" panose="02020603050405020304" pitchFamily="18" charset="0"/>
              </a:rPr>
            </a:br>
            <a:endParaRPr lang="en-US" sz="1700" spc="-5" dirty="0">
              <a:effectLst/>
              <a:latin typeface="Arial" panose="020B0604020202020204" pitchFamily="34" charset="0"/>
              <a:ea typeface="Arial" panose="020B0604020202020204" pitchFamily="34" charset="0"/>
              <a:cs typeface="Times New Roman" panose="02020603050405020304" pitchFamily="18" charset="0"/>
            </a:endParaRPr>
          </a:p>
          <a:p>
            <a:pPr marL="228600" marR="274320" lvl="1" indent="0">
              <a:lnSpc>
                <a:spcPct val="120000"/>
              </a:lnSpc>
              <a:spcBef>
                <a:spcPts val="0"/>
              </a:spcBef>
              <a:buNone/>
            </a:pPr>
            <a:r>
              <a:rPr lang="en-US" sz="1700" b="1" spc="-5" dirty="0">
                <a:latin typeface="Arial" panose="020B0604020202020204" pitchFamily="34" charset="0"/>
                <a:ea typeface="Arial" panose="020B0604020202020204" pitchFamily="34" charset="0"/>
                <a:cs typeface="Times New Roman" panose="02020603050405020304" pitchFamily="18" charset="0"/>
              </a:rPr>
              <a:t>Grants Evaluation</a:t>
            </a:r>
            <a:endParaRPr lang="en-US" sz="1700" b="1" spc="-5" dirty="0">
              <a:effectLst/>
              <a:latin typeface="Arial" panose="020B0604020202020204" pitchFamily="34" charset="0"/>
              <a:ea typeface="Arial" panose="020B0604020202020204" pitchFamily="34" charset="0"/>
              <a:cs typeface="Times New Roman" panose="02020603050405020304" pitchFamily="18" charset="0"/>
            </a:endParaRPr>
          </a:p>
          <a:p>
            <a:pPr marL="685800" marR="274320" lvl="2" indent="-342900">
              <a:lnSpc>
                <a:spcPct val="120000"/>
              </a:lnSpc>
              <a:spcBef>
                <a:spcPts val="0"/>
              </a:spcBef>
              <a:buSzPts val="1100"/>
              <a:buFont typeface="Symbol" panose="05050102010706020507" pitchFamily="18" charset="2"/>
              <a:buChar char=""/>
            </a:pPr>
            <a:r>
              <a:rPr lang="en-US" sz="1700" spc="-5" dirty="0">
                <a:effectLst/>
                <a:latin typeface="Arial" panose="020B0604020202020204" pitchFamily="34" charset="0"/>
                <a:ea typeface="Arial" panose="020B0604020202020204" pitchFamily="34" charset="0"/>
                <a:cs typeface="Times New Roman" panose="02020603050405020304" pitchFamily="18" charset="0"/>
              </a:rPr>
              <a:t>Responsible for program monitoring and grant compliance</a:t>
            </a:r>
          </a:p>
          <a:p>
            <a:pPr marL="685800" marR="274320" lvl="2" indent="-342900">
              <a:lnSpc>
                <a:spcPct val="120000"/>
              </a:lnSpc>
              <a:spcBef>
                <a:spcPts val="0"/>
              </a:spcBef>
              <a:buSzPts val="1100"/>
              <a:buFont typeface="Symbol" panose="05050102010706020507" pitchFamily="18" charset="2"/>
              <a:buChar char=""/>
            </a:pPr>
            <a:r>
              <a:rPr lang="en-US" sz="1700" spc="-5" dirty="0">
                <a:latin typeface="Arial" panose="020B0604020202020204" pitchFamily="34" charset="0"/>
                <a:ea typeface="Arial" panose="020B0604020202020204" pitchFamily="34" charset="0"/>
                <a:cs typeface="Times New Roman" panose="02020603050405020304" pitchFamily="18" charset="0"/>
              </a:rPr>
              <a:t>Review financial audits and reports</a:t>
            </a:r>
            <a:endParaRPr lang="en-US" sz="1700" spc="-5" dirty="0">
              <a:effectLst/>
              <a:latin typeface="Arial" panose="020B0604020202020204" pitchFamily="34" charset="0"/>
              <a:ea typeface="Arial" panose="020B0604020202020204" pitchFamily="34" charset="0"/>
              <a:cs typeface="Times New Roman" panose="02020603050405020304" pitchFamily="18" charset="0"/>
            </a:endParaRPr>
          </a:p>
          <a:p>
            <a:pPr marL="685800" marR="274320" lvl="2" indent="-342900">
              <a:lnSpc>
                <a:spcPct val="120000"/>
              </a:lnSpc>
              <a:spcBef>
                <a:spcPts val="0"/>
              </a:spcBef>
              <a:buSzPts val="1100"/>
              <a:buFont typeface="Symbol" panose="05050102010706020507" pitchFamily="18" charset="2"/>
              <a:buChar char=""/>
            </a:pPr>
            <a:r>
              <a:rPr lang="en-US" sz="1700" spc="-5" dirty="0">
                <a:latin typeface="Arial" panose="020B0604020202020204" pitchFamily="34" charset="0"/>
                <a:ea typeface="Arial" panose="020B0604020202020204" pitchFamily="34" charset="0"/>
                <a:cs typeface="Times New Roman" panose="02020603050405020304" pitchFamily="18" charset="0"/>
              </a:rPr>
              <a:t>Provide technical guidance</a:t>
            </a:r>
          </a:p>
          <a:p>
            <a:pPr marL="457200" marR="274320">
              <a:lnSpc>
                <a:spcPts val="2100"/>
              </a:lnSpc>
              <a:spcBef>
                <a:spcPts val="0"/>
              </a:spcBef>
              <a:spcAft>
                <a:spcPts val="800"/>
              </a:spcAft>
            </a:pPr>
            <a:endParaRPr lang="en-US" sz="2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57200" marR="274320">
              <a:lnSpc>
                <a:spcPts val="2100"/>
              </a:lnSpc>
              <a:spcBef>
                <a:spcPts val="0"/>
              </a:spcBef>
              <a:spcAft>
                <a:spcPts val="800"/>
              </a:spcAft>
            </a:pPr>
            <a:endParaRPr lang="en-US" sz="2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F40EA3C-C6E3-0179-F734-7CDD7A194E7A}"/>
              </a:ext>
            </a:extLst>
          </p:cNvPr>
          <p:cNvSpPr txBox="1"/>
          <p:nvPr/>
        </p:nvSpPr>
        <p:spPr>
          <a:xfrm>
            <a:off x="10542495" y="631977"/>
            <a:ext cx="1649506" cy="1323439"/>
          </a:xfrm>
          <a:prstGeom prst="rect">
            <a:avLst/>
          </a:prstGeom>
          <a:noFill/>
        </p:spPr>
        <p:txBody>
          <a:bodyPr wrap="square" rtlCol="0">
            <a:spAutoFit/>
          </a:bodyPr>
          <a:lstStyle/>
          <a:p>
            <a:pPr marL="137160" indent="-137160">
              <a:lnSpc>
                <a:spcPct val="100000"/>
              </a:lnSpc>
              <a:spcBef>
                <a:spcPts val="600"/>
              </a:spcBef>
              <a:buFont typeface="Arial" panose="020B0604020202020204" pitchFamily="34" charset="0"/>
              <a:buChar char="•"/>
            </a:pPr>
            <a:r>
              <a:rPr lang="en-US" sz="1400" b="0" i="0" dirty="0">
                <a:effectLst/>
                <a:latin typeface="Palatino Linotype" panose="02040502050505030304" pitchFamily="18" charset="0"/>
              </a:rPr>
              <a:t>Administration</a:t>
            </a:r>
          </a:p>
          <a:p>
            <a:pPr marL="137160" indent="-137160">
              <a:lnSpc>
                <a:spcPct val="100000"/>
              </a:lnSpc>
              <a:spcBef>
                <a:spcPts val="600"/>
              </a:spcBef>
              <a:buFont typeface="Arial" panose="020B0604020202020204" pitchFamily="34" charset="0"/>
              <a:buChar char="•"/>
            </a:pPr>
            <a:r>
              <a:rPr lang="en-US" sz="1400" dirty="0">
                <a:latin typeface="Palatino Linotype" panose="02040502050505030304" pitchFamily="18" charset="0"/>
              </a:rPr>
              <a:t>Grants Management</a:t>
            </a:r>
          </a:p>
          <a:p>
            <a:pPr marL="137160" indent="-137160">
              <a:lnSpc>
                <a:spcPct val="100000"/>
              </a:lnSpc>
              <a:spcBef>
                <a:spcPts val="600"/>
              </a:spcBef>
              <a:buFont typeface="Arial" panose="020B0604020202020204" pitchFamily="34" charset="0"/>
              <a:buChar char="•"/>
            </a:pPr>
            <a:r>
              <a:rPr lang="en-US" sz="1400" dirty="0">
                <a:latin typeface="Palatino Linotype" panose="02040502050505030304" pitchFamily="18" charset="0"/>
              </a:rPr>
              <a:t>Grants Evaluation</a:t>
            </a:r>
          </a:p>
        </p:txBody>
      </p:sp>
    </p:spTree>
    <p:extLst>
      <p:ext uri="{BB962C8B-B14F-4D97-AF65-F5344CB8AC3E}">
        <p14:creationId xmlns:p14="http://schemas.microsoft.com/office/powerpoint/2010/main" val="209411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0942FCB7-D1B7-4F20-8B70-9735A08EB9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2" name="Picture 71">
            <a:extLst>
              <a:ext uri="{FF2B5EF4-FFF2-40B4-BE49-F238E27FC236}">
                <a16:creationId xmlns:a16="http://schemas.microsoft.com/office/drawing/2014/main" id="{6E82EE6F-2374-4443-8A3F-F342A1FEE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3" name="Picture 72">
            <a:extLst>
              <a:ext uri="{FF2B5EF4-FFF2-40B4-BE49-F238E27FC236}">
                <a16:creationId xmlns:a16="http://schemas.microsoft.com/office/drawing/2014/main" id="{978818C7-5520-4AA4-B8C8-1E29137E3A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4" name="Rectangle 73">
            <a:extLst>
              <a:ext uri="{FF2B5EF4-FFF2-40B4-BE49-F238E27FC236}">
                <a16:creationId xmlns:a16="http://schemas.microsoft.com/office/drawing/2014/main" id="{EE2923D5-2453-48AE-84D0-4F20C2817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87B2F32A-3C1B-4881-BDC9-094804BD2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6" name="Group 75">
            <a:extLst>
              <a:ext uri="{FF2B5EF4-FFF2-40B4-BE49-F238E27FC236}">
                <a16:creationId xmlns:a16="http://schemas.microsoft.com/office/drawing/2014/main" id="{D0216C70-B474-4E7F-BC86-D8924C71FA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7" name="Rectangle 76">
              <a:extLst>
                <a:ext uri="{FF2B5EF4-FFF2-40B4-BE49-F238E27FC236}">
                  <a16:creationId xmlns:a16="http://schemas.microsoft.com/office/drawing/2014/main" id="{1A48A0E1-99D6-46E0-B545-939DF48CD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A0A1FC21-CF7D-41A2-B280-8F5CD4A74CB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78" name="Rectangle 77">
            <a:extLst>
              <a:ext uri="{FF2B5EF4-FFF2-40B4-BE49-F238E27FC236}">
                <a16:creationId xmlns:a16="http://schemas.microsoft.com/office/drawing/2014/main" id="{138FBA86-9EB7-4930-9037-593598624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12987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CC4F771-FC78-9899-5E33-6A64304A168A}"/>
              </a:ext>
            </a:extLst>
          </p:cNvPr>
          <p:cNvSpPr>
            <a:spLocks noGrp="1"/>
          </p:cNvSpPr>
          <p:nvPr>
            <p:ph type="title"/>
          </p:nvPr>
        </p:nvSpPr>
        <p:spPr>
          <a:xfrm>
            <a:off x="690908" y="4710483"/>
            <a:ext cx="7284680" cy="940240"/>
          </a:xfrm>
        </p:spPr>
        <p:txBody>
          <a:bodyPr vert="horz" lIns="91440" tIns="45720" rIns="91440" bIns="45720" rtlCol="0" anchor="b">
            <a:normAutofit/>
          </a:bodyPr>
          <a:lstStyle/>
          <a:p>
            <a:pPr algn="r"/>
            <a:r>
              <a:rPr lang="en-US" sz="4800"/>
              <a:t>Project Examples </a:t>
            </a:r>
          </a:p>
        </p:txBody>
      </p:sp>
      <p:pic>
        <p:nvPicPr>
          <p:cNvPr id="7" name="Picture 6">
            <a:extLst>
              <a:ext uri="{FF2B5EF4-FFF2-40B4-BE49-F238E27FC236}">
                <a16:creationId xmlns:a16="http://schemas.microsoft.com/office/drawing/2014/main" id="{11256CE5-9696-5220-9CB2-5EB74307BD59}"/>
              </a:ext>
            </a:extLst>
          </p:cNvPr>
          <p:cNvPicPr>
            <a:picLocks noChangeAspect="1"/>
          </p:cNvPicPr>
          <p:nvPr/>
        </p:nvPicPr>
        <p:blipFill rotWithShape="1">
          <a:blip r:embed="rId5"/>
          <a:srcRect l="15142" r="32837" b="1"/>
          <a:stretch/>
        </p:blipFill>
        <p:spPr>
          <a:xfrm>
            <a:off x="140602" y="116612"/>
            <a:ext cx="3005636" cy="3892008"/>
          </a:xfrm>
          <a:prstGeom prst="rect">
            <a:avLst/>
          </a:prstGeom>
          <a:ln>
            <a:noFill/>
          </a:ln>
          <a:effectLst>
            <a:outerShdw blurRad="76200" dist="63500" dir="5040000" algn="tl" rotWithShape="0">
              <a:srgbClr val="000000">
                <a:alpha val="41000"/>
              </a:srgbClr>
            </a:outerShdw>
          </a:effectLst>
        </p:spPr>
      </p:pic>
      <p:sp>
        <p:nvSpPr>
          <p:cNvPr id="79" name="Rectangle 78">
            <a:extLst>
              <a:ext uri="{FF2B5EF4-FFF2-40B4-BE49-F238E27FC236}">
                <a16:creationId xmlns:a16="http://schemas.microsoft.com/office/drawing/2014/main" id="{492174FA-36EE-4978-9C32-5268F4534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3503" y="4557357"/>
            <a:ext cx="392590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0" name="Rectangle 79">
            <a:extLst>
              <a:ext uri="{FF2B5EF4-FFF2-40B4-BE49-F238E27FC236}">
                <a16:creationId xmlns:a16="http://schemas.microsoft.com/office/drawing/2014/main" id="{72C3282A-4194-4E08-B865-BE828A0F0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119287"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323414F-54FD-491F-BDA4-622678BD7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4159" y="6210130"/>
            <a:ext cx="3918428"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0FB821-522F-E606-79CB-BA193F7DAF4E}"/>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969123" y="214694"/>
            <a:ext cx="5997924" cy="2146197"/>
          </a:xfrm>
          <a:prstGeom prst="rect">
            <a:avLst/>
          </a:prstGeom>
          <a:ln>
            <a:noFill/>
          </a:ln>
          <a:effectLst>
            <a:softEdge rad="112500"/>
          </a:effectLst>
        </p:spPr>
      </p:pic>
      <p:pic>
        <p:nvPicPr>
          <p:cNvPr id="10" name="Picture 9" descr="A picture containing outdoor, tree, building, house&#10;&#10;Description automatically generated">
            <a:extLst>
              <a:ext uri="{FF2B5EF4-FFF2-40B4-BE49-F238E27FC236}">
                <a16:creationId xmlns:a16="http://schemas.microsoft.com/office/drawing/2014/main" id="{B9D71FF2-DF41-88F9-2AA2-6A78BA85788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80334" y="2210815"/>
            <a:ext cx="5097286" cy="2146197"/>
          </a:xfrm>
          <a:prstGeom prst="rect">
            <a:avLst/>
          </a:prstGeom>
          <a:ln>
            <a:noFill/>
          </a:ln>
          <a:effectLst>
            <a:softEdge rad="112500"/>
          </a:effectLst>
        </p:spPr>
      </p:pic>
      <p:sp>
        <p:nvSpPr>
          <p:cNvPr id="16" name="TextBox 15">
            <a:extLst>
              <a:ext uri="{FF2B5EF4-FFF2-40B4-BE49-F238E27FC236}">
                <a16:creationId xmlns:a16="http://schemas.microsoft.com/office/drawing/2014/main" id="{BFEB44B5-7365-8F3A-686B-AA245F13215E}"/>
              </a:ext>
            </a:extLst>
          </p:cNvPr>
          <p:cNvSpPr txBox="1"/>
          <p:nvPr/>
        </p:nvSpPr>
        <p:spPr>
          <a:xfrm>
            <a:off x="69130" y="4044870"/>
            <a:ext cx="3114771" cy="646331"/>
          </a:xfrm>
          <a:prstGeom prst="rect">
            <a:avLst/>
          </a:prstGeom>
          <a:noFill/>
        </p:spPr>
        <p:txBody>
          <a:bodyPr wrap="square" rtlCol="0">
            <a:spAutoFit/>
          </a:bodyPr>
          <a:lstStyle/>
          <a:p>
            <a:r>
              <a:rPr lang="en-US" dirty="0"/>
              <a:t>Veteran in front of his home – White Mountain Apache HA</a:t>
            </a:r>
          </a:p>
        </p:txBody>
      </p:sp>
      <p:sp>
        <p:nvSpPr>
          <p:cNvPr id="18" name="TextBox 17">
            <a:extLst>
              <a:ext uri="{FF2B5EF4-FFF2-40B4-BE49-F238E27FC236}">
                <a16:creationId xmlns:a16="http://schemas.microsoft.com/office/drawing/2014/main" id="{8B6177AB-D529-2B3C-D5CF-42675184FFD8}"/>
              </a:ext>
            </a:extLst>
          </p:cNvPr>
          <p:cNvSpPr txBox="1"/>
          <p:nvPr/>
        </p:nvSpPr>
        <p:spPr>
          <a:xfrm>
            <a:off x="8677620" y="3579779"/>
            <a:ext cx="3077108" cy="646331"/>
          </a:xfrm>
          <a:prstGeom prst="rect">
            <a:avLst/>
          </a:prstGeom>
          <a:noFill/>
        </p:spPr>
        <p:txBody>
          <a:bodyPr wrap="square" rtlCol="0">
            <a:spAutoFit/>
          </a:bodyPr>
          <a:lstStyle/>
          <a:p>
            <a:r>
              <a:rPr lang="en-US" dirty="0"/>
              <a:t>Hoopa Valley Housing Authority</a:t>
            </a:r>
          </a:p>
        </p:txBody>
      </p:sp>
      <p:sp>
        <p:nvSpPr>
          <p:cNvPr id="20" name="TextBox 19">
            <a:extLst>
              <a:ext uri="{FF2B5EF4-FFF2-40B4-BE49-F238E27FC236}">
                <a16:creationId xmlns:a16="http://schemas.microsoft.com/office/drawing/2014/main" id="{7DE2C0D5-D7D7-EC91-B78F-51F1A4292414}"/>
              </a:ext>
            </a:extLst>
          </p:cNvPr>
          <p:cNvSpPr txBox="1"/>
          <p:nvPr/>
        </p:nvSpPr>
        <p:spPr>
          <a:xfrm>
            <a:off x="3798935" y="389669"/>
            <a:ext cx="2167012" cy="646331"/>
          </a:xfrm>
          <a:prstGeom prst="rect">
            <a:avLst/>
          </a:prstGeom>
          <a:noFill/>
        </p:spPr>
        <p:txBody>
          <a:bodyPr wrap="square" rtlCol="0">
            <a:spAutoFit/>
          </a:bodyPr>
          <a:lstStyle/>
          <a:p>
            <a:r>
              <a:rPr lang="en-US" dirty="0" err="1"/>
              <a:t>Ohkay</a:t>
            </a:r>
            <a:r>
              <a:rPr lang="en-US" dirty="0"/>
              <a:t> </a:t>
            </a:r>
            <a:r>
              <a:rPr lang="en-US" dirty="0" err="1"/>
              <a:t>Owingeh</a:t>
            </a:r>
            <a:r>
              <a:rPr lang="en-US" dirty="0"/>
              <a:t> Housing Authority</a:t>
            </a:r>
          </a:p>
        </p:txBody>
      </p:sp>
    </p:spTree>
    <p:extLst>
      <p:ext uri="{BB962C8B-B14F-4D97-AF65-F5344CB8AC3E}">
        <p14:creationId xmlns:p14="http://schemas.microsoft.com/office/powerpoint/2010/main" val="299750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1901F3-4FAC-EEC1-98B2-D072369A1CAA}"/>
              </a:ext>
            </a:extLst>
          </p:cNvPr>
          <p:cNvSpPr>
            <a:spLocks noGrp="1"/>
          </p:cNvSpPr>
          <p:nvPr>
            <p:ph type="title"/>
          </p:nvPr>
        </p:nvSpPr>
        <p:spPr>
          <a:xfrm>
            <a:off x="2214881" y="753228"/>
            <a:ext cx="8079302" cy="1080938"/>
          </a:xfrm>
        </p:spPr>
        <p:txBody>
          <a:bodyPr>
            <a:normAutofit/>
          </a:bodyPr>
          <a:lstStyle/>
          <a:p>
            <a:r>
              <a:rPr lang="en-US" sz="2800" dirty="0"/>
              <a:t>Southwest Office of Native American Programs</a:t>
            </a:r>
          </a:p>
        </p:txBody>
      </p:sp>
      <p:pic>
        <p:nvPicPr>
          <p:cNvPr id="5" name="Content Placeholder 8" descr="A logo for a company&#10;&#10;Description automatically generated">
            <a:extLst>
              <a:ext uri="{FF2B5EF4-FFF2-40B4-BE49-F238E27FC236}">
                <a16:creationId xmlns:a16="http://schemas.microsoft.com/office/drawing/2014/main" id="{0074A7B0-8A71-D799-D8F0-39ADFCDFF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70" y="680721"/>
            <a:ext cx="1588470" cy="1199705"/>
          </a:xfrm>
          <a:prstGeom prst="rect">
            <a:avLst/>
          </a:prstGeom>
        </p:spPr>
      </p:pic>
      <p:sp>
        <p:nvSpPr>
          <p:cNvPr id="8" name="TextBox 7">
            <a:extLst>
              <a:ext uri="{FF2B5EF4-FFF2-40B4-BE49-F238E27FC236}">
                <a16:creationId xmlns:a16="http://schemas.microsoft.com/office/drawing/2014/main" id="{9C07660C-8E98-66C3-7C8A-4FAA7EF6A9D9}"/>
              </a:ext>
            </a:extLst>
          </p:cNvPr>
          <p:cNvSpPr txBox="1"/>
          <p:nvPr/>
        </p:nvSpPr>
        <p:spPr>
          <a:xfrm>
            <a:off x="123290" y="1950374"/>
            <a:ext cx="11989941" cy="4907626"/>
          </a:xfrm>
          <a:prstGeom prst="rect">
            <a:avLst/>
          </a:prstGeom>
          <a:noFill/>
        </p:spPr>
        <p:txBody>
          <a:bodyPr wrap="square" rtlCol="0">
            <a:spAutoFit/>
          </a:bodyPr>
          <a:lstStyle/>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 2024 </a:t>
            </a:r>
            <a:r>
              <a:rPr lang="en-US" sz="3200" b="1" kern="100" dirty="0">
                <a:latin typeface="Aptos" panose="020B0004020202020204" pitchFamily="34" charset="0"/>
                <a:ea typeface="Aptos" panose="020B0004020202020204" pitchFamily="34" charset="0"/>
                <a:cs typeface="Times New Roman" panose="02020603050405020304" pitchFamily="18" charset="0"/>
              </a:rPr>
              <a:t>Budget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Appropriations for Native American Programs</a:t>
            </a:r>
          </a:p>
          <a:p>
            <a:pPr marL="0" marR="0"/>
            <a:r>
              <a:rPr lang="en-US" sz="3200" b="1" dirty="0">
                <a:effectLst/>
                <a:latin typeface="Arial" panose="020B0604020202020204" pitchFamily="34" charset="0"/>
                <a:ea typeface="Times New Roman" panose="02020603050405020304" pitchFamily="18" charset="0"/>
                <a:cs typeface="Arial" panose="020B0604020202020204" pitchFamily="34" charset="0"/>
              </a:rPr>
              <a:t>$1.34 billion </a:t>
            </a:r>
            <a:r>
              <a:rPr lang="en-US" sz="2800" dirty="0">
                <a:effectLst/>
                <a:latin typeface="Arial" panose="020B0604020202020204" pitchFamily="34" charset="0"/>
                <a:ea typeface="Times New Roman" panose="02020603050405020304" pitchFamily="18" charset="0"/>
                <a:cs typeface="Arial" panose="020B0604020202020204" pitchFamily="34" charset="0"/>
              </a:rPr>
              <a:t>in funding allocated as follows:</a:t>
            </a:r>
            <a:br>
              <a:rPr lang="en-US" sz="2800" dirty="0">
                <a:effectLst/>
                <a:latin typeface="Arial" panose="020B0604020202020204" pitchFamily="34" charset="0"/>
                <a:ea typeface="Times New Roman" panose="02020603050405020304" pitchFamily="18" charset="0"/>
                <a:cs typeface="Arial" panose="020B0604020202020204" pitchFamily="34" charset="0"/>
              </a:rPr>
            </a:b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$1.1 billion </a:t>
            </a:r>
            <a:r>
              <a:rPr lang="en-US" sz="2800" dirty="0">
                <a:effectLst/>
                <a:latin typeface="Arial" panose="020B0604020202020204" pitchFamily="34" charset="0"/>
                <a:ea typeface="Times New Roman" panose="02020603050405020304" pitchFamily="18" charset="0"/>
                <a:cs typeface="Arial" panose="020B0604020202020204" pitchFamily="34" charset="0"/>
              </a:rPr>
              <a:t>for formula Indian Housing Block Grants (IHBG) -  </a:t>
            </a:r>
            <a:r>
              <a:rPr lang="en-US" sz="2400" i="1" dirty="0">
                <a:effectLst/>
                <a:latin typeface="Arial" panose="020B0604020202020204" pitchFamily="34" charset="0"/>
                <a:ea typeface="Times New Roman" panose="02020603050405020304" pitchFamily="18" charset="0"/>
                <a:cs typeface="Arial" panose="020B0604020202020204" pitchFamily="34" charset="0"/>
              </a:rPr>
              <a:t>$324 million (41%) more than the 2023 Appropriations Act. $368.5 million SWONAP. $260 million SWTHA members</a:t>
            </a:r>
            <a:br>
              <a:rPr lang="en-US" sz="2800" dirty="0">
                <a:effectLst/>
                <a:latin typeface="Arial" panose="020B0604020202020204" pitchFamily="34" charset="0"/>
                <a:ea typeface="Times New Roman" panose="02020603050405020304" pitchFamily="18" charset="0"/>
                <a:cs typeface="Arial" panose="020B0604020202020204" pitchFamily="34" charset="0"/>
              </a:rPr>
            </a:b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$150 million </a:t>
            </a:r>
            <a:r>
              <a:rPr lang="en-US" sz="2800" dirty="0">
                <a:effectLst/>
                <a:latin typeface="Arial" panose="020B0604020202020204" pitchFamily="34" charset="0"/>
                <a:ea typeface="Times New Roman" panose="02020603050405020304" pitchFamily="18" charset="0"/>
                <a:cs typeface="Arial" panose="020B0604020202020204" pitchFamily="34" charset="0"/>
              </a:rPr>
              <a:t>for IHBG competitive grants;</a:t>
            </a:r>
            <a:br>
              <a:rPr lang="en-US" sz="2800" dirty="0">
                <a:effectLst/>
                <a:latin typeface="Arial" panose="020B0604020202020204" pitchFamily="34" charset="0"/>
                <a:ea typeface="Times New Roman" panose="02020603050405020304" pitchFamily="18" charset="0"/>
                <a:cs typeface="Arial" panose="020B0604020202020204" pitchFamily="34" charset="0"/>
              </a:rPr>
            </a:b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$ 75 million </a:t>
            </a:r>
            <a:r>
              <a:rPr lang="en-US" sz="2800" dirty="0">
                <a:effectLst/>
                <a:latin typeface="Arial" panose="020B0604020202020204" pitchFamily="34" charset="0"/>
                <a:ea typeface="Times New Roman" panose="02020603050405020304" pitchFamily="18" charset="0"/>
                <a:cs typeface="Arial" panose="020B0604020202020204" pitchFamily="34" charset="0"/>
              </a:rPr>
              <a:t>for Indian Community Development Block Grants;</a:t>
            </a:r>
            <a:br>
              <a:rPr lang="en-US" sz="2800" dirty="0">
                <a:effectLst/>
                <a:latin typeface="Arial" panose="020B0604020202020204" pitchFamily="34" charset="0"/>
                <a:ea typeface="Times New Roman" panose="02020603050405020304" pitchFamily="18" charset="0"/>
                <a:cs typeface="Arial" panose="020B0604020202020204" pitchFamily="34" charset="0"/>
              </a:rPr>
            </a:b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  1 million </a:t>
            </a:r>
            <a:r>
              <a:rPr lang="en-US" sz="2800" dirty="0">
                <a:effectLst/>
                <a:latin typeface="Arial" panose="020B0604020202020204" pitchFamily="34" charset="0"/>
                <a:ea typeface="Times New Roman" panose="02020603050405020304" pitchFamily="18" charset="0"/>
                <a:cs typeface="Arial" panose="020B0604020202020204" pitchFamily="34" charset="0"/>
              </a:rPr>
              <a:t>for Title VI, and </a:t>
            </a:r>
            <a:br>
              <a:rPr lang="en-US" sz="2800" dirty="0">
                <a:effectLst/>
                <a:latin typeface="Arial" panose="020B0604020202020204" pitchFamily="34" charset="0"/>
                <a:ea typeface="Times New Roman" panose="02020603050405020304" pitchFamily="18" charset="0"/>
                <a:cs typeface="Arial" panose="020B0604020202020204" pitchFamily="34" charset="0"/>
              </a:rPr>
            </a:b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  7 million </a:t>
            </a:r>
            <a:r>
              <a:rPr lang="en-US" sz="2800" dirty="0">
                <a:effectLst/>
                <a:latin typeface="Arial" panose="020B0604020202020204" pitchFamily="34" charset="0"/>
                <a:ea typeface="Times New Roman" panose="02020603050405020304" pitchFamily="18" charset="0"/>
                <a:cs typeface="Arial" panose="020B0604020202020204" pitchFamily="34" charset="0"/>
              </a:rPr>
              <a:t>for Technical Assistance and Training, </a:t>
            </a:r>
            <a:r>
              <a:rPr lang="en-US" sz="2400" i="1" dirty="0">
                <a:effectLst/>
                <a:latin typeface="Arial" panose="020B0604020202020204" pitchFamily="34" charset="0"/>
                <a:ea typeface="Times New Roman" panose="02020603050405020304" pitchFamily="18" charset="0"/>
                <a:cs typeface="Arial" panose="020B0604020202020204" pitchFamily="34" charset="0"/>
              </a:rPr>
              <a:t>includes a $2 million set-aside for NAHASDA technical assistance. </a:t>
            </a:r>
            <a:br>
              <a:rPr lang="en-US" sz="2800" dirty="0">
                <a:effectLst/>
                <a:latin typeface="Arial" panose="020B0604020202020204" pitchFamily="34" charset="0"/>
                <a:ea typeface="Times New Roman" panose="02020603050405020304" pitchFamily="18" charset="0"/>
                <a:cs typeface="Arial" panose="020B0604020202020204" pitchFamily="34" charset="0"/>
              </a:rPr>
            </a:b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$ 22.3 million </a:t>
            </a:r>
            <a:r>
              <a:rPr lang="en-US" sz="2800" dirty="0">
                <a:effectLst/>
                <a:latin typeface="Arial" panose="020B0604020202020204" pitchFamily="34" charset="0"/>
                <a:ea typeface="Times New Roman" panose="02020603050405020304" pitchFamily="18" charset="0"/>
                <a:cs typeface="Arial" panose="020B0604020202020204" pitchFamily="34" charset="0"/>
              </a:rPr>
              <a:t>for Native Hawaiian Housing Block Grants.</a:t>
            </a:r>
          </a:p>
        </p:txBody>
      </p:sp>
    </p:spTree>
    <p:extLst>
      <p:ext uri="{BB962C8B-B14F-4D97-AF65-F5344CB8AC3E}">
        <p14:creationId xmlns:p14="http://schemas.microsoft.com/office/powerpoint/2010/main" val="289254635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1291</TotalTime>
  <Words>1877</Words>
  <Application>Microsoft Office PowerPoint</Application>
  <PresentationFormat>Widescreen</PresentationFormat>
  <Paragraphs>173</Paragraphs>
  <Slides>21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Aptos</vt:lpstr>
      <vt:lpstr>Arial</vt:lpstr>
      <vt:lpstr>Calibri</vt:lpstr>
      <vt:lpstr>Helvetica</vt:lpstr>
      <vt:lpstr>inherit</vt:lpstr>
      <vt:lpstr>Palatino Linotype</vt:lpstr>
      <vt:lpstr>Public Sans</vt:lpstr>
      <vt:lpstr>Symbol</vt:lpstr>
      <vt:lpstr>Trebuchet MS</vt:lpstr>
      <vt:lpstr>Twentieth Century</vt:lpstr>
      <vt:lpstr>Wingdings</vt:lpstr>
      <vt:lpstr>Berlin</vt:lpstr>
      <vt:lpstr>Southwest Office of Native American Programs</vt:lpstr>
      <vt:lpstr>Southwest Office of Native American Programs</vt:lpstr>
      <vt:lpstr>ONAP HQ and Area Offices</vt:lpstr>
      <vt:lpstr>Southwest Office of Native American Programs</vt:lpstr>
      <vt:lpstr>SWONAP Grantees  Approximately over 157 active tribal grantees – Tribes &amp; TDHEs  </vt:lpstr>
      <vt:lpstr>SWONAP Staff (33 in Phoenix and Albuquerque)</vt:lpstr>
      <vt:lpstr>SWONAP Divisions</vt:lpstr>
      <vt:lpstr>Project Examples </vt:lpstr>
      <vt:lpstr>Southwest Office of Native American Programs</vt:lpstr>
      <vt:lpstr>IHBG Appropriations Growth 2014-2024</vt:lpstr>
      <vt:lpstr>ONAP Overview</vt:lpstr>
      <vt:lpstr>ONAP Programs</vt:lpstr>
      <vt:lpstr>ONAP Funding Programs</vt:lpstr>
      <vt:lpstr>ONAP Loan Guarantee Programs </vt:lpstr>
      <vt:lpstr>Tribal HUD-VA Supportive Housing Program (Tribal HUD-VASH)</vt:lpstr>
      <vt:lpstr>FY2018-2022 IHBG Funding  by Eligible Activity</vt:lpstr>
      <vt:lpstr>Southwest Office of Native American Programs</vt:lpstr>
      <vt:lpstr>ONAP Technical Assistance &amp; Training</vt:lpstr>
      <vt:lpstr>ONAP Mission and  Program Highlights</vt:lpstr>
      <vt:lpstr>HUD Leadership</vt:lpstr>
      <vt:lpstr>Southwest Office of Native American Programs</vt:lpstr>
    </vt:vector>
  </TitlesOfParts>
  <Company>U.S. Department of 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Office of Native American Programs</dc:title>
  <dc:creator>Tortalita, Floyd D</dc:creator>
  <cp:lastModifiedBy>Linda Niezgodzki</cp:lastModifiedBy>
  <cp:revision>31</cp:revision>
  <dcterms:created xsi:type="dcterms:W3CDTF">2024-03-19T17:02:32Z</dcterms:created>
  <dcterms:modified xsi:type="dcterms:W3CDTF">2024-05-14T19:33:29Z</dcterms:modified>
</cp:coreProperties>
</file>