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media/image11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3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545"/>
    <a:srgbClr val="1A2344"/>
    <a:srgbClr val="465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4B34F-A5DE-4EF8-B72A-7AB031CCF6F6}" v="4" dt="2024-05-06T16:32:26.4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>
      <p:cViewPr varScale="1">
        <p:scale>
          <a:sx n="86" d="100"/>
          <a:sy n="86" d="100"/>
        </p:scale>
        <p:origin x="6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589" y="3759215"/>
            <a:ext cx="9140190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0589" y="3759215"/>
            <a:ext cx="9140190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769364"/>
            <a:ext cx="12192000" cy="5088890"/>
          </a:xfrm>
          <a:custGeom>
            <a:avLst/>
            <a:gdLst/>
            <a:ahLst/>
            <a:cxnLst/>
            <a:rect l="l" t="t" r="r" b="b"/>
            <a:pathLst>
              <a:path w="12192000" h="5088890">
                <a:moveTo>
                  <a:pt x="12192000" y="0"/>
                </a:moveTo>
                <a:lnTo>
                  <a:pt x="0" y="0"/>
                </a:lnTo>
                <a:lnTo>
                  <a:pt x="0" y="5088636"/>
                </a:lnTo>
                <a:lnTo>
                  <a:pt x="12192000" y="50886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769364"/>
            <a:ext cx="12192000" cy="5088890"/>
          </a:xfrm>
          <a:custGeom>
            <a:avLst/>
            <a:gdLst/>
            <a:ahLst/>
            <a:cxnLst/>
            <a:rect l="l" t="t" r="r" b="b"/>
            <a:pathLst>
              <a:path w="12192000" h="5088890">
                <a:moveTo>
                  <a:pt x="12192000" y="0"/>
                </a:moveTo>
                <a:lnTo>
                  <a:pt x="0" y="0"/>
                </a:lnTo>
                <a:lnTo>
                  <a:pt x="0" y="5088636"/>
                </a:lnTo>
                <a:lnTo>
                  <a:pt x="12192000" y="50886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9755" y="1747178"/>
            <a:ext cx="4252595" cy="4631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517" y="751262"/>
            <a:ext cx="632523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517" y="1827337"/>
            <a:ext cx="10411460" cy="4685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amien@lagunahousing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reat.armijo@pojha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5400" dirty="0">
                <a:solidFill>
                  <a:srgbClr val="FFFFFF"/>
                </a:solidFill>
              </a:rPr>
              <a:t>NAIHC</a:t>
            </a:r>
            <a:r>
              <a:rPr sz="5400" spc="-12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Updates:</a:t>
            </a:r>
            <a:r>
              <a:rPr sz="5400" spc="-135" dirty="0">
                <a:solidFill>
                  <a:srgbClr val="FFFFFF"/>
                </a:solidFill>
              </a:rPr>
              <a:t> </a:t>
            </a:r>
            <a:r>
              <a:rPr lang="en-US" sz="5400" spc="-135" dirty="0">
                <a:solidFill>
                  <a:srgbClr val="FFFFFF"/>
                </a:solidFill>
              </a:rPr>
              <a:t>May 14</a:t>
            </a:r>
            <a:r>
              <a:rPr sz="5400" dirty="0">
                <a:solidFill>
                  <a:srgbClr val="FFFFFF"/>
                </a:solidFill>
              </a:rPr>
              <a:t>,</a:t>
            </a:r>
            <a:r>
              <a:rPr sz="5400" spc="-130" dirty="0">
                <a:solidFill>
                  <a:srgbClr val="FFFFFF"/>
                </a:solidFill>
              </a:rPr>
              <a:t> </a:t>
            </a:r>
            <a:r>
              <a:rPr sz="5400" spc="-20" dirty="0">
                <a:solidFill>
                  <a:srgbClr val="FFFFFF"/>
                </a:solidFill>
              </a:rPr>
              <a:t>2024</a:t>
            </a:r>
            <a:endParaRPr sz="5400" dirty="0"/>
          </a:p>
          <a:p>
            <a:pPr marL="25400">
              <a:lnSpc>
                <a:spcPct val="100000"/>
              </a:lnSpc>
              <a:spcBef>
                <a:spcPts val="455"/>
              </a:spcBef>
              <a:tabLst>
                <a:tab pos="1053465" algn="l"/>
                <a:tab pos="2018030" algn="l"/>
                <a:tab pos="2898775" algn="l"/>
                <a:tab pos="3124835" algn="l"/>
                <a:tab pos="4351655" algn="l"/>
              </a:tabLst>
            </a:pPr>
            <a:r>
              <a:rPr sz="2200" b="0" spc="-20" dirty="0">
                <a:solidFill>
                  <a:srgbClr val="8ED6EF"/>
                </a:solidFill>
                <a:latin typeface="Calibri"/>
                <a:cs typeface="Calibri"/>
              </a:rPr>
              <a:t>N</a:t>
            </a:r>
            <a:r>
              <a:rPr sz="2200" b="0" spc="-200" dirty="0">
                <a:solidFill>
                  <a:srgbClr val="8ED6EF"/>
                </a:solidFill>
                <a:latin typeface="Calibri"/>
                <a:cs typeface="Calibri"/>
              </a:rPr>
              <a:t> </a:t>
            </a:r>
            <a:r>
              <a:rPr sz="2200" b="0" spc="-20" dirty="0">
                <a:solidFill>
                  <a:srgbClr val="8ED6EF"/>
                </a:solidFill>
                <a:latin typeface="Calibri"/>
                <a:cs typeface="Calibri"/>
              </a:rPr>
              <a:t>A</a:t>
            </a:r>
            <a:r>
              <a:rPr sz="2200" b="0" spc="-195" dirty="0">
                <a:solidFill>
                  <a:srgbClr val="8ED6EF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8ED6EF"/>
                </a:solidFill>
                <a:latin typeface="Calibri"/>
                <a:cs typeface="Calibri"/>
              </a:rPr>
              <a:t>I</a:t>
            </a:r>
            <a:r>
              <a:rPr sz="2200" b="0" spc="-200" dirty="0">
                <a:solidFill>
                  <a:srgbClr val="8ED6EF"/>
                </a:solidFill>
                <a:latin typeface="Calibri"/>
                <a:cs typeface="Calibri"/>
              </a:rPr>
              <a:t> </a:t>
            </a:r>
            <a:r>
              <a:rPr sz="2200" b="0" spc="100" dirty="0">
                <a:solidFill>
                  <a:srgbClr val="8ED6EF"/>
                </a:solidFill>
                <a:latin typeface="Calibri"/>
                <a:cs typeface="Calibri"/>
              </a:rPr>
              <a:t>HC</a:t>
            </a:r>
            <a:r>
              <a:rPr sz="2200" b="0" dirty="0">
                <a:solidFill>
                  <a:srgbClr val="8ED6EF"/>
                </a:solidFill>
                <a:latin typeface="Calibri"/>
                <a:cs typeface="Calibri"/>
              </a:rPr>
              <a:t>	</a:t>
            </a:r>
            <a:r>
              <a:rPr lang="en-US" sz="2200" b="0" spc="135" dirty="0">
                <a:solidFill>
                  <a:srgbClr val="8ED6EF"/>
                </a:solidFill>
                <a:latin typeface="Calibri"/>
                <a:cs typeface="Calibri"/>
              </a:rPr>
              <a:t>Executive Director – Douglas Marconi Sr.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09BC-1118-7F4A-DAC7-02B6366F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16" y="751263"/>
            <a:ext cx="10732284" cy="677108"/>
          </a:xfrm>
        </p:spPr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Convention and Tradeshow</a:t>
            </a:r>
          </a:p>
        </p:txBody>
      </p:sp>
      <p:pic>
        <p:nvPicPr>
          <p:cNvPr id="5" name="Picture 4" descr="A logo with blue and red triangles&#10;&#10;Description automatically generated">
            <a:extLst>
              <a:ext uri="{FF2B5EF4-FFF2-40B4-BE49-F238E27FC236}">
                <a16:creationId xmlns:a16="http://schemas.microsoft.com/office/drawing/2014/main" id="{92C268A3-F490-219D-5BA1-21F7BF927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3400"/>
            <a:ext cx="5334000" cy="4121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39666-140D-61A7-9994-608509914C19}"/>
              </a:ext>
            </a:extLst>
          </p:cNvPr>
          <p:cNvSpPr txBox="1"/>
          <p:nvPr/>
        </p:nvSpPr>
        <p:spPr>
          <a:xfrm>
            <a:off x="123062" y="2015999"/>
            <a:ext cx="7649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National American Indian Housing Council (NAIHC) is excited to announce the 2024 Annual Convention and Tradeshow at the Seminole Hard Rock Hotel and Casino on </a:t>
            </a:r>
            <a:r>
              <a:rPr lang="en-US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June 24-27, 2024</a:t>
            </a:r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in Hollywood, Florida.</a:t>
            </a:r>
          </a:p>
          <a:p>
            <a:pPr algn="l"/>
            <a:b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en-US" sz="16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NAIHC appreciates the Seminole Tribe's warm welcome, and we are honored to have the opportunity to share Native housing opportunities at NAIHC's 50</a:t>
            </a:r>
            <a:r>
              <a:rPr lang="en-US" sz="1600" i="0" baseline="300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</a:t>
            </a:r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Annual Convention &amp; Tradeshow.</a:t>
            </a:r>
          </a:p>
          <a:p>
            <a:pPr algn="l"/>
            <a:b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en-US" sz="16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This year's theme is, 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"50 Years of Building Futures"</a:t>
            </a:r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NAIHC is expecting over 700 tribal leaders and housing professionals.</a:t>
            </a:r>
          </a:p>
          <a:p>
            <a:pPr algn="l"/>
            <a:b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en-US" sz="16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This year's convention will feature remarks from keynote speakers and panel discussions highlighting tribal housing programs. Attendees will have over 70 breakout sessions on </a:t>
            </a:r>
            <a:r>
              <a:rPr lang="en-US" sz="1600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Innovations in Housing, Construction Cost Impact, Preparing Citizens for Homeownership Success, and Aligning Housing with Community Needs.</a:t>
            </a:r>
            <a:endParaRPr lang="en-US" sz="16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en-US" sz="1600" dirty="0"/>
          </a:p>
        </p:txBody>
      </p:sp>
      <p:pic>
        <p:nvPicPr>
          <p:cNvPr id="1026" name="Picture 2" descr="Seminole Hard Rock Hotel &amp; Casino Tampa, Tampa, FL Jobs | Hospitality ...">
            <a:extLst>
              <a:ext uri="{FF2B5EF4-FFF2-40B4-BE49-F238E27FC236}">
                <a16:creationId xmlns:a16="http://schemas.microsoft.com/office/drawing/2014/main" id="{C878D9C4-7DCA-A0CC-E176-7C0A8AA0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463536"/>
            <a:ext cx="1981200" cy="11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minole Hard Rock Hotel and Casino in Hollywood, the United States ...">
            <a:extLst>
              <a:ext uri="{FF2B5EF4-FFF2-40B4-BE49-F238E27FC236}">
                <a16:creationId xmlns:a16="http://schemas.microsoft.com/office/drawing/2014/main" id="{7064C61D-AA93-94C4-257E-D17BA6FA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44" y="4897580"/>
            <a:ext cx="3211256" cy="18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89" y="3898836"/>
            <a:ext cx="2963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Thank</a:t>
            </a:r>
            <a:r>
              <a:rPr sz="5400" spc="-30" dirty="0"/>
              <a:t> </a:t>
            </a:r>
            <a:r>
              <a:rPr sz="5400" spc="-120" dirty="0"/>
              <a:t>You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53E0-7423-2F55-0806-77B6BB0D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11582400" cy="106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Road Map</a:t>
            </a:r>
            <a:br>
              <a:rPr lang="en-US" dirty="0">
                <a:latin typeface="+mn-lt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254E8-9B8D-6404-5B5A-8701310A733C}"/>
              </a:ext>
            </a:extLst>
          </p:cNvPr>
          <p:cNvSpPr txBox="1"/>
          <p:nvPr/>
        </p:nvSpPr>
        <p:spPr>
          <a:xfrm>
            <a:off x="342900" y="1981200"/>
            <a:ext cx="1150620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Welcome to NAIHC’s Newest Staff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Who We Are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Regional NAIHC Representatives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Legislative Updates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Advocacy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1B2545"/>
                </a:solidFill>
                <a:latin typeface="+mn-lt"/>
              </a:rPr>
              <a:t>50</a:t>
            </a:r>
            <a:r>
              <a:rPr lang="en-US" sz="3200" b="1" baseline="30000" dirty="0">
                <a:solidFill>
                  <a:srgbClr val="1B2545"/>
                </a:solidFill>
                <a:latin typeface="+mn-lt"/>
              </a:rPr>
              <a:t>th</a:t>
            </a:r>
            <a:r>
              <a:rPr lang="en-US" sz="3200" b="1" dirty="0">
                <a:solidFill>
                  <a:srgbClr val="1B2545"/>
                </a:solidFill>
                <a:latin typeface="+mn-lt"/>
              </a:rPr>
              <a:t> Anniversary Tradeshow and Convention</a:t>
            </a:r>
            <a:endParaRPr lang="en-US" sz="3200" b="1" dirty="0">
              <a:solidFill>
                <a:srgbClr val="1B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0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-2" y="1746758"/>
            <a:ext cx="12192002" cy="5115962"/>
            <a:chOff x="-2" y="1769364"/>
            <a:chExt cx="12192002" cy="5115962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9364"/>
              <a:ext cx="12192000" cy="5088890"/>
            </a:xfrm>
            <a:custGeom>
              <a:avLst/>
              <a:gdLst/>
              <a:ahLst/>
              <a:cxnLst/>
              <a:rect l="l" t="t" r="r" b="b"/>
              <a:pathLst>
                <a:path w="12192000" h="5088890">
                  <a:moveTo>
                    <a:pt x="12192000" y="0"/>
                  </a:moveTo>
                  <a:lnTo>
                    <a:pt x="0" y="0"/>
                  </a:lnTo>
                  <a:lnTo>
                    <a:pt x="0" y="5088636"/>
                  </a:lnTo>
                  <a:lnTo>
                    <a:pt x="12192000" y="50886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1911099"/>
              <a:ext cx="1377852" cy="1705667"/>
            </a:xfrm>
            <a:prstGeom prst="rect">
              <a:avLst/>
            </a:prstGeom>
            <a:ln w="57150">
              <a:solidFill>
                <a:srgbClr val="465171"/>
              </a:solidFill>
            </a:ln>
          </p:spPr>
        </p:pic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08" y="4004056"/>
              <a:ext cx="1404892" cy="1732510"/>
            </a:xfrm>
            <a:prstGeom prst="rect">
              <a:avLst/>
            </a:prstGeom>
            <a:ln w="57150">
              <a:solidFill>
                <a:srgbClr val="465171"/>
              </a:solidFill>
            </a:ln>
          </p:spPr>
        </p:pic>
        <p:pic>
          <p:nvPicPr>
            <p:cNvPr id="9" name="object 9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08" y="1980753"/>
              <a:ext cx="1262286" cy="1636013"/>
            </a:xfrm>
            <a:prstGeom prst="rect">
              <a:avLst/>
            </a:prstGeom>
            <a:ln w="57150">
              <a:solidFill>
                <a:srgbClr val="465171"/>
              </a:solidFill>
            </a:ln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6050311"/>
              <a:ext cx="12192002" cy="835015"/>
            </a:xfrm>
            <a:custGeom>
              <a:avLst/>
              <a:gdLst/>
              <a:ahLst/>
              <a:cxnLst/>
              <a:rect l="l" t="t" r="r" b="b"/>
              <a:pathLst>
                <a:path w="11452860" h="708025">
                  <a:moveTo>
                    <a:pt x="11452860" y="0"/>
                  </a:moveTo>
                  <a:lnTo>
                    <a:pt x="0" y="0"/>
                  </a:lnTo>
                  <a:lnTo>
                    <a:pt x="0" y="707898"/>
                  </a:lnTo>
                  <a:lnTo>
                    <a:pt x="11452860" y="707898"/>
                  </a:lnTo>
                  <a:lnTo>
                    <a:pt x="11452860" y="0"/>
                  </a:lnTo>
                  <a:close/>
                </a:path>
              </a:pathLst>
            </a:custGeom>
            <a:solidFill>
              <a:srgbClr val="465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5101" y="717806"/>
            <a:ext cx="1007335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13025" algn="l"/>
                <a:tab pos="3342004" algn="l"/>
                <a:tab pos="5629910" algn="l"/>
                <a:tab pos="6971665" algn="l"/>
              </a:tabLst>
            </a:pPr>
            <a:r>
              <a:rPr spc="210" dirty="0"/>
              <a:t>Welcome</a:t>
            </a:r>
            <a:r>
              <a:rPr lang="en-US" spc="210" dirty="0"/>
              <a:t> </a:t>
            </a:r>
            <a:r>
              <a:rPr spc="90" dirty="0"/>
              <a:t>to</a:t>
            </a:r>
            <a:r>
              <a:rPr lang="en-US" spc="90" dirty="0"/>
              <a:t> </a:t>
            </a:r>
            <a:r>
              <a:rPr spc="210" dirty="0"/>
              <a:t>NAIHC’s</a:t>
            </a:r>
            <a:r>
              <a:rPr lang="en-US" spc="210" dirty="0"/>
              <a:t> </a:t>
            </a:r>
            <a:r>
              <a:rPr spc="145" dirty="0"/>
              <a:t>New</a:t>
            </a:r>
            <a:r>
              <a:rPr lang="en-US" spc="145" dirty="0"/>
              <a:t>est </a:t>
            </a:r>
            <a:r>
              <a:rPr spc="215" dirty="0"/>
              <a:t>Staff!</a:t>
            </a: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72728" y="6096870"/>
            <a:ext cx="3305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Currently</a:t>
            </a:r>
            <a:r>
              <a:rPr sz="20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Hiring:</a:t>
            </a:r>
            <a:endParaRPr lang="en-US" sz="2000" b="1" u="sng" spc="55" dirty="0"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0365" y="2515759"/>
            <a:ext cx="2400891" cy="430887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600" dirty="0">
                <a:latin typeface="Calibri"/>
                <a:cs typeface="Calibri"/>
              </a:rPr>
              <a:t>Membership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Coordinator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4135" y="1877403"/>
            <a:ext cx="2023110" cy="492443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000" b="1" spc="65" dirty="0">
                <a:latin typeface="Calibri"/>
                <a:cs typeface="Calibri"/>
              </a:rPr>
              <a:t>Brendon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100" dirty="0">
                <a:latin typeface="Calibri"/>
                <a:cs typeface="Calibri"/>
              </a:rPr>
              <a:t>Spann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2144" y="4402719"/>
            <a:ext cx="1671320" cy="492443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000" b="1" spc="85" dirty="0">
                <a:latin typeface="Calibri"/>
                <a:cs typeface="Calibri"/>
              </a:rPr>
              <a:t>Lavar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95" dirty="0">
                <a:latin typeface="Calibri"/>
                <a:cs typeface="Calibri"/>
              </a:rPr>
              <a:t>Curley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2818" y="5036852"/>
            <a:ext cx="2471391" cy="677108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170" marR="28956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Calibri"/>
                <a:cs typeface="Calibri"/>
              </a:rPr>
              <a:t>Training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Technical </a:t>
            </a:r>
            <a:r>
              <a:rPr sz="1600" spc="90" dirty="0">
                <a:latin typeface="Calibri"/>
                <a:cs typeface="Calibri"/>
              </a:rPr>
              <a:t>Assistance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Coordinator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3549" y="1932745"/>
            <a:ext cx="2281555" cy="492443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000" b="1" spc="65" dirty="0">
                <a:latin typeface="Calibri"/>
                <a:cs typeface="Calibri"/>
              </a:rPr>
              <a:t>Blythe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35" dirty="0">
                <a:latin typeface="Calibri"/>
                <a:cs typeface="Calibri"/>
              </a:rPr>
              <a:t>McWhirter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31812" y="1867959"/>
            <a:ext cx="1587119" cy="1816388"/>
            <a:chOff x="335279" y="1990344"/>
            <a:chExt cx="1900555" cy="242506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29" y="2047494"/>
              <a:ext cx="1786127" cy="23103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3854" y="2018919"/>
              <a:ext cx="1843405" cy="2367915"/>
            </a:xfrm>
            <a:custGeom>
              <a:avLst/>
              <a:gdLst/>
              <a:ahLst/>
              <a:cxnLst/>
              <a:rect l="l" t="t" r="r" b="b"/>
              <a:pathLst>
                <a:path w="1843405" h="2367915">
                  <a:moveTo>
                    <a:pt x="0" y="0"/>
                  </a:moveTo>
                  <a:lnTo>
                    <a:pt x="1843277" y="0"/>
                  </a:lnTo>
                  <a:lnTo>
                    <a:pt x="1843277" y="2367534"/>
                  </a:lnTo>
                  <a:lnTo>
                    <a:pt x="0" y="2367534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465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46482" y="3796779"/>
            <a:ext cx="3357670" cy="615553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 algn="l">
              <a:lnSpc>
                <a:spcPct val="100000"/>
              </a:lnSpc>
              <a:spcBef>
                <a:spcPts val="170"/>
              </a:spcBef>
            </a:pPr>
            <a:r>
              <a:rPr sz="2800" b="1" spc="130" dirty="0">
                <a:latin typeface="Calibri"/>
                <a:cs typeface="Calibri"/>
              </a:rPr>
              <a:t>Douglas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75" dirty="0">
                <a:latin typeface="Calibri"/>
                <a:cs typeface="Calibri"/>
              </a:rPr>
              <a:t>Marconi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45" dirty="0">
                <a:latin typeface="Calibri"/>
                <a:cs typeface="Calibri"/>
              </a:rPr>
              <a:t>Sr.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2609" y="4522457"/>
            <a:ext cx="2685415" cy="553998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 algn="l">
              <a:lnSpc>
                <a:spcPct val="100000"/>
              </a:lnSpc>
              <a:spcBef>
                <a:spcPts val="170"/>
              </a:spcBef>
            </a:pPr>
            <a:r>
              <a:rPr sz="2400" spc="55" dirty="0">
                <a:latin typeface="Calibri"/>
                <a:cs typeface="Calibri"/>
              </a:rPr>
              <a:t>Executive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35" dirty="0">
                <a:latin typeface="Calibri"/>
                <a:cs typeface="Calibri"/>
              </a:rPr>
              <a:t>Director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44E1E28F-D652-F59D-EA6D-08C130721176}"/>
              </a:ext>
            </a:extLst>
          </p:cNvPr>
          <p:cNvSpPr txBox="1"/>
          <p:nvPr/>
        </p:nvSpPr>
        <p:spPr>
          <a:xfrm>
            <a:off x="1669702" y="2522012"/>
            <a:ext cx="1618735" cy="677108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170" marR="289560">
              <a:lnSpc>
                <a:spcPct val="100000"/>
              </a:lnSpc>
              <a:spcBef>
                <a:spcPts val="204"/>
              </a:spcBef>
            </a:pPr>
            <a:r>
              <a:rPr lang="en-US" sz="1600" dirty="0">
                <a:latin typeface="Calibri"/>
                <a:cs typeface="Calibri"/>
              </a:rPr>
              <a:t>Legislative and Program Aide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6C2DE1-CF83-5B3F-3C38-4EF98A0607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865133"/>
            <a:ext cx="1453092" cy="1848827"/>
          </a:xfrm>
          <a:prstGeom prst="rect">
            <a:avLst/>
          </a:prstGeom>
          <a:noFill/>
          <a:ln w="57150">
            <a:solidFill>
              <a:srgbClr val="4651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17">
            <a:extLst>
              <a:ext uri="{FF2B5EF4-FFF2-40B4-BE49-F238E27FC236}">
                <a16:creationId xmlns:a16="http://schemas.microsoft.com/office/drawing/2014/main" id="{3AF8883B-B73B-355A-686E-9CAEABFE267D}"/>
              </a:ext>
            </a:extLst>
          </p:cNvPr>
          <p:cNvSpPr txBox="1"/>
          <p:nvPr/>
        </p:nvSpPr>
        <p:spPr>
          <a:xfrm>
            <a:off x="8509936" y="4240954"/>
            <a:ext cx="1671320" cy="492443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lang="en-US" sz="2000" b="1" spc="85" dirty="0">
                <a:latin typeface="Calibri"/>
                <a:cs typeface="Calibri"/>
              </a:rPr>
              <a:t>Ezra Kruger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78DB2FB4-556B-AAAB-92A6-A7E5CF7D19F9}"/>
              </a:ext>
            </a:extLst>
          </p:cNvPr>
          <p:cNvSpPr txBox="1"/>
          <p:nvPr/>
        </p:nvSpPr>
        <p:spPr>
          <a:xfrm>
            <a:off x="8314910" y="4858808"/>
            <a:ext cx="1855672" cy="430887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latin typeface="Calibri"/>
                <a:cs typeface="Calibri"/>
              </a:rPr>
              <a:t>Office Administrator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769364"/>
            <a:ext cx="12192000" cy="5088890"/>
          </a:xfrm>
          <a:custGeom>
            <a:avLst/>
            <a:gdLst/>
            <a:ahLst/>
            <a:cxnLst/>
            <a:rect l="l" t="t" r="r" b="b"/>
            <a:pathLst>
              <a:path w="12192000" h="5088890">
                <a:moveTo>
                  <a:pt x="12192000" y="0"/>
                </a:moveTo>
                <a:lnTo>
                  <a:pt x="0" y="0"/>
                </a:lnTo>
                <a:lnTo>
                  <a:pt x="0" y="5088636"/>
                </a:lnTo>
                <a:lnTo>
                  <a:pt x="12192000" y="50886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9329" y="523503"/>
            <a:ext cx="29667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Who</a:t>
            </a:r>
            <a:r>
              <a:rPr spc="-125" dirty="0"/>
              <a:t> </a:t>
            </a:r>
            <a:r>
              <a:rPr dirty="0"/>
              <a:t>We</a:t>
            </a:r>
            <a:r>
              <a:rPr spc="-130" dirty="0"/>
              <a:t> </a:t>
            </a:r>
            <a:r>
              <a:rPr spc="-25" dirty="0"/>
              <a:t>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665" y="1821540"/>
            <a:ext cx="4547870" cy="42837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64795" marR="456565" indent="-227329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66065" algn="l"/>
              </a:tabLst>
            </a:pPr>
            <a:r>
              <a:rPr sz="2400" dirty="0">
                <a:latin typeface="Calibri"/>
                <a:cs typeface="Calibri"/>
              </a:rPr>
              <a:t>NAIHC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501(C)(3)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non-profit 	organization</a:t>
            </a:r>
            <a:endParaRPr sz="24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50</a:t>
            </a:r>
            <a:r>
              <a:rPr sz="2400" baseline="24305" dirty="0">
                <a:latin typeface="Calibri"/>
                <a:cs typeface="Calibri"/>
              </a:rPr>
              <a:t>th</a:t>
            </a:r>
            <a:r>
              <a:rPr sz="2400" spc="172" baseline="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Anniversary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(est.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1974)</a:t>
            </a:r>
            <a:endParaRPr sz="2400" dirty="0">
              <a:latin typeface="Calibri"/>
              <a:cs typeface="Calibri"/>
            </a:endParaRPr>
          </a:p>
          <a:p>
            <a:pPr marL="265430" marR="30480" indent="-227329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Supports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tribes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TDHEs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their 	</a:t>
            </a:r>
            <a:r>
              <a:rPr sz="2400" dirty="0">
                <a:latin typeface="Calibri"/>
                <a:cs typeface="Calibri"/>
              </a:rPr>
              <a:t>efforts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safe,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decent, 	affordable,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culturally 	appropriate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Native 	Communities</a:t>
            </a:r>
            <a:endParaRPr sz="2400" dirty="0">
              <a:latin typeface="Calibri"/>
              <a:cs typeface="Calibri"/>
            </a:endParaRPr>
          </a:p>
          <a:p>
            <a:pPr marL="265430" marR="109220" indent="-227329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NAIHC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membership 	organization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440 	</a:t>
            </a:r>
            <a:r>
              <a:rPr sz="2400" b="1" dirty="0">
                <a:latin typeface="Calibri"/>
                <a:cs typeface="Calibri"/>
              </a:rPr>
              <a:t>members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representing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475 	</a:t>
            </a:r>
            <a:r>
              <a:rPr sz="2400" b="1" dirty="0">
                <a:latin typeface="Calibri"/>
                <a:cs typeface="Calibri"/>
              </a:rPr>
              <a:t>tribes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tribal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housing 	organizations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36690"/>
              </p:ext>
            </p:extLst>
          </p:nvPr>
        </p:nvGraphicFramePr>
        <p:xfrm>
          <a:off x="5240897" y="934474"/>
          <a:ext cx="6063614" cy="5605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Chair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Thomas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Lozano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Enterprise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Rancheria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Vacant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Char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Roberts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 marR="6673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Red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Lake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Reservation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Housing Authority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Sharon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Vogel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Cheyenne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Authority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Bobby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Yandell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 marR="419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Authority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Choctaw Nation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Jody Perez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Salish &amp; Kootenai Housing Authority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Vice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Sami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Difuntorum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Siletz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Tribal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VII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>
                          <a:latin typeface="Calibri"/>
                          <a:cs typeface="Calibri"/>
                        </a:rPr>
                        <a:t>Vacant</a:t>
                      </a:r>
                      <a:endParaRPr sz="1600" b="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VIII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Jamie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Navenma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 marR="4032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Laguna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Housing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Development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Enterprise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IX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Chris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Kolerok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Cook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Inlet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Authority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364" y="666855"/>
            <a:ext cx="1162323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Regional NAIHC Representatives </a:t>
            </a:r>
            <a:r>
              <a:rPr dirty="0"/>
              <a:t>(Region</a:t>
            </a:r>
            <a:r>
              <a:rPr spc="-190" dirty="0"/>
              <a:t> </a:t>
            </a:r>
            <a:r>
              <a:rPr lang="en-US" spc="-20" dirty="0"/>
              <a:t>VIII</a:t>
            </a:r>
            <a:r>
              <a:rPr spc="-20" dirty="0"/>
              <a:t>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95943" y="2360297"/>
            <a:ext cx="5215617" cy="2005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95170">
              <a:lnSpc>
                <a:spcPct val="119800"/>
              </a:lnSpc>
              <a:spcBef>
                <a:spcPts val="100"/>
              </a:spcBef>
            </a:pPr>
            <a:r>
              <a:rPr sz="1900" u="sng" dirty="0">
                <a:uFill>
                  <a:solidFill>
                    <a:srgbClr val="000000"/>
                  </a:solidFill>
                </a:uFill>
              </a:rPr>
              <a:t>Board</a:t>
            </a:r>
            <a:r>
              <a:rPr sz="1900" u="sng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</a:rPr>
              <a:t>Member</a:t>
            </a:r>
            <a:r>
              <a:rPr sz="1900" u="none" spc="-10" dirty="0"/>
              <a:t> </a:t>
            </a:r>
            <a:endParaRPr lang="en-US" sz="1900" u="none" spc="-10" dirty="0"/>
          </a:p>
          <a:p>
            <a:pPr marR="1995170"/>
            <a:r>
              <a:rPr lang="en-US" sz="1900" spc="-10" dirty="0"/>
              <a:t>Jamie </a:t>
            </a:r>
            <a:r>
              <a:rPr lang="en-US" sz="1900" spc="-10" dirty="0" err="1"/>
              <a:t>Navenma</a:t>
            </a:r>
            <a:endParaRPr sz="1900" u="none" spc="-10" dirty="0"/>
          </a:p>
          <a:p>
            <a:pPr marR="488315"/>
            <a:r>
              <a:rPr lang="en-US" sz="1900" b="0" spc="-10" dirty="0">
                <a:latin typeface="Calibri"/>
                <a:cs typeface="Calibri"/>
              </a:rPr>
              <a:t>Executive </a:t>
            </a:r>
            <a:r>
              <a:rPr lang="en-US" sz="1900" b="0" spc="-10" dirty="0"/>
              <a:t>Director of the </a:t>
            </a:r>
            <a:r>
              <a:rPr lang="en-US" sz="1900" b="0" spc="-10" dirty="0">
                <a:latin typeface="Calibri"/>
                <a:cs typeface="Calibri"/>
              </a:rPr>
              <a:t>Laguna Housing Development and Management Enterprise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1900" b="0" spc="-10" dirty="0">
                <a:latin typeface="Calibri"/>
                <a:cs typeface="Calibri"/>
              </a:rPr>
              <a:t>Phone: (505) 552-9409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1900" b="0" spc="-10" dirty="0"/>
              <a:t>E-mail: </a:t>
            </a:r>
            <a:r>
              <a:rPr lang="en-US" sz="1900" b="0" spc="-10" dirty="0">
                <a:hlinkClick r:id="rId2"/>
              </a:rPr>
              <a:t>jamien@lagunahousing.org</a:t>
            </a:r>
            <a:endParaRPr lang="en-US" sz="1900" b="0"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9D3A2-31E1-29A6-135A-B700A357348E}"/>
              </a:ext>
            </a:extLst>
          </p:cNvPr>
          <p:cNvSpPr txBox="1"/>
          <p:nvPr/>
        </p:nvSpPr>
        <p:spPr>
          <a:xfrm>
            <a:off x="152399" y="1865308"/>
            <a:ext cx="623887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dirty="0"/>
              <a:t>Region VIII </a:t>
            </a:r>
            <a:r>
              <a:rPr lang="en-US" sz="2000" b="1" dirty="0"/>
              <a:t>(Arizona, New Mexico, West Texas)</a:t>
            </a:r>
          </a:p>
        </p:txBody>
      </p:sp>
      <p:pic>
        <p:nvPicPr>
          <p:cNvPr id="8" name="Picture 7" descr="A map of the united states, oputlini=">
            <a:extLst>
              <a:ext uri="{FF2B5EF4-FFF2-40B4-BE49-F238E27FC236}">
                <a16:creationId xmlns:a16="http://schemas.microsoft.com/office/drawing/2014/main" id="{29FC96EE-AFFA-1243-B078-C59C94FD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130147"/>
            <a:ext cx="5943600" cy="4594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02AB0A-7CA8-DABA-60E8-DF0236897A32}"/>
              </a:ext>
            </a:extLst>
          </p:cNvPr>
          <p:cNvSpPr txBox="1"/>
          <p:nvPr/>
        </p:nvSpPr>
        <p:spPr>
          <a:xfrm>
            <a:off x="9927771" y="41048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4D127-6967-75FB-E5A1-42B89B7CFE7D}"/>
              </a:ext>
            </a:extLst>
          </p:cNvPr>
          <p:cNvSpPr txBox="1"/>
          <p:nvPr/>
        </p:nvSpPr>
        <p:spPr>
          <a:xfrm>
            <a:off x="8441871" y="43359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IV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99A80-5BF9-5339-115E-F5E6A9BE56A8}"/>
              </a:ext>
            </a:extLst>
          </p:cNvPr>
          <p:cNvSpPr txBox="1"/>
          <p:nvPr/>
        </p:nvSpPr>
        <p:spPr>
          <a:xfrm>
            <a:off x="8058150" y="308718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0B460-B265-5B9D-62E0-E13150857AF6}"/>
              </a:ext>
            </a:extLst>
          </p:cNvPr>
          <p:cNvSpPr txBox="1"/>
          <p:nvPr/>
        </p:nvSpPr>
        <p:spPr>
          <a:xfrm>
            <a:off x="9182100" y="30618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8753C-3564-AF6F-1DA0-43427A92B81D}"/>
              </a:ext>
            </a:extLst>
          </p:cNvPr>
          <p:cNvSpPr txBox="1"/>
          <p:nvPr/>
        </p:nvSpPr>
        <p:spPr>
          <a:xfrm>
            <a:off x="7353300" y="329271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A4CB8-F68B-5E62-C516-7C55AA5CA24D}"/>
              </a:ext>
            </a:extLst>
          </p:cNvPr>
          <p:cNvSpPr txBox="1"/>
          <p:nvPr/>
        </p:nvSpPr>
        <p:spPr>
          <a:xfrm>
            <a:off x="6391275" y="286831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VI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E2BB7F-ED9C-E97D-E462-C1414DABBFDF}"/>
              </a:ext>
            </a:extLst>
          </p:cNvPr>
          <p:cNvSpPr txBox="1"/>
          <p:nvPr/>
        </p:nvSpPr>
        <p:spPr>
          <a:xfrm>
            <a:off x="6060621" y="366979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VII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7465C-9BAD-BC76-C601-A2CE6EA18E71}"/>
              </a:ext>
            </a:extLst>
          </p:cNvPr>
          <p:cNvSpPr txBox="1"/>
          <p:nvPr/>
        </p:nvSpPr>
        <p:spPr>
          <a:xfrm>
            <a:off x="7097486" y="447047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VIII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2C107-2856-037E-A474-23165DD7A5CC}"/>
              </a:ext>
            </a:extLst>
          </p:cNvPr>
          <p:cNvSpPr txBox="1"/>
          <p:nvPr/>
        </p:nvSpPr>
        <p:spPr>
          <a:xfrm>
            <a:off x="7478486" y="61099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FD1EC-2667-D942-D853-9407D896D5DD}"/>
              </a:ext>
            </a:extLst>
          </p:cNvPr>
          <p:cNvSpPr txBox="1"/>
          <p:nvPr/>
        </p:nvSpPr>
        <p:spPr>
          <a:xfrm>
            <a:off x="195943" y="4628447"/>
            <a:ext cx="4985657" cy="209288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900" b="1" u="sng" dirty="0">
                <a:uFill>
                  <a:solidFill>
                    <a:srgbClr val="000000"/>
                  </a:solidFill>
                </a:uFill>
                <a:latin typeface="+mj-lt"/>
              </a:rPr>
              <a:t>Board</a:t>
            </a:r>
            <a:r>
              <a:rPr lang="en-US" sz="1900" b="1" u="sng" spc="-70" dirty="0">
                <a:uFill>
                  <a:solidFill>
                    <a:srgbClr val="000000"/>
                  </a:solidFill>
                </a:uFill>
                <a:latin typeface="+mj-lt"/>
              </a:rPr>
              <a:t> </a:t>
            </a:r>
            <a:r>
              <a:rPr lang="en-US" sz="1900" b="1" u="sng" spc="-10" dirty="0">
                <a:uFill>
                  <a:solidFill>
                    <a:srgbClr val="000000"/>
                  </a:solidFill>
                </a:uFill>
                <a:latin typeface="+mj-lt"/>
              </a:rPr>
              <a:t>Alternate</a:t>
            </a:r>
          </a:p>
          <a:p>
            <a:r>
              <a:rPr lang="en-US" sz="1900" b="1" spc="-10" dirty="0">
                <a:uFill>
                  <a:solidFill>
                    <a:srgbClr val="000000"/>
                  </a:solidFill>
                </a:uFill>
                <a:latin typeface="+mj-lt"/>
              </a:rPr>
              <a:t>Greta Armijo</a:t>
            </a:r>
          </a:p>
          <a:p>
            <a:r>
              <a:rPr lang="en-US" sz="1900" u="none" spc="-10" dirty="0">
                <a:uFill>
                  <a:solidFill>
                    <a:srgbClr val="000000"/>
                  </a:solidFill>
                </a:uFill>
                <a:latin typeface="+mj-lt"/>
              </a:rPr>
              <a:t>Executive Director of the Pueblo of Jemez Housing Authority</a:t>
            </a:r>
          </a:p>
          <a:p>
            <a:endParaRPr lang="en-US" sz="1900" u="none" spc="-1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r>
              <a:rPr lang="en-US" sz="1900" spc="-10" dirty="0">
                <a:uFill>
                  <a:solidFill>
                    <a:srgbClr val="000000"/>
                  </a:solidFill>
                </a:uFill>
                <a:latin typeface="+mj-lt"/>
              </a:rPr>
              <a:t>Phone: (575) 834-0305</a:t>
            </a:r>
          </a:p>
          <a:p>
            <a:r>
              <a:rPr lang="en-US" sz="1900" u="none" spc="-10" dirty="0">
                <a:uFill>
                  <a:solidFill>
                    <a:srgbClr val="000000"/>
                  </a:solidFill>
                </a:uFill>
                <a:latin typeface="+mj-lt"/>
              </a:rPr>
              <a:t>E-mail: </a:t>
            </a:r>
            <a:r>
              <a:rPr lang="en-US" sz="1900" u="none" spc="-10" dirty="0">
                <a:uFill>
                  <a:solidFill>
                    <a:srgbClr val="000000"/>
                  </a:solidFill>
                </a:uFill>
                <a:latin typeface="+mj-lt"/>
                <a:hlinkClick r:id="rId4"/>
              </a:rPr>
              <a:t>great.</a:t>
            </a:r>
            <a:r>
              <a:rPr lang="en-US" sz="1900" spc="-10" dirty="0">
                <a:uFill>
                  <a:solidFill>
                    <a:srgbClr val="000000"/>
                  </a:solidFill>
                </a:uFill>
                <a:latin typeface="+mj-lt"/>
                <a:hlinkClick r:id="rId4"/>
              </a:rPr>
              <a:t>a</a:t>
            </a:r>
            <a:r>
              <a:rPr lang="en-US" sz="1900" u="none" spc="-10" dirty="0">
                <a:uFill>
                  <a:solidFill>
                    <a:srgbClr val="000000"/>
                  </a:solidFill>
                </a:uFill>
                <a:latin typeface="+mj-lt"/>
                <a:hlinkClick r:id="rId4"/>
              </a:rPr>
              <a:t>rmijo@pojha.org</a:t>
            </a:r>
            <a:endParaRPr lang="en-US" sz="1900" u="none" spc="-10" dirty="0">
              <a:uFill>
                <a:solidFill>
                  <a:srgbClr val="000000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517" y="751262"/>
            <a:ext cx="524588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16885" algn="l"/>
              </a:tabLst>
            </a:pPr>
            <a:r>
              <a:rPr spc="240" dirty="0"/>
              <a:t>Legislative</a:t>
            </a:r>
            <a:r>
              <a:rPr lang="en-US" spc="240" dirty="0"/>
              <a:t> </a:t>
            </a:r>
            <a:r>
              <a:rPr lang="en-US" spc="175" dirty="0"/>
              <a:t>Updates</a:t>
            </a:r>
            <a:endParaRPr spc="175" dirty="0"/>
          </a:p>
        </p:txBody>
      </p:sp>
      <p:pic>
        <p:nvPicPr>
          <p:cNvPr id="8" name="Picture 7" descr="A graph showing the growth of the indian housing grant">
            <a:extLst>
              <a:ext uri="{FF2B5EF4-FFF2-40B4-BE49-F238E27FC236}">
                <a16:creationId xmlns:a16="http://schemas.microsoft.com/office/drawing/2014/main" id="{046F9790-4565-9E3C-C729-4612455C1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8333" r="7273" b="8333"/>
          <a:stretch/>
        </p:blipFill>
        <p:spPr>
          <a:xfrm>
            <a:off x="5638800" y="1944263"/>
            <a:ext cx="6096000" cy="4618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727FAD-2DC8-5FE4-A387-80619B47AB0A}"/>
              </a:ext>
            </a:extLst>
          </p:cNvPr>
          <p:cNvSpPr txBox="1"/>
          <p:nvPr/>
        </p:nvSpPr>
        <p:spPr>
          <a:xfrm>
            <a:off x="228600" y="1792896"/>
            <a:ext cx="4818232" cy="303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b="1" spc="-20" dirty="0">
                <a:solidFill>
                  <a:srgbClr val="252525"/>
                </a:solidFill>
                <a:latin typeface="Calibri"/>
                <a:cs typeface="Calibri"/>
              </a:rPr>
              <a:t>THUD </a:t>
            </a:r>
            <a:r>
              <a:rPr lang="en-US" b="1" spc="145" dirty="0">
                <a:solidFill>
                  <a:srgbClr val="252525"/>
                </a:solidFill>
                <a:latin typeface="Calibri"/>
                <a:cs typeface="Calibri"/>
              </a:rPr>
              <a:t>FY</a:t>
            </a:r>
            <a:r>
              <a:rPr lang="en-US" b="1" spc="80" dirty="0">
                <a:solidFill>
                  <a:srgbClr val="252525"/>
                </a:solidFill>
                <a:latin typeface="Calibri"/>
                <a:cs typeface="Calibri"/>
              </a:rPr>
              <a:t>24</a:t>
            </a:r>
            <a:r>
              <a:rPr lang="en-US" b="1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252525"/>
                </a:solidFill>
                <a:latin typeface="Calibri"/>
                <a:cs typeface="Calibri"/>
              </a:rPr>
              <a:t>Appropriations</a:t>
            </a:r>
            <a:r>
              <a:rPr lang="en-US" b="1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b="1" spc="40" dirty="0">
                <a:solidFill>
                  <a:srgbClr val="252525"/>
                </a:solidFill>
                <a:latin typeface="Calibri"/>
                <a:cs typeface="Calibri"/>
              </a:rPr>
              <a:t>Bill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252525"/>
                </a:solidFill>
                <a:latin typeface="Calibri"/>
                <a:cs typeface="Calibri"/>
              </a:rPr>
              <a:t>$1.344b</a:t>
            </a:r>
            <a:r>
              <a:rPr lang="en-US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pc="-9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lang="en-US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srgbClr val="252525"/>
                </a:solidFill>
                <a:latin typeface="Calibri"/>
                <a:cs typeface="Calibri"/>
              </a:rPr>
              <a:t>Native</a:t>
            </a:r>
            <a:r>
              <a:rPr lang="en-US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52525"/>
                </a:solidFill>
                <a:latin typeface="Calibri"/>
                <a:cs typeface="Calibri"/>
              </a:rPr>
              <a:t>American</a:t>
            </a:r>
            <a:r>
              <a:rPr lang="en-US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52525"/>
                </a:solidFill>
                <a:latin typeface="Calibri"/>
                <a:cs typeface="Calibri"/>
              </a:rPr>
              <a:t>Programs</a:t>
            </a:r>
            <a:endParaRPr lang="en-US" spc="-10" dirty="0">
              <a:latin typeface="Calibri"/>
              <a:cs typeface="Calibri"/>
            </a:endParaRP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252525"/>
                </a:solidFill>
                <a:latin typeface="Calibri"/>
                <a:cs typeface="Calibri"/>
              </a:rPr>
              <a:t>~32% </a:t>
            </a:r>
            <a:r>
              <a:rPr lang="en-US" i="1" dirty="0">
                <a:solidFill>
                  <a:srgbClr val="252525"/>
                </a:solidFill>
                <a:latin typeface="Calibri"/>
                <a:cs typeface="Calibri"/>
              </a:rPr>
              <a:t>increase </a:t>
            </a:r>
            <a:r>
              <a:rPr lang="en-US" dirty="0">
                <a:solidFill>
                  <a:srgbClr val="252525"/>
                </a:solidFill>
                <a:latin typeface="Calibri"/>
                <a:cs typeface="Calibri"/>
              </a:rPr>
              <a:t>from </a:t>
            </a:r>
            <a:r>
              <a:rPr lang="en-US" spc="-10" dirty="0">
                <a:solidFill>
                  <a:srgbClr val="252525"/>
                </a:solidFill>
                <a:latin typeface="Calibri"/>
                <a:cs typeface="Calibri"/>
              </a:rPr>
              <a:t>FY2023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pc="-10" dirty="0">
                <a:solidFill>
                  <a:srgbClr val="252525"/>
                </a:solidFill>
                <a:latin typeface="Calibri"/>
                <a:cs typeface="Calibri"/>
              </a:rPr>
              <a:t>$1.11b for IHBG</a:t>
            </a:r>
            <a:endParaRPr lang="en-US" dirty="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b="1" spc="40" dirty="0">
                <a:solidFill>
                  <a:srgbClr val="252525"/>
                </a:solidFill>
                <a:latin typeface="Calibri"/>
                <a:cs typeface="Calibri"/>
              </a:rPr>
              <a:t>White House FY25 Budget Request</a:t>
            </a:r>
          </a:p>
          <a:p>
            <a:pPr marL="355600" marR="5080" lvl="8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pc="40" dirty="0">
                <a:solidFill>
                  <a:srgbClr val="252525"/>
                </a:solidFill>
                <a:latin typeface="Calibri"/>
                <a:cs typeface="Calibri"/>
              </a:rPr>
              <a:t>$1.053b for Native American Programs</a:t>
            </a:r>
          </a:p>
          <a:p>
            <a:pPr marL="355600" marR="5080" lvl="8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pc="40" dirty="0">
                <a:solidFill>
                  <a:srgbClr val="252525"/>
                </a:solidFill>
                <a:latin typeface="Calibri"/>
                <a:cs typeface="Calibri"/>
              </a:rPr>
              <a:t>~20.6% </a:t>
            </a:r>
            <a:r>
              <a:rPr lang="en-US" i="1" spc="40" dirty="0">
                <a:solidFill>
                  <a:srgbClr val="252525"/>
                </a:solidFill>
                <a:latin typeface="Calibri"/>
                <a:cs typeface="Calibri"/>
              </a:rPr>
              <a:t>decrease </a:t>
            </a:r>
            <a:r>
              <a:rPr lang="en-US" spc="40" dirty="0">
                <a:solidFill>
                  <a:srgbClr val="252525"/>
                </a:solidFill>
                <a:latin typeface="Calibri"/>
                <a:cs typeface="Calibri"/>
              </a:rPr>
              <a:t>from FY2024</a:t>
            </a:r>
          </a:p>
          <a:p>
            <a:pPr marL="355600" marR="5080" lvl="8" indent="-3429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pc="40" dirty="0">
                <a:solidFill>
                  <a:srgbClr val="252525"/>
                </a:solidFill>
                <a:latin typeface="Calibri"/>
                <a:cs typeface="Calibri"/>
              </a:rPr>
              <a:t>$820m for IHBG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86BD8-21D7-2652-7517-2ABC93C95289}"/>
              </a:ext>
            </a:extLst>
          </p:cNvPr>
          <p:cNvSpPr txBox="1"/>
          <p:nvPr/>
        </p:nvSpPr>
        <p:spPr>
          <a:xfrm>
            <a:off x="190500" y="4953000"/>
            <a:ext cx="489443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NAIHC is preparing to request a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4%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increase in IHBG funding over the $1.11b appropriated for 2024. This request aims to keep pace with the program’s original purchasing power.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516" y="751262"/>
            <a:ext cx="765162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16885" algn="l"/>
                <a:tab pos="4615180" algn="l"/>
              </a:tabLst>
            </a:pPr>
            <a:r>
              <a:rPr spc="240" dirty="0"/>
              <a:t>Legislative</a:t>
            </a:r>
            <a:r>
              <a:rPr lang="en-US" spc="240" dirty="0"/>
              <a:t> </a:t>
            </a:r>
            <a:r>
              <a:rPr lang="en-US" spc="175" dirty="0"/>
              <a:t>Updates </a:t>
            </a:r>
            <a:r>
              <a:rPr spc="195" dirty="0"/>
              <a:t>Cont’d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4480769"/>
            <a:ext cx="3352800" cy="193835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spcBef>
                <a:spcPts val="1220"/>
              </a:spcBef>
              <a:tabLst>
                <a:tab pos="240665" algn="l"/>
              </a:tabLst>
            </a:pPr>
            <a:r>
              <a:rPr lang="en-US" sz="2400" b="1" spc="-25" dirty="0">
                <a:solidFill>
                  <a:schemeClr val="tx1"/>
                </a:solidFill>
                <a:latin typeface="Calibri"/>
                <a:cs typeface="Calibri"/>
              </a:rPr>
              <a:t>Deputy</a:t>
            </a:r>
            <a:r>
              <a:rPr lang="en-US" sz="24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spc="60" dirty="0">
                <a:solidFill>
                  <a:schemeClr val="tx1"/>
                </a:solidFill>
                <a:latin typeface="Calibri"/>
                <a:cs typeface="Calibri"/>
              </a:rPr>
              <a:t>Sec.</a:t>
            </a:r>
            <a:r>
              <a:rPr lang="en-US" sz="2400" b="1" spc="-35" dirty="0">
                <a:solidFill>
                  <a:schemeClr val="tx1"/>
                </a:solidFill>
                <a:latin typeface="Calibri"/>
                <a:cs typeface="Calibri"/>
              </a:rPr>
              <a:t> Adrianne</a:t>
            </a:r>
            <a:r>
              <a:rPr lang="en-US" sz="24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spc="-55" dirty="0" err="1">
                <a:solidFill>
                  <a:schemeClr val="tx1"/>
                </a:solidFill>
                <a:latin typeface="Calibri"/>
                <a:cs typeface="Calibri"/>
              </a:rPr>
              <a:t>Todman</a:t>
            </a:r>
            <a:r>
              <a:rPr lang="en-US" sz="2400" b="1" spc="-55" dirty="0">
                <a:solidFill>
                  <a:schemeClr val="tx1"/>
                </a:solidFill>
                <a:latin typeface="Calibri"/>
                <a:cs typeface="Calibri"/>
              </a:rPr>
              <a:t> now </a:t>
            </a:r>
            <a:r>
              <a:rPr lang="en-US" sz="2400" b="1" spc="-10" dirty="0">
                <a:solidFill>
                  <a:schemeClr val="tx1"/>
                </a:solidFill>
                <a:latin typeface="Calibri"/>
                <a:cs typeface="Calibri"/>
              </a:rPr>
              <a:t>Acting</a:t>
            </a:r>
            <a:r>
              <a:rPr lang="en-US" sz="24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tx1"/>
                </a:solidFill>
                <a:latin typeface="Calibri"/>
                <a:cs typeface="Calibri"/>
              </a:rPr>
              <a:t>Secretary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chemeClr val="tx1"/>
                </a:solidFill>
                <a:latin typeface="Calibri"/>
                <a:cs typeface="Calibri"/>
              </a:rPr>
              <a:t>HUD</a:t>
            </a:r>
            <a:endParaRPr lang="en-US" sz="2400" b="1" spc="6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US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Assumed role following Marcia Fudge’s departure March 22</a:t>
            </a:r>
            <a:r>
              <a:rPr lang="en-US" spc="-10" baseline="30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nd</a:t>
            </a:r>
            <a:r>
              <a:rPr lang="en-US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</a:p>
        </p:txBody>
      </p:sp>
      <p:pic>
        <p:nvPicPr>
          <p:cNvPr id="5" name="Picture 4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278929D8-2A6C-FA33-A407-1B1C5147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2886"/>
            <a:ext cx="2197883" cy="2197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81028-6D79-3F93-89B0-664623DD52EF}"/>
              </a:ext>
            </a:extLst>
          </p:cNvPr>
          <p:cNvSpPr txBox="1"/>
          <p:nvPr/>
        </p:nvSpPr>
        <p:spPr>
          <a:xfrm>
            <a:off x="4288971" y="4648665"/>
            <a:ext cx="3614057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US" sz="23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Tom Cole (R-OK) secures Chair of Appropriations Committee</a:t>
            </a: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US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Cole’s prestigious appointment comes after 15 years on the Committee and 22 years in Congress.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827E1-26F0-FB2E-1310-A0DFDD73C8E9}"/>
              </a:ext>
            </a:extLst>
          </p:cNvPr>
          <p:cNvSpPr txBox="1"/>
          <p:nvPr/>
        </p:nvSpPr>
        <p:spPr>
          <a:xfrm>
            <a:off x="8501742" y="4648665"/>
            <a:ext cx="3156857" cy="238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240665" algn="l"/>
              </a:tabLst>
            </a:pPr>
            <a:r>
              <a:rPr lang="en-US" sz="2400" b="1" spc="-10" dirty="0">
                <a:solidFill>
                  <a:schemeClr val="tx1"/>
                </a:solidFill>
                <a:latin typeface="Calibri"/>
                <a:cs typeface="Calibri"/>
              </a:rPr>
              <a:t>Tribal</a:t>
            </a:r>
            <a:r>
              <a:rPr lang="en-US" sz="2400" b="1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Rural</a:t>
            </a:r>
            <a:r>
              <a:rPr lang="en-US" sz="24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Housing</a:t>
            </a:r>
            <a:r>
              <a:rPr lang="en-US" sz="24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spc="145" dirty="0">
                <a:solidFill>
                  <a:schemeClr val="tx1"/>
                </a:solidFill>
                <a:latin typeface="Calibri"/>
                <a:cs typeface="Calibri"/>
              </a:rPr>
              <a:t>Access</a:t>
            </a:r>
            <a:r>
              <a:rPr lang="en-US" sz="2400" b="1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b="1" spc="25" dirty="0">
                <a:solidFill>
                  <a:schemeClr val="tx1"/>
                </a:solidFill>
                <a:latin typeface="Calibri"/>
                <a:cs typeface="Calibri"/>
              </a:rPr>
              <a:t>Act (S.3906)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240665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Directs</a:t>
            </a:r>
            <a:r>
              <a:rPr lang="en-US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USDA</a:t>
            </a:r>
            <a:r>
              <a:rPr lang="en-US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-6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lang="en-US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set</a:t>
            </a:r>
            <a:r>
              <a:rPr lang="en-US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aside</a:t>
            </a:r>
            <a:r>
              <a:rPr lang="en-US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114" dirty="0">
                <a:solidFill>
                  <a:schemeClr val="tx1"/>
                </a:solidFill>
                <a:latin typeface="Calibri"/>
                <a:cs typeface="Calibri"/>
              </a:rPr>
              <a:t>5%</a:t>
            </a:r>
            <a:r>
              <a:rPr lang="en-US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-3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en-US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latin typeface="Calibri"/>
                <a:cs typeface="Calibri"/>
              </a:rPr>
              <a:t>certain</a:t>
            </a:r>
            <a:r>
              <a:rPr lang="en-US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95" dirty="0">
                <a:solidFill>
                  <a:schemeClr val="tx1"/>
                </a:solidFill>
                <a:latin typeface="Calibri"/>
                <a:cs typeface="Calibri"/>
              </a:rPr>
              <a:t>RHS</a:t>
            </a:r>
            <a:r>
              <a:rPr lang="en-US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funds</a:t>
            </a:r>
            <a:r>
              <a:rPr lang="en-US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-55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en-US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pc="-40" dirty="0">
                <a:solidFill>
                  <a:schemeClr val="tx1"/>
                </a:solidFill>
                <a:latin typeface="Calibri"/>
                <a:cs typeface="Calibri"/>
              </a:rPr>
              <a:t>Tribal</a:t>
            </a:r>
            <a:r>
              <a:rPr lang="en-US" spc="-10" dirty="0">
                <a:solidFill>
                  <a:schemeClr val="tx1"/>
                </a:solidFill>
                <a:latin typeface="Calibri"/>
                <a:cs typeface="Calibri"/>
              </a:rPr>
              <a:t> Nations,</a:t>
            </a:r>
            <a:r>
              <a:rPr lang="en-US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TDHEs,</a:t>
            </a:r>
            <a:r>
              <a:rPr lang="en-US" spc="-20" dirty="0">
                <a:solidFill>
                  <a:schemeClr val="tx1"/>
                </a:solidFill>
                <a:latin typeface="Calibri"/>
                <a:cs typeface="Calibri"/>
              </a:rPr>
              <a:t> and</a:t>
            </a:r>
            <a:r>
              <a:rPr lang="en-US" spc="-25" dirty="0">
                <a:solidFill>
                  <a:schemeClr val="tx1"/>
                </a:solidFill>
                <a:latin typeface="Calibri"/>
                <a:cs typeface="Calibri"/>
              </a:rPr>
              <a:t> Native </a:t>
            </a:r>
            <a:r>
              <a:rPr lang="en-US" spc="65" dirty="0">
                <a:solidFill>
                  <a:schemeClr val="tx1"/>
                </a:solidFill>
                <a:latin typeface="Calibri"/>
                <a:cs typeface="Calibri"/>
              </a:rPr>
              <a:t>CDFIs</a:t>
            </a:r>
            <a:endParaRPr lang="en-US" spc="-1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13" name="Picture 12" descr="A close-up of a bill&#10;&#10;Description automatically generated">
            <a:extLst>
              <a:ext uri="{FF2B5EF4-FFF2-40B4-BE49-F238E27FC236}">
                <a16:creationId xmlns:a16="http://schemas.microsoft.com/office/drawing/2014/main" id="{15482938-7B33-6C29-C389-168017619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51" y="2209800"/>
            <a:ext cx="1754840" cy="227096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E24EACD6-C56E-4B77-F11E-0A4F0B9AF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58" y="2282886"/>
            <a:ext cx="2197884" cy="2197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29" dirty="0"/>
              <a:t>Advocacy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11658600" cy="43960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41300" marR="5080" indent="-228600">
              <a:spcBef>
                <a:spcPts val="9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125" dirty="0"/>
              <a:t>NAIHC</a:t>
            </a:r>
            <a:r>
              <a:rPr sz="2000" spc="-35" dirty="0"/>
              <a:t> </a:t>
            </a:r>
            <a:r>
              <a:rPr sz="2000" dirty="0"/>
              <a:t>Board</a:t>
            </a:r>
            <a:r>
              <a:rPr sz="2000" spc="-30" dirty="0"/>
              <a:t> </a:t>
            </a:r>
            <a:r>
              <a:rPr sz="2000" dirty="0"/>
              <a:t>of</a:t>
            </a:r>
            <a:r>
              <a:rPr sz="2000" spc="-20" dirty="0"/>
              <a:t> </a:t>
            </a:r>
            <a:r>
              <a:rPr sz="2000" dirty="0"/>
              <a:t>Directors</a:t>
            </a:r>
            <a:r>
              <a:rPr sz="2000" spc="-20" dirty="0"/>
              <a:t> </a:t>
            </a:r>
            <a:r>
              <a:rPr lang="en-US" sz="2000" spc="75" dirty="0"/>
              <a:t>Delivers</a:t>
            </a:r>
            <a:r>
              <a:rPr sz="2000" spc="-50" dirty="0"/>
              <a:t> </a:t>
            </a:r>
            <a:r>
              <a:rPr sz="2000" dirty="0"/>
              <a:t>Letter</a:t>
            </a:r>
            <a:r>
              <a:rPr sz="2000" spc="-40" dirty="0"/>
              <a:t> </a:t>
            </a:r>
            <a:r>
              <a:rPr sz="2000" spc="-30" dirty="0"/>
              <a:t>to</a:t>
            </a:r>
            <a:r>
              <a:rPr sz="2000" spc="-20" dirty="0"/>
              <a:t> </a:t>
            </a:r>
            <a:r>
              <a:rPr sz="2000" spc="105" dirty="0"/>
              <a:t>HUD</a:t>
            </a:r>
            <a:r>
              <a:rPr sz="2000" spc="-40" dirty="0"/>
              <a:t> </a:t>
            </a:r>
            <a:r>
              <a:rPr sz="2000" dirty="0"/>
              <a:t>Requesting</a:t>
            </a:r>
            <a:r>
              <a:rPr sz="2000" spc="-40" dirty="0"/>
              <a:t> </a:t>
            </a:r>
            <a:r>
              <a:rPr sz="2000" spc="-25" dirty="0"/>
              <a:t>Waiver for </a:t>
            </a:r>
            <a:r>
              <a:rPr sz="2000" dirty="0"/>
              <a:t>Build</a:t>
            </a:r>
            <a:r>
              <a:rPr sz="2000" spc="70" dirty="0"/>
              <a:t> </a:t>
            </a:r>
            <a:r>
              <a:rPr sz="2000" dirty="0"/>
              <a:t>America,</a:t>
            </a:r>
            <a:r>
              <a:rPr sz="2000" spc="75" dirty="0"/>
              <a:t> </a:t>
            </a:r>
            <a:r>
              <a:rPr sz="2000" dirty="0"/>
              <a:t>Buy</a:t>
            </a:r>
            <a:r>
              <a:rPr sz="2000" spc="45" dirty="0"/>
              <a:t> </a:t>
            </a:r>
            <a:r>
              <a:rPr sz="2000" spc="-10" dirty="0"/>
              <a:t>America</a:t>
            </a:r>
          </a:p>
          <a:p>
            <a:pPr marL="697230" marR="204470" lvl="1" indent="-227329"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Letter</a:t>
            </a:r>
            <a:r>
              <a:rPr sz="20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addressed</a:t>
            </a:r>
            <a:r>
              <a:rPr sz="20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0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52525"/>
                </a:solidFill>
                <a:latin typeface="Calibri"/>
                <a:cs typeface="Calibri"/>
              </a:rPr>
              <a:t>HUD</a:t>
            </a:r>
            <a:r>
              <a:rPr sz="20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Secretary</a:t>
            </a:r>
            <a:r>
              <a:rPr sz="20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20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52525"/>
                </a:solidFill>
                <a:latin typeface="Calibri"/>
                <a:cs typeface="Calibri"/>
              </a:rPr>
              <a:t>ONAP</a:t>
            </a:r>
            <a:r>
              <a:rPr sz="20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Deputy</a:t>
            </a:r>
            <a:r>
              <a:rPr sz="20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Assistant</a:t>
            </a:r>
            <a:r>
              <a:rPr lang="en-US"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Secretary</a:t>
            </a:r>
            <a:r>
              <a:rPr sz="20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Heidi</a:t>
            </a:r>
            <a:r>
              <a:rPr sz="20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Frechette</a:t>
            </a:r>
            <a:endParaRPr lang="en-US" sz="2000" spc="-10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697230" marR="204470" lvl="1" indent="-227329"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/>
                <a:cs typeface="Calibri"/>
              </a:rPr>
              <a:t>Opportunity for comment deadline has been extended to </a:t>
            </a:r>
            <a:r>
              <a:rPr lang="en-US" sz="2000" b="1" spc="-10" dirty="0">
                <a:solidFill>
                  <a:srgbClr val="252525"/>
                </a:solidFill>
                <a:latin typeface="Calibri"/>
                <a:cs typeface="Calibri"/>
              </a:rPr>
              <a:t>June 17, 2024</a:t>
            </a:r>
          </a:p>
          <a:p>
            <a:pPr marL="697230" marR="204470" lvl="1" indent="-227329"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/>
                <a:cs typeface="Calibri"/>
              </a:rPr>
              <a:t>Resolution to be introduced at NAIC’s Mid-Year Conference </a:t>
            </a:r>
            <a:r>
              <a:rPr lang="en-US" sz="2000" spc="-10">
                <a:solidFill>
                  <a:srgbClr val="252525"/>
                </a:solidFill>
                <a:latin typeface="Calibri"/>
                <a:cs typeface="Calibri"/>
              </a:rPr>
              <a:t>in June</a:t>
            </a:r>
            <a:endParaRPr lang="en-US" sz="2000" spc="-10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240665" indent="-227965">
              <a:spcBef>
                <a:spcPts val="18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75" dirty="0"/>
              <a:t>NAHASDA</a:t>
            </a:r>
            <a:r>
              <a:rPr lang="en-US" sz="2000" spc="-90" dirty="0"/>
              <a:t> </a:t>
            </a:r>
            <a:r>
              <a:rPr lang="en-US" sz="2000" spc="-10" dirty="0"/>
              <a:t>Reauthorization</a:t>
            </a:r>
          </a:p>
          <a:p>
            <a:pPr marL="697865" lvl="1" indent="-227965">
              <a:spcBef>
                <a:spcPts val="18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45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lang="en-US"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spc="-40" dirty="0">
                <a:solidFill>
                  <a:srgbClr val="252525"/>
                </a:solidFill>
                <a:latin typeface="Calibri"/>
                <a:cs typeface="Calibri"/>
              </a:rPr>
              <a:t>strategy</a:t>
            </a:r>
            <a:r>
              <a:rPr lang="en-US"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lang="en-US"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Calibri"/>
                <a:cs typeface="Calibri"/>
              </a:rPr>
              <a:t>S.B.</a:t>
            </a:r>
            <a:r>
              <a:rPr lang="en-US"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spc="-20" dirty="0">
                <a:solidFill>
                  <a:srgbClr val="252525"/>
                </a:solidFill>
                <a:latin typeface="Calibri"/>
                <a:cs typeface="Calibri"/>
              </a:rPr>
              <a:t>2285</a:t>
            </a:r>
            <a:endParaRPr lang="en-US" sz="2000" spc="-10" dirty="0"/>
          </a:p>
          <a:p>
            <a:pPr marL="240665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Making HUD-VASH a Permanent Program</a:t>
            </a:r>
          </a:p>
          <a:p>
            <a:pPr marL="697865" lvl="1" indent="-227965"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H.R. 4155 – Introduced by Congressman Tom Cole</a:t>
            </a:r>
          </a:p>
          <a:p>
            <a:pPr marL="697865" lvl="1" indent="-227965"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Evaluating the efficiency of the current system, coordinating best practices for distributing vouchers to Native veterans through the formation of an ad hoc subcommittee of the Legislative Committee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65C5-7ADF-B732-5415-33C44F2F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71BDA-1530-49D7-2A0C-A319FB0F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876800" cy="4360168"/>
          </a:xfrm>
        </p:spPr>
        <p:txBody>
          <a:bodyPr/>
          <a:lstStyle/>
          <a:p>
            <a:pPr marL="240665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Final Rule on Section 184</a:t>
            </a:r>
          </a:p>
          <a:p>
            <a:pPr marL="697865" lvl="1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Identifying strategies to further improve Section 184 Loan Program, organizing an advisory group of loan experts</a:t>
            </a:r>
          </a:p>
          <a:p>
            <a:pPr marL="697865" lvl="1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Opportunity for comment on Section 184 open until May 31st</a:t>
            </a:r>
          </a:p>
          <a:p>
            <a:pPr marL="240665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Meetings with Congressmembers</a:t>
            </a:r>
          </a:p>
          <a:p>
            <a:pPr marL="697865" lvl="1" indent="-227965">
              <a:spcBef>
                <a:spcPts val="19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/>
              <a:t>Scheduling meetings with Congressmembers, consulting with Congress staffers on FY25 funding levels</a:t>
            </a:r>
          </a:p>
          <a:p>
            <a:endParaRPr lang="en-US" sz="2000" dirty="0"/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5F58EDB-F079-7D6E-35F0-784BDD0F1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95989"/>
            <a:ext cx="2080815" cy="2774913"/>
          </a:xfrm>
          <a:prstGeom prst="rect">
            <a:avLst/>
          </a:prstGeom>
        </p:spPr>
      </p:pic>
      <p:pic>
        <p:nvPicPr>
          <p:cNvPr id="11" name="Picture 10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6E57DBF7-319D-3BCB-8BEF-67BFC6B4C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0" y="2041543"/>
            <a:ext cx="2343150" cy="312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5F4E3-C456-7D78-D3AD-B2766C9357E1}"/>
              </a:ext>
            </a:extLst>
          </p:cNvPr>
          <p:cNvSpPr txBox="1"/>
          <p:nvPr/>
        </p:nvSpPr>
        <p:spPr>
          <a:xfrm>
            <a:off x="5229170" y="2041543"/>
            <a:ext cx="33528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Secretary of the Interior, Deb Haaland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E7D83-8C49-EB34-EE03-946EAB7AF2B4}"/>
              </a:ext>
            </a:extLst>
          </p:cNvPr>
          <p:cNvSpPr txBox="1"/>
          <p:nvPr/>
        </p:nvSpPr>
        <p:spPr>
          <a:xfrm>
            <a:off x="8763000" y="6132348"/>
            <a:ext cx="33528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Congresswoman Sharice Davids (D-KS)</a:t>
            </a:r>
          </a:p>
        </p:txBody>
      </p:sp>
    </p:spTree>
    <p:extLst>
      <p:ext uri="{BB962C8B-B14F-4D97-AF65-F5344CB8AC3E}">
        <p14:creationId xmlns:p14="http://schemas.microsoft.com/office/powerpoint/2010/main" val="207178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a8dcd9-fe13-4a0b-9cb0-edd14a3533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4767133080A48B9F08EF4AE57CF94" ma:contentTypeVersion="8" ma:contentTypeDescription="Create a new document." ma:contentTypeScope="" ma:versionID="681e71b0e1654048ae1b53464ac825f0">
  <xsd:schema xmlns:xsd="http://www.w3.org/2001/XMLSchema" xmlns:xs="http://www.w3.org/2001/XMLSchema" xmlns:p="http://schemas.microsoft.com/office/2006/metadata/properties" xmlns:ns3="6fa8dcd9-fe13-4a0b-9cb0-edd14a3533f1" xmlns:ns4="6c20b0b6-30ea-4af5-8a1e-ad50fff83af0" targetNamespace="http://schemas.microsoft.com/office/2006/metadata/properties" ma:root="true" ma:fieldsID="4b55759aaa2565784fa3336a47a35518" ns3:_="" ns4:_="">
    <xsd:import namespace="6fa8dcd9-fe13-4a0b-9cb0-edd14a3533f1"/>
    <xsd:import namespace="6c20b0b6-30ea-4af5-8a1e-ad50fff83a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8dcd9-fe13-4a0b-9cb0-edd14a353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0b0b6-30ea-4af5-8a1e-ad50fff83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35DA91-76A2-4126-827E-771F6021C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A24EF3-FF5A-4145-8575-474F9C923C05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c20b0b6-30ea-4af5-8a1e-ad50fff83af0"/>
    <ds:schemaRef ds:uri="http://purl.org/dc/dcmitype/"/>
    <ds:schemaRef ds:uri="http://schemas.openxmlformats.org/package/2006/metadata/core-properties"/>
    <ds:schemaRef ds:uri="6fa8dcd9-fe13-4a0b-9cb0-edd14a3533f1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F52F9C-22AC-487E-AEDC-A826A56EE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8dcd9-fe13-4a0b-9cb0-edd14a3533f1"/>
    <ds:schemaRef ds:uri="6c20b0b6-30ea-4af5-8a1e-ad50fff83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NAIHC_NWIHA_Presentation</Template>
  <TotalTime>220</TotalTime>
  <Words>800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Bell MT</vt:lpstr>
      <vt:lpstr>Calibri</vt:lpstr>
      <vt:lpstr>Georgia</vt:lpstr>
      <vt:lpstr>Office Theme</vt:lpstr>
      <vt:lpstr>PowerPoint Presentation</vt:lpstr>
      <vt:lpstr>Road Map  </vt:lpstr>
      <vt:lpstr>Welcome to NAIHC’s Newest Staff!</vt:lpstr>
      <vt:lpstr>Who We Are</vt:lpstr>
      <vt:lpstr>Regional NAIHC Representatives (Region VIII)</vt:lpstr>
      <vt:lpstr>Legislative Updates</vt:lpstr>
      <vt:lpstr>Legislative Updates Cont’d</vt:lpstr>
      <vt:lpstr>Advocacy</vt:lpstr>
      <vt:lpstr>Advocacy Cont’d</vt:lpstr>
      <vt:lpstr>50th Annual Convention and Tradeshow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Blythe McWhirter</dc:creator>
  <cp:lastModifiedBy>Linda Niezgodzki</cp:lastModifiedBy>
  <cp:revision>2</cp:revision>
  <dcterms:created xsi:type="dcterms:W3CDTF">2024-05-06T16:24:14Z</dcterms:created>
  <dcterms:modified xsi:type="dcterms:W3CDTF">2024-05-14T18:00:55Z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2024-03-15T00:00:00Z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2024-03-19T00:00:00Z</vt:filetime>
  </property>
  <property fmtid="{D5CDD505-2E9C-101B-9397-08002B2CF9AE}" pid="5" name="Producer">
    <vt:lpwstr>Adobe PDF Library 24.1.124</vt:lpwstr>
  </property>
  <property fmtid="{D5CDD505-2E9C-101B-9397-08002B2CF9AE}" pid="6" name="ContentTypeId">
    <vt:lpwstr>0x010100BBD4767133080A48B9F08EF4AE57CF94</vt:lpwstr>
  </property>
</Properties>
</file>