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690" r:id="rId2"/>
    <p:sldMasterId id="2147483732" r:id="rId3"/>
  </p:sldMasterIdLst>
  <p:notesMasterIdLst>
    <p:notesMasterId r:id="rId14"/>
  </p:notesMasterIdLst>
  <p:handoutMasterIdLst>
    <p:handoutMasterId r:id="rId15"/>
  </p:handoutMasterIdLst>
  <p:sldIdLst>
    <p:sldId id="257" r:id="rId4"/>
    <p:sldId id="287" r:id="rId5"/>
    <p:sldId id="303" r:id="rId6"/>
    <p:sldId id="306" r:id="rId7"/>
    <p:sldId id="305" r:id="rId8"/>
    <p:sldId id="308" r:id="rId9"/>
    <p:sldId id="304" r:id="rId10"/>
    <p:sldId id="301" r:id="rId11"/>
    <p:sldId id="271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777"/>
    <a:srgbClr val="22343C"/>
    <a:srgbClr val="37463B"/>
    <a:srgbClr val="ADC5D0"/>
    <a:srgbClr val="9BB0A3"/>
    <a:srgbClr val="38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A89E99-BED5-45F9-8143-EB1E33EC1CF7}" v="15" dt="2023-05-02T21:47:31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6" autoAdjust="0"/>
  </p:normalViewPr>
  <p:slideViewPr>
    <p:cSldViewPr snapToGrid="0">
      <p:cViewPr varScale="1">
        <p:scale>
          <a:sx n="54" d="100"/>
          <a:sy n="54" d="100"/>
        </p:scale>
        <p:origin x="6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1B572A-28C2-467C-89D6-53D16775A8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DE24F-5D56-4409-9D75-F34B10E98E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5DB93-82EB-4D11-866F-B355CD4D69D6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00D75-C563-4119-8787-D8CD17695E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A6FF2-47B1-440E-A1C2-0011B15643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00D5-F0A2-4A01-9A9B-8BD255874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5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E4B48-F9F0-4FAA-A785-5DD8A761BF08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B0464-F52C-4F62-B2A8-C42021021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6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BE915A5-FFEB-441B-BDE8-F306FB7E62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FCB6BAA-ADA6-4E0B-9F0B-A3CA2EFB3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305" y="4938614"/>
            <a:ext cx="3249643" cy="379110"/>
          </a:xfrm>
        </p:spPr>
        <p:txBody>
          <a:bodyPr/>
          <a:lstStyle>
            <a:lvl1pPr algn="ctr">
              <a:buNone/>
              <a:defRPr sz="14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56029E-DA4E-4759-8437-471096A966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365099"/>
            <a:ext cx="4809839" cy="573515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4000" spc="300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587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2 Column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FDE745-8E05-475F-BC08-E9B8B01E6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4AB668B-5364-48F5-8E6A-67B8A330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CD62CE-FD0C-47C1-94CE-C2F8B5AA8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0F5829-71BC-4CC0-A88E-2D9B5D18E8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2288" y="1719628"/>
            <a:ext cx="4307865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D2F63FE-D5D7-44B0-B72C-D45AA6EE12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2900" y="2332649"/>
            <a:ext cx="4306888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0314D87-B4EE-460E-B18F-73BD139111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6350" y="1719628"/>
            <a:ext cx="4307865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6020A13-A1EE-4B0D-9E98-DEC8824C59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66838" y="2332649"/>
            <a:ext cx="4306888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DB65338A-C6F0-4F28-B7EA-064B872F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5743896B-BFE2-4F6B-B431-CF4B29CD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F6558AB-F8E9-4605-A5ED-FE3F46A1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0B4F7D-E398-40AA-9F3C-F3D59A3F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4633785" cy="2397324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88EFA-705D-45DA-BB3E-901ED20AF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19800" y="0"/>
            <a:ext cx="6172199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0C378B-9DA9-4513-BF84-7422A1A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019800" y="0"/>
            <a:ext cx="6172198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B924BE58-42FE-46C1-9582-9E08FAFE0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200400"/>
            <a:ext cx="4633913" cy="29130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2724A1-1A21-49B5-9057-269BD5D624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and Tabl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4C7413-1C75-42B7-9BFD-E0E14118F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1FDE2-61AF-4DEB-BF43-3694E0083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D0D73E-DE18-4A23-B6FB-5182A784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pc="120">
                <a:solidFill>
                  <a:schemeClr val="bg1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bg1"/>
              </a:solidFill>
              <a:cs typeface="Posterama" panose="020B0504020200020000" pitchFamily="34" charset="0"/>
            </a:endParaRPr>
          </a:p>
        </p:txBody>
      </p:sp>
      <p:sp>
        <p:nvSpPr>
          <p:cNvPr id="15" name="Date Placeholder 6">
            <a:extLst>
              <a:ext uri="{FF2B5EF4-FFF2-40B4-BE49-F238E27FC236}">
                <a16:creationId xmlns:a16="http://schemas.microsoft.com/office/drawing/2014/main" id="{BDED38F6-34C9-4DB4-9BBF-DEBC4124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FBD13A29-DF90-4047-B6E5-DFA75D6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310" y="6327648"/>
            <a:ext cx="3976429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DD0AF7D0-41AD-41E1-84B0-436A90E2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6908" y="6327648"/>
            <a:ext cx="1166892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5EDB5FC-CA7C-4369-A121-67C4C93A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814F19-D3DA-42AB-AAD4-22D54FE3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4"/>
            <a:ext cx="10348146" cy="753172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126634-B312-428E-8F30-17C189040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1AC832B9-3155-477F-89D0-A1708364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7801D982-FEE5-4484-AD95-86DEE2E5D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460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F932331-BB94-49D3-9E40-67111663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653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6265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926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2987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3617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4229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887E59D-6BE5-4CB5-B3B3-BAF69EFA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6992"/>
            <a:ext cx="4953000" cy="2688598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13BFBD-7478-4683-BA2C-E7BFC660B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3FF916-2B4D-4DC1-AD98-AF8F2EFD4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90666" y="0"/>
            <a:ext cx="6001333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Next LT Pro Medium" panose="020B05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80B3D3-8262-4D62-8B77-51C5FF582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196875" y="0"/>
            <a:ext cx="5992075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D44A1B8E-1071-45A0-8A94-0AA7F201E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149" y="3412114"/>
            <a:ext cx="4952681" cy="27503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 sz="2400">
                <a:solidFill>
                  <a:schemeClr val="tx2"/>
                </a:solidFill>
              </a:defRPr>
            </a:lvl4pPr>
            <a:lvl5pPr marL="1828800" indent="0">
              <a:buNone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Date Placeholder 5">
            <a:extLst>
              <a:ext uri="{FF2B5EF4-FFF2-40B4-BE49-F238E27FC236}">
                <a16:creationId xmlns:a16="http://schemas.microsoft.com/office/drawing/2014/main" id="{DF6FCAD9-068D-41D9-A5F4-E22F2D287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27648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20XX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02EFB4-17A2-4345-82DA-89EF34B5E9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81801" y="380991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EC3DFC6E-6D3D-48C3-BD9E-33878CD86D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81800" y="2376797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7EC41F32-B997-4949-A553-260965B03F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1800" y="4379170"/>
            <a:ext cx="4856144" cy="19254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3E86EC02-7D1A-4CB3-B376-1044BEF4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27648"/>
            <a:ext cx="3810000" cy="365125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>
                <a:solidFill>
                  <a:prstClr val="white">
                    <a:alpha val="60000"/>
                  </a:prstClr>
                </a:solidFill>
              </a:rPr>
              <a:t>Presentation title</a:t>
            </a:r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F1ABD226-6012-4821-BD32-E8E6EB95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327648"/>
            <a:ext cx="533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50FF-6169-4056-8077-06FFA93A5366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60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47124D-D927-400B-B59C-CEDBD507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3976" y="-43974"/>
            <a:ext cx="1447800" cy="1535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6ADF6CE-9ECB-46C3-934F-B81BC2BE0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1"/>
            <a:ext cx="9601200" cy="1534297"/>
          </a:xfrm>
        </p:spPr>
        <p:txBody>
          <a:bodyPr anchor="b">
            <a:norm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spc="120">
                <a:solidFill>
                  <a:schemeClr val="tx2"/>
                </a:solidFill>
                <a:cs typeface="Posterama" panose="020B0504020200020000" pitchFamily="34" charset="0"/>
              </a:rPr>
              <a:t>Click to edit Master title style</a:t>
            </a:r>
            <a:endParaRPr lang="en-US" sz="4400" spc="120" dirty="0">
              <a:solidFill>
                <a:schemeClr val="tx2"/>
              </a:solidFill>
              <a:cs typeface="Posterama" panose="020B0504020200020000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2DF7C0A-1B3B-401D-A625-E7F87B1DFE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0" y="3013206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DA6D2C5-E6A9-4A27-AE58-9CEDCFCB4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76" y="1905001"/>
            <a:ext cx="8763001" cy="962442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>
                <a:solidFill>
                  <a:schemeClr val="tx2"/>
                </a:solidFill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solidFill>
                <a:schemeClr val="tx2"/>
              </a:solidFill>
              <a:cs typeface="Segoe UI Semilight" panose="020B04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147A7F-B058-475D-BA3A-E1807E37B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0400" y="3144779"/>
            <a:ext cx="1371600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A1E487-F2EC-4AB0-B146-A17F2F22E5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799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algn="ctr">
              <a:buFontTx/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296D4C-4C11-4F2C-B095-9DC1C6CCAD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506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11C2A-C68C-42C1-908C-D8A132FBB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2" cy="591127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493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rug&#10;&#10;Description automatically generated">
            <a:extLst>
              <a:ext uri="{FF2B5EF4-FFF2-40B4-BE49-F238E27FC236}">
                <a16:creationId xmlns:a16="http://schemas.microsoft.com/office/drawing/2014/main" id="{17890488-3607-4BE4-9768-F9F1E59A2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51432" r="2143" b="11272"/>
          <a:stretch/>
        </p:blipFill>
        <p:spPr>
          <a:xfrm rot="10800000" flipV="1">
            <a:off x="-8" y="-7646"/>
            <a:ext cx="6000738" cy="6858000"/>
          </a:xfrm>
          <a:prstGeom prst="rect">
            <a:avLst/>
          </a:prstGeom>
        </p:spPr>
      </p:pic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A2A236F3-741B-4D35-B5D8-CE6FB7E01FE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00730" y="0"/>
            <a:ext cx="6191270" cy="6858000"/>
          </a:xfrm>
          <a:solidFill>
            <a:schemeClr val="accent6"/>
          </a:solidFill>
        </p:spPr>
        <p:txBody>
          <a:bodyPr/>
          <a:lstStyle>
            <a:lvl1pPr algn="ctr">
              <a:buNone/>
              <a:defRPr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DD9A1-FE51-41A1-8C8D-FDA7B913253F}"/>
              </a:ext>
            </a:extLst>
          </p:cNvPr>
          <p:cNvSpPr/>
          <p:nvPr userDrawn="1"/>
        </p:nvSpPr>
        <p:spPr>
          <a:xfrm>
            <a:off x="285565" y="285566"/>
            <a:ext cx="5405021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5FB84FF-8E5E-4861-B3BF-0F0192E59B4F}"/>
              </a:ext>
            </a:extLst>
          </p:cNvPr>
          <p:cNvSpPr/>
          <p:nvPr userDrawn="1"/>
        </p:nvSpPr>
        <p:spPr>
          <a:xfrm rot="1514662">
            <a:off x="2317266" y="5622803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E5DD7-751B-4BC5-B035-37ED6032D058}"/>
              </a:ext>
            </a:extLst>
          </p:cNvPr>
          <p:cNvSpPr/>
          <p:nvPr userDrawn="1"/>
        </p:nvSpPr>
        <p:spPr>
          <a:xfrm>
            <a:off x="647641" y="791905"/>
            <a:ext cx="4664641" cy="3927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058EA-A15F-40E4-A9F3-8EA250D7FBF3}"/>
              </a:ext>
            </a:extLst>
          </p:cNvPr>
          <p:cNvSpPr/>
          <p:nvPr userDrawn="1"/>
        </p:nvSpPr>
        <p:spPr>
          <a:xfrm>
            <a:off x="1898788" y="521602"/>
            <a:ext cx="2162346" cy="52083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2A691C7-3F2C-4DFD-B0FC-1A205B3641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4154" y="1120228"/>
            <a:ext cx="3992160" cy="2842172"/>
          </a:xfrm>
          <a:solidFill>
            <a:schemeClr val="accent5">
              <a:lumMod val="9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9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F44A2A-7969-48CC-B5CE-702F5C63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13" y="5012463"/>
            <a:ext cx="4664641" cy="653277"/>
          </a:xfrm>
        </p:spPr>
        <p:txBody>
          <a:bodyPr vert="horz" lIns="0" tIns="0" rIns="0" bIns="0" rtlCol="0">
            <a:noAutofit/>
          </a:bodyPr>
          <a:lstStyle>
            <a:lvl1pPr algn="ctr"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3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hoto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94EA73B-5244-4C80-99EB-DDE5EDF9E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8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9CE015-6EB3-4DD0-8826-DCA2711CBE4F}"/>
              </a:ext>
            </a:extLst>
          </p:cNvPr>
          <p:cNvSpPr/>
          <p:nvPr/>
        </p:nvSpPr>
        <p:spPr>
          <a:xfrm>
            <a:off x="848391" y="764153"/>
            <a:ext cx="4664641" cy="5590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2B1BBD-5D08-4833-9588-FBABF1274F43}"/>
              </a:ext>
            </a:extLst>
          </p:cNvPr>
          <p:cNvSpPr/>
          <p:nvPr userDrawn="1"/>
        </p:nvSpPr>
        <p:spPr>
          <a:xfrm>
            <a:off x="2099538" y="484640"/>
            <a:ext cx="2162346" cy="530045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8D4CA70A-5D6E-4779-8014-6C12C593AFCF}"/>
              </a:ext>
            </a:extLst>
          </p:cNvPr>
          <p:cNvSpPr/>
          <p:nvPr userDrawn="1"/>
        </p:nvSpPr>
        <p:spPr>
          <a:xfrm rot="1514662">
            <a:off x="8184917" y="3851221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FF16015-5381-40DF-BF92-F9C4CCB72D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84904" y="1164507"/>
            <a:ext cx="3992160" cy="4284881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C1C624-86ED-41D8-8323-124CEDD3B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937" y="3103417"/>
            <a:ext cx="4514147" cy="811119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0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4B0ACBD7-EFB6-4100-A022-0B9A0A88C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5000"/>
          </a:blip>
          <a:srcRect t="30332" b="13926"/>
          <a:stretch/>
        </p:blipFill>
        <p:spPr>
          <a:xfrm>
            <a:off x="-151534" y="0"/>
            <a:ext cx="12302836" cy="6858000"/>
          </a:xfrm>
          <a:prstGeom prst="rect">
            <a:avLst/>
          </a:prstGeom>
        </p:spPr>
      </p:pic>
      <p:sp>
        <p:nvSpPr>
          <p:cNvPr id="2" name="Graphic 11">
            <a:extLst>
              <a:ext uri="{FF2B5EF4-FFF2-40B4-BE49-F238E27FC236}">
                <a16:creationId xmlns:a16="http://schemas.microsoft.com/office/drawing/2014/main" id="{25082345-B677-4FCD-8A8F-A78A42503CCC}"/>
              </a:ext>
            </a:extLst>
          </p:cNvPr>
          <p:cNvSpPr/>
          <p:nvPr/>
        </p:nvSpPr>
        <p:spPr>
          <a:xfrm rot="20388820" flipH="1">
            <a:off x="1491896" y="5646588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Graphic 6">
            <a:extLst>
              <a:ext uri="{FF2B5EF4-FFF2-40B4-BE49-F238E27FC236}">
                <a16:creationId xmlns:a16="http://schemas.microsoft.com/office/drawing/2014/main" id="{3CB33A04-E7AD-4AC4-88B3-60ED7E9B9566}"/>
              </a:ext>
            </a:extLst>
          </p:cNvPr>
          <p:cNvSpPr/>
          <p:nvPr/>
        </p:nvSpPr>
        <p:spPr>
          <a:xfrm rot="1479909">
            <a:off x="9335388" y="5646587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76E5A3-E720-491F-80B9-92B94D665167}"/>
              </a:ext>
            </a:extLst>
          </p:cNvPr>
          <p:cNvSpPr/>
          <p:nvPr userDrawn="1"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0D647A-A7D0-4786-B3B1-01ECB0E5CEA2}"/>
              </a:ext>
            </a:extLst>
          </p:cNvPr>
          <p:cNvSpPr/>
          <p:nvPr userDrawn="1"/>
        </p:nvSpPr>
        <p:spPr>
          <a:xfrm>
            <a:off x="1413196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6FA808-97EC-4F02-8C56-FE1435B9771D}"/>
              </a:ext>
            </a:extLst>
          </p:cNvPr>
          <p:cNvSpPr/>
          <p:nvPr userDrawn="1"/>
        </p:nvSpPr>
        <p:spPr>
          <a:xfrm>
            <a:off x="4386204" y="681630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E109696-1980-4D2D-B937-02F74014104E}"/>
              </a:ext>
            </a:extLst>
          </p:cNvPr>
          <p:cNvSpPr/>
          <p:nvPr userDrawn="1"/>
        </p:nvSpPr>
        <p:spPr>
          <a:xfrm>
            <a:off x="5274501" y="333929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47A092-9105-4154-A058-8646A83D73E4}"/>
              </a:ext>
            </a:extLst>
          </p:cNvPr>
          <p:cNvSpPr/>
          <p:nvPr userDrawn="1"/>
        </p:nvSpPr>
        <p:spPr>
          <a:xfrm>
            <a:off x="8247514" y="677261"/>
            <a:ext cx="3419582" cy="45865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50800" dir="30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407C56-9ECE-4F96-9CC0-5AF4992CB676}"/>
              </a:ext>
            </a:extLst>
          </p:cNvPr>
          <p:cNvSpPr/>
          <p:nvPr userDrawn="1"/>
        </p:nvSpPr>
        <p:spPr>
          <a:xfrm>
            <a:off x="9135811" y="329560"/>
            <a:ext cx="1642993" cy="49019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8F0D1A6-69DE-433E-821B-4FF1D0640D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015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5433B204-C104-4815-BF09-872F084D86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32320" y="947627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7E31EC5E-2551-4B7D-90D4-D3B557EA3E7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93630" y="943258"/>
            <a:ext cx="2927350" cy="357803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BF323E-9C2D-48E5-BB6B-9641938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067" y="5766800"/>
            <a:ext cx="4721634" cy="676186"/>
          </a:xfrm>
        </p:spPr>
        <p:txBody>
          <a:bodyPr vert="horz" lIns="0" tIns="0" rIns="0" bIns="0" rtlCol="0">
            <a:noAutofit/>
          </a:bodyPr>
          <a:lstStyle>
            <a:lvl1pPr algn="ctr">
              <a:buFont typeface="Arial" panose="020B0604020202020204" pitchFamily="34" charset="0"/>
              <a:buNone/>
              <a:defRPr lang="en-US"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>
              <a:lnSpc>
                <a:spcPct val="100000"/>
              </a:lnSpc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81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25742E-0B47-444B-8B8B-BB03EAE7FC4B}"/>
              </a:ext>
            </a:extLst>
          </p:cNvPr>
          <p:cNvSpPr/>
          <p:nvPr userDrawn="1"/>
        </p:nvSpPr>
        <p:spPr>
          <a:xfrm>
            <a:off x="0" y="-7732"/>
            <a:ext cx="12191010" cy="68657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rug&#10;&#10;Description automatically generated">
            <a:extLst>
              <a:ext uri="{FF2B5EF4-FFF2-40B4-BE49-F238E27FC236}">
                <a16:creationId xmlns:a16="http://schemas.microsoft.com/office/drawing/2014/main" id="{E4D5090F-2595-49C8-8F31-FCFF302CB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 amt="5000"/>
          </a:blip>
          <a:srcRect l="3541" r="2143" b="34177"/>
          <a:stretch/>
        </p:blipFill>
        <p:spPr>
          <a:xfrm rot="10800000" flipV="1">
            <a:off x="-7" y="-7646"/>
            <a:ext cx="12191017" cy="508764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A53ABB2-D679-4B08-8670-374EBC192A70}"/>
              </a:ext>
            </a:extLst>
          </p:cNvPr>
          <p:cNvSpPr/>
          <p:nvPr userDrawn="1"/>
        </p:nvSpPr>
        <p:spPr>
          <a:xfrm>
            <a:off x="539327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FA6E14-528F-4D1D-8DED-CC55E7F4D15A}"/>
              </a:ext>
            </a:extLst>
          </p:cNvPr>
          <p:cNvSpPr/>
          <p:nvPr userDrawn="1"/>
        </p:nvSpPr>
        <p:spPr>
          <a:xfrm>
            <a:off x="1140392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6D0D81-7898-4FD0-B5CB-91DC005C6CD8}"/>
              </a:ext>
            </a:extLst>
          </p:cNvPr>
          <p:cNvSpPr/>
          <p:nvPr/>
        </p:nvSpPr>
        <p:spPr>
          <a:xfrm>
            <a:off x="3336321" y="3406762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715DBE-F5C3-4046-BFEF-BC9F50A9DAE1}"/>
              </a:ext>
            </a:extLst>
          </p:cNvPr>
          <p:cNvSpPr/>
          <p:nvPr userDrawn="1"/>
        </p:nvSpPr>
        <p:spPr>
          <a:xfrm>
            <a:off x="3937386" y="3093039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70D90CF-903F-438D-B2DC-69E7F8BE88A1}"/>
              </a:ext>
            </a:extLst>
          </p:cNvPr>
          <p:cNvSpPr/>
          <p:nvPr userDrawn="1"/>
        </p:nvSpPr>
        <p:spPr>
          <a:xfrm>
            <a:off x="6133415" y="3393059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6F7532-1DBF-4548-BD12-CFF9D1595916}"/>
              </a:ext>
            </a:extLst>
          </p:cNvPr>
          <p:cNvSpPr/>
          <p:nvPr userDrawn="1"/>
        </p:nvSpPr>
        <p:spPr>
          <a:xfrm>
            <a:off x="6734480" y="3079336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42E3DD0-50DC-45B6-8B27-EE9F633A9A80}"/>
              </a:ext>
            </a:extLst>
          </p:cNvPr>
          <p:cNvSpPr/>
          <p:nvPr/>
        </p:nvSpPr>
        <p:spPr>
          <a:xfrm>
            <a:off x="8928137" y="3393143"/>
            <a:ext cx="2723537" cy="28697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F0792B-F250-4A87-B672-10CD1FF7DB06}"/>
              </a:ext>
            </a:extLst>
          </p:cNvPr>
          <p:cNvSpPr/>
          <p:nvPr userDrawn="1"/>
        </p:nvSpPr>
        <p:spPr>
          <a:xfrm>
            <a:off x="9529202" y="3079420"/>
            <a:ext cx="1521407" cy="491864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94DB7F-A747-40DE-96EF-1D82762E6F2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A4F23455-1CA2-484A-A539-C13F39C102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5707" y="743985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Graphic 21">
            <a:extLst>
              <a:ext uri="{FF2B5EF4-FFF2-40B4-BE49-F238E27FC236}">
                <a16:creationId xmlns:a16="http://schemas.microsoft.com/office/drawing/2014/main" id="{02AF6E82-BA59-498B-9E11-F1E1BEA76522}"/>
              </a:ext>
            </a:extLst>
          </p:cNvPr>
          <p:cNvSpPr/>
          <p:nvPr/>
        </p:nvSpPr>
        <p:spPr>
          <a:xfrm rot="1600662">
            <a:off x="5546311" y="2233118"/>
            <a:ext cx="1100563" cy="563350"/>
          </a:xfrm>
          <a:custGeom>
            <a:avLst/>
            <a:gdLst>
              <a:gd name="connsiteX0" fmla="*/ 1100560 w 1100563"/>
              <a:gd name="connsiteY0" fmla="*/ 57532 h 563350"/>
              <a:gd name="connsiteX1" fmla="*/ 1083745 w 1100563"/>
              <a:gd name="connsiteY1" fmla="*/ 74346 h 563350"/>
              <a:gd name="connsiteX2" fmla="*/ 1087472 w 1100563"/>
              <a:gd name="connsiteY2" fmla="*/ 83617 h 563350"/>
              <a:gd name="connsiteX3" fmla="*/ 1085654 w 1100563"/>
              <a:gd name="connsiteY3" fmla="*/ 86707 h 563350"/>
              <a:gd name="connsiteX4" fmla="*/ 1005400 w 1100563"/>
              <a:gd name="connsiteY4" fmla="*/ 138695 h 563350"/>
              <a:gd name="connsiteX5" fmla="*/ 946686 w 1100563"/>
              <a:gd name="connsiteY5" fmla="*/ 164780 h 563350"/>
              <a:gd name="connsiteX6" fmla="*/ 879429 w 1100563"/>
              <a:gd name="connsiteY6" fmla="*/ 192955 h 563350"/>
              <a:gd name="connsiteX7" fmla="*/ 853163 w 1100563"/>
              <a:gd name="connsiteY7" fmla="*/ 203407 h 563350"/>
              <a:gd name="connsiteX8" fmla="*/ 902969 w 1100563"/>
              <a:gd name="connsiteY8" fmla="*/ 207588 h 563350"/>
              <a:gd name="connsiteX9" fmla="*/ 950776 w 1100563"/>
              <a:gd name="connsiteY9" fmla="*/ 198136 h 563350"/>
              <a:gd name="connsiteX10" fmla="*/ 952140 w 1100563"/>
              <a:gd name="connsiteY10" fmla="*/ 201862 h 563350"/>
              <a:gd name="connsiteX11" fmla="*/ 941688 w 1100563"/>
              <a:gd name="connsiteY11" fmla="*/ 212496 h 563350"/>
              <a:gd name="connsiteX12" fmla="*/ 984587 w 1100563"/>
              <a:gd name="connsiteY12" fmla="*/ 235763 h 563350"/>
              <a:gd name="connsiteX13" fmla="*/ 983587 w 1100563"/>
              <a:gd name="connsiteY13" fmla="*/ 239308 h 563350"/>
              <a:gd name="connsiteX14" fmla="*/ 973226 w 1100563"/>
              <a:gd name="connsiteY14" fmla="*/ 238490 h 563350"/>
              <a:gd name="connsiteX15" fmla="*/ 920602 w 1100563"/>
              <a:gd name="connsiteY15" fmla="*/ 227038 h 563350"/>
              <a:gd name="connsiteX16" fmla="*/ 840893 w 1100563"/>
              <a:gd name="connsiteY16" fmla="*/ 227038 h 563350"/>
              <a:gd name="connsiteX17" fmla="*/ 839166 w 1100563"/>
              <a:gd name="connsiteY17" fmla="*/ 227311 h 563350"/>
              <a:gd name="connsiteX18" fmla="*/ 733918 w 1100563"/>
              <a:gd name="connsiteY18" fmla="*/ 267665 h 563350"/>
              <a:gd name="connsiteX19" fmla="*/ 717649 w 1100563"/>
              <a:gd name="connsiteY19" fmla="*/ 285206 h 563350"/>
              <a:gd name="connsiteX20" fmla="*/ 699744 w 1100563"/>
              <a:gd name="connsiteY20" fmla="*/ 315108 h 563350"/>
              <a:gd name="connsiteX21" fmla="*/ 656936 w 1100563"/>
              <a:gd name="connsiteY21" fmla="*/ 351373 h 563350"/>
              <a:gd name="connsiteX22" fmla="*/ 580863 w 1100563"/>
              <a:gd name="connsiteY22" fmla="*/ 394726 h 563350"/>
              <a:gd name="connsiteX23" fmla="*/ 613855 w 1100563"/>
              <a:gd name="connsiteY23" fmla="*/ 397998 h 563350"/>
              <a:gd name="connsiteX24" fmla="*/ 707197 w 1100563"/>
              <a:gd name="connsiteY24" fmla="*/ 364279 h 563350"/>
              <a:gd name="connsiteX25" fmla="*/ 777362 w 1100563"/>
              <a:gd name="connsiteY25" fmla="*/ 359462 h 563350"/>
              <a:gd name="connsiteX26" fmla="*/ 786451 w 1100563"/>
              <a:gd name="connsiteY26" fmla="*/ 367369 h 563350"/>
              <a:gd name="connsiteX27" fmla="*/ 775544 w 1100563"/>
              <a:gd name="connsiteY27" fmla="*/ 369278 h 563350"/>
              <a:gd name="connsiteX28" fmla="*/ 730100 w 1100563"/>
              <a:gd name="connsiteY28" fmla="*/ 377639 h 563350"/>
              <a:gd name="connsiteX29" fmla="*/ 626943 w 1100563"/>
              <a:gd name="connsiteY29" fmla="*/ 419175 h 563350"/>
              <a:gd name="connsiteX30" fmla="*/ 603130 w 1100563"/>
              <a:gd name="connsiteY30" fmla="*/ 422356 h 563350"/>
              <a:gd name="connsiteX31" fmla="*/ 528238 w 1100563"/>
              <a:gd name="connsiteY31" fmla="*/ 440897 h 563350"/>
              <a:gd name="connsiteX32" fmla="*/ 457982 w 1100563"/>
              <a:gd name="connsiteY32" fmla="*/ 479434 h 563350"/>
              <a:gd name="connsiteX33" fmla="*/ 417537 w 1100563"/>
              <a:gd name="connsiteY33" fmla="*/ 483524 h 563350"/>
              <a:gd name="connsiteX34" fmla="*/ 376274 w 1100563"/>
              <a:gd name="connsiteY34" fmla="*/ 478070 h 563350"/>
              <a:gd name="connsiteX35" fmla="*/ 364549 w 1100563"/>
              <a:gd name="connsiteY35" fmla="*/ 476525 h 563350"/>
              <a:gd name="connsiteX36" fmla="*/ 328012 w 1100563"/>
              <a:gd name="connsiteY36" fmla="*/ 480524 h 563350"/>
              <a:gd name="connsiteX37" fmla="*/ 206859 w 1100563"/>
              <a:gd name="connsiteY37" fmla="*/ 545509 h 563350"/>
              <a:gd name="connsiteX38" fmla="*/ 165232 w 1100563"/>
              <a:gd name="connsiteY38" fmla="*/ 557052 h 563350"/>
              <a:gd name="connsiteX39" fmla="*/ 95612 w 1100563"/>
              <a:gd name="connsiteY39" fmla="*/ 560233 h 563350"/>
              <a:gd name="connsiteX40" fmla="*/ 68164 w 1100563"/>
              <a:gd name="connsiteY40" fmla="*/ 563051 h 563350"/>
              <a:gd name="connsiteX41" fmla="*/ 49713 w 1100563"/>
              <a:gd name="connsiteY41" fmla="*/ 561596 h 563350"/>
              <a:gd name="connsiteX42" fmla="*/ 19175 w 1100563"/>
              <a:gd name="connsiteY42" fmla="*/ 545146 h 563350"/>
              <a:gd name="connsiteX43" fmla="*/ 270 w 1100563"/>
              <a:gd name="connsiteY43" fmla="*/ 513153 h 563350"/>
              <a:gd name="connsiteX44" fmla="*/ 10813 w 1100563"/>
              <a:gd name="connsiteY44" fmla="*/ 499156 h 563350"/>
              <a:gd name="connsiteX45" fmla="*/ 125241 w 1100563"/>
              <a:gd name="connsiteY45" fmla="*/ 503428 h 563350"/>
              <a:gd name="connsiteX46" fmla="*/ 245395 w 1100563"/>
              <a:gd name="connsiteY46" fmla="*/ 476162 h 563350"/>
              <a:gd name="connsiteX47" fmla="*/ 309562 w 1100563"/>
              <a:gd name="connsiteY47" fmla="*/ 434081 h 563350"/>
              <a:gd name="connsiteX48" fmla="*/ 325649 w 1100563"/>
              <a:gd name="connsiteY48" fmla="*/ 416630 h 563350"/>
              <a:gd name="connsiteX49" fmla="*/ 339919 w 1100563"/>
              <a:gd name="connsiteY49" fmla="*/ 402452 h 563350"/>
              <a:gd name="connsiteX50" fmla="*/ 374820 w 1100563"/>
              <a:gd name="connsiteY50" fmla="*/ 386728 h 563350"/>
              <a:gd name="connsiteX51" fmla="*/ 389634 w 1100563"/>
              <a:gd name="connsiteY51" fmla="*/ 381911 h 563350"/>
              <a:gd name="connsiteX52" fmla="*/ 431988 w 1100563"/>
              <a:gd name="connsiteY52" fmla="*/ 341739 h 563350"/>
              <a:gd name="connsiteX53" fmla="*/ 445076 w 1100563"/>
              <a:gd name="connsiteY53" fmla="*/ 319562 h 563350"/>
              <a:gd name="connsiteX54" fmla="*/ 456164 w 1100563"/>
              <a:gd name="connsiteY54" fmla="*/ 302475 h 563350"/>
              <a:gd name="connsiteX55" fmla="*/ 462163 w 1100563"/>
              <a:gd name="connsiteY55" fmla="*/ 310110 h 563350"/>
              <a:gd name="connsiteX56" fmla="*/ 452347 w 1100563"/>
              <a:gd name="connsiteY56" fmla="*/ 324470 h 563350"/>
              <a:gd name="connsiteX57" fmla="*/ 451529 w 1100563"/>
              <a:gd name="connsiteY57" fmla="*/ 349828 h 563350"/>
              <a:gd name="connsiteX58" fmla="*/ 464799 w 1100563"/>
              <a:gd name="connsiteY58" fmla="*/ 339466 h 563350"/>
              <a:gd name="connsiteX59" fmla="*/ 479522 w 1100563"/>
              <a:gd name="connsiteY59" fmla="*/ 331559 h 563350"/>
              <a:gd name="connsiteX60" fmla="*/ 474251 w 1100563"/>
              <a:gd name="connsiteY60" fmla="*/ 345283 h 563350"/>
              <a:gd name="connsiteX61" fmla="*/ 386362 w 1100563"/>
              <a:gd name="connsiteY61" fmla="*/ 415994 h 563350"/>
              <a:gd name="connsiteX62" fmla="*/ 384363 w 1100563"/>
              <a:gd name="connsiteY62" fmla="*/ 420357 h 563350"/>
              <a:gd name="connsiteX63" fmla="*/ 511606 w 1100563"/>
              <a:gd name="connsiteY63" fmla="*/ 400089 h 563350"/>
              <a:gd name="connsiteX64" fmla="*/ 532965 w 1100563"/>
              <a:gd name="connsiteY64" fmla="*/ 377639 h 563350"/>
              <a:gd name="connsiteX65" fmla="*/ 540690 w 1100563"/>
              <a:gd name="connsiteY65" fmla="*/ 373731 h 563350"/>
              <a:gd name="connsiteX66" fmla="*/ 643848 w 1100563"/>
              <a:gd name="connsiteY66" fmla="*/ 319289 h 563350"/>
              <a:gd name="connsiteX67" fmla="*/ 682293 w 1100563"/>
              <a:gd name="connsiteY67" fmla="*/ 281116 h 563350"/>
              <a:gd name="connsiteX68" fmla="*/ 690382 w 1100563"/>
              <a:gd name="connsiteY68" fmla="*/ 267756 h 563350"/>
              <a:gd name="connsiteX69" fmla="*/ 767546 w 1100563"/>
              <a:gd name="connsiteY69" fmla="*/ 207497 h 563350"/>
              <a:gd name="connsiteX70" fmla="*/ 853435 w 1100563"/>
              <a:gd name="connsiteY70" fmla="*/ 180503 h 563350"/>
              <a:gd name="connsiteX71" fmla="*/ 897243 w 1100563"/>
              <a:gd name="connsiteY71" fmla="*/ 156691 h 563350"/>
              <a:gd name="connsiteX72" fmla="*/ 953685 w 1100563"/>
              <a:gd name="connsiteY72" fmla="*/ 99795 h 563350"/>
              <a:gd name="connsiteX73" fmla="*/ 963137 w 1100563"/>
              <a:gd name="connsiteY73" fmla="*/ 87434 h 563350"/>
              <a:gd name="connsiteX74" fmla="*/ 984678 w 1100563"/>
              <a:gd name="connsiteY74" fmla="*/ 26903 h 563350"/>
              <a:gd name="connsiteX75" fmla="*/ 983223 w 1100563"/>
              <a:gd name="connsiteY75" fmla="*/ 13633 h 563350"/>
              <a:gd name="connsiteX76" fmla="*/ 984132 w 1100563"/>
              <a:gd name="connsiteY76" fmla="*/ 0 h 563350"/>
              <a:gd name="connsiteX77" fmla="*/ 997856 w 1100563"/>
              <a:gd name="connsiteY77" fmla="*/ 21268 h 563350"/>
              <a:gd name="connsiteX78" fmla="*/ 1029758 w 1100563"/>
              <a:gd name="connsiteY78" fmla="*/ 6817 h 563350"/>
              <a:gd name="connsiteX79" fmla="*/ 1026759 w 1100563"/>
              <a:gd name="connsiteY79" fmla="*/ 11088 h 563350"/>
              <a:gd name="connsiteX80" fmla="*/ 986314 w 1100563"/>
              <a:gd name="connsiteY80" fmla="*/ 69984 h 563350"/>
              <a:gd name="connsiteX81" fmla="*/ 978134 w 1100563"/>
              <a:gd name="connsiteY81" fmla="*/ 87162 h 563350"/>
              <a:gd name="connsiteX82" fmla="*/ 947504 w 1100563"/>
              <a:gd name="connsiteY82" fmla="*/ 135968 h 563350"/>
              <a:gd name="connsiteX83" fmla="*/ 967772 w 1100563"/>
              <a:gd name="connsiteY83" fmla="*/ 137059 h 563350"/>
              <a:gd name="connsiteX84" fmla="*/ 1024396 w 1100563"/>
              <a:gd name="connsiteY84" fmla="*/ 114610 h 563350"/>
              <a:gd name="connsiteX85" fmla="*/ 1038483 w 1100563"/>
              <a:gd name="connsiteY85" fmla="*/ 102249 h 563350"/>
              <a:gd name="connsiteX86" fmla="*/ 1072839 w 1100563"/>
              <a:gd name="connsiteY86" fmla="*/ 67711 h 563350"/>
              <a:gd name="connsiteX87" fmla="*/ 1100560 w 1100563"/>
              <a:gd name="connsiteY87" fmla="*/ 57532 h 56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00563" h="563350">
                <a:moveTo>
                  <a:pt x="1100560" y="57532"/>
                </a:moveTo>
                <a:cubicBezTo>
                  <a:pt x="1100832" y="68802"/>
                  <a:pt x="1087199" y="65258"/>
                  <a:pt x="1083745" y="74346"/>
                </a:cubicBezTo>
                <a:cubicBezTo>
                  <a:pt x="1084654" y="76709"/>
                  <a:pt x="1086109" y="80254"/>
                  <a:pt x="1087472" y="83617"/>
                </a:cubicBezTo>
                <a:cubicBezTo>
                  <a:pt x="1086745" y="84889"/>
                  <a:pt x="1086472" y="86162"/>
                  <a:pt x="1085654" y="86707"/>
                </a:cubicBezTo>
                <a:cubicBezTo>
                  <a:pt x="1059024" y="104248"/>
                  <a:pt x="1032939" y="122790"/>
                  <a:pt x="1005400" y="138695"/>
                </a:cubicBezTo>
                <a:cubicBezTo>
                  <a:pt x="986950" y="149329"/>
                  <a:pt x="966409" y="156418"/>
                  <a:pt x="946686" y="164780"/>
                </a:cubicBezTo>
                <a:cubicBezTo>
                  <a:pt x="924328" y="174323"/>
                  <a:pt x="901879" y="183594"/>
                  <a:pt x="879429" y="192955"/>
                </a:cubicBezTo>
                <a:cubicBezTo>
                  <a:pt x="870977" y="196500"/>
                  <a:pt x="862433" y="199681"/>
                  <a:pt x="853163" y="203407"/>
                </a:cubicBezTo>
                <a:cubicBezTo>
                  <a:pt x="870431" y="204680"/>
                  <a:pt x="887064" y="204134"/>
                  <a:pt x="902969" y="207588"/>
                </a:cubicBezTo>
                <a:cubicBezTo>
                  <a:pt x="920511" y="211405"/>
                  <a:pt x="934417" y="197954"/>
                  <a:pt x="950776" y="198136"/>
                </a:cubicBezTo>
                <a:cubicBezTo>
                  <a:pt x="951231" y="199408"/>
                  <a:pt x="951685" y="200590"/>
                  <a:pt x="952140" y="201862"/>
                </a:cubicBezTo>
                <a:cubicBezTo>
                  <a:pt x="948868" y="205225"/>
                  <a:pt x="945596" y="208497"/>
                  <a:pt x="941688" y="212496"/>
                </a:cubicBezTo>
                <a:cubicBezTo>
                  <a:pt x="956139" y="220403"/>
                  <a:pt x="970317" y="228038"/>
                  <a:pt x="984587" y="235763"/>
                </a:cubicBezTo>
                <a:cubicBezTo>
                  <a:pt x="984223" y="236945"/>
                  <a:pt x="983950" y="238126"/>
                  <a:pt x="983587" y="239308"/>
                </a:cubicBezTo>
                <a:cubicBezTo>
                  <a:pt x="980133" y="239035"/>
                  <a:pt x="976589" y="239217"/>
                  <a:pt x="973226" y="238490"/>
                </a:cubicBezTo>
                <a:cubicBezTo>
                  <a:pt x="955684" y="234673"/>
                  <a:pt x="938325" y="228310"/>
                  <a:pt x="920602" y="227038"/>
                </a:cubicBezTo>
                <a:cubicBezTo>
                  <a:pt x="894153" y="225220"/>
                  <a:pt x="867523" y="226856"/>
                  <a:pt x="840893" y="227038"/>
                </a:cubicBezTo>
                <a:cubicBezTo>
                  <a:pt x="840348" y="227038"/>
                  <a:pt x="839711" y="227311"/>
                  <a:pt x="839166" y="227311"/>
                </a:cubicBezTo>
                <a:cubicBezTo>
                  <a:pt x="797539" y="223493"/>
                  <a:pt x="767001" y="249396"/>
                  <a:pt x="733918" y="267665"/>
                </a:cubicBezTo>
                <a:cubicBezTo>
                  <a:pt x="727283" y="271300"/>
                  <a:pt x="722193" y="278662"/>
                  <a:pt x="717649" y="285206"/>
                </a:cubicBezTo>
                <a:cubicBezTo>
                  <a:pt x="711105" y="294749"/>
                  <a:pt x="705743" y="305111"/>
                  <a:pt x="699744" y="315108"/>
                </a:cubicBezTo>
                <a:cubicBezTo>
                  <a:pt x="689474" y="331923"/>
                  <a:pt x="675568" y="343011"/>
                  <a:pt x="656936" y="351373"/>
                </a:cubicBezTo>
                <a:cubicBezTo>
                  <a:pt x="631396" y="362734"/>
                  <a:pt x="608038" y="378912"/>
                  <a:pt x="580863" y="394726"/>
                </a:cubicBezTo>
                <a:cubicBezTo>
                  <a:pt x="594041" y="400270"/>
                  <a:pt x="604130" y="401452"/>
                  <a:pt x="613855" y="397998"/>
                </a:cubicBezTo>
                <a:cubicBezTo>
                  <a:pt x="645120" y="387092"/>
                  <a:pt x="676113" y="375640"/>
                  <a:pt x="707197" y="364279"/>
                </a:cubicBezTo>
                <a:cubicBezTo>
                  <a:pt x="730191" y="355826"/>
                  <a:pt x="753550" y="353281"/>
                  <a:pt x="777362" y="359462"/>
                </a:cubicBezTo>
                <a:cubicBezTo>
                  <a:pt x="780725" y="360371"/>
                  <a:pt x="783724" y="362643"/>
                  <a:pt x="786451" y="367369"/>
                </a:cubicBezTo>
                <a:cubicBezTo>
                  <a:pt x="782816" y="368096"/>
                  <a:pt x="778907" y="370005"/>
                  <a:pt x="775544" y="369278"/>
                </a:cubicBezTo>
                <a:cubicBezTo>
                  <a:pt x="759094" y="365733"/>
                  <a:pt x="744643" y="371822"/>
                  <a:pt x="730100" y="377639"/>
                </a:cubicBezTo>
                <a:cubicBezTo>
                  <a:pt x="695654" y="391454"/>
                  <a:pt x="661480" y="405815"/>
                  <a:pt x="626943" y="419175"/>
                </a:cubicBezTo>
                <a:cubicBezTo>
                  <a:pt x="619672" y="421993"/>
                  <a:pt x="611037" y="422992"/>
                  <a:pt x="603130" y="422356"/>
                </a:cubicBezTo>
                <a:cubicBezTo>
                  <a:pt x="575955" y="420357"/>
                  <a:pt x="551597" y="428173"/>
                  <a:pt x="528238" y="440897"/>
                </a:cubicBezTo>
                <a:cubicBezTo>
                  <a:pt x="504789" y="453712"/>
                  <a:pt x="481158" y="466164"/>
                  <a:pt x="457982" y="479434"/>
                </a:cubicBezTo>
                <a:cubicBezTo>
                  <a:pt x="444803" y="487068"/>
                  <a:pt x="431624" y="486159"/>
                  <a:pt x="417537" y="483524"/>
                </a:cubicBezTo>
                <a:cubicBezTo>
                  <a:pt x="403904" y="480979"/>
                  <a:pt x="390089" y="479797"/>
                  <a:pt x="376274" y="478070"/>
                </a:cubicBezTo>
                <a:cubicBezTo>
                  <a:pt x="372366" y="477616"/>
                  <a:pt x="367912" y="478161"/>
                  <a:pt x="364549" y="476525"/>
                </a:cubicBezTo>
                <a:cubicBezTo>
                  <a:pt x="351370" y="470436"/>
                  <a:pt x="339646" y="474253"/>
                  <a:pt x="328012" y="480524"/>
                </a:cubicBezTo>
                <a:cubicBezTo>
                  <a:pt x="287658" y="502247"/>
                  <a:pt x="247667" y="524787"/>
                  <a:pt x="206859" y="545509"/>
                </a:cubicBezTo>
                <a:cubicBezTo>
                  <a:pt x="194225" y="551871"/>
                  <a:pt x="179410" y="555507"/>
                  <a:pt x="165232" y="557052"/>
                </a:cubicBezTo>
                <a:cubicBezTo>
                  <a:pt x="142146" y="559506"/>
                  <a:pt x="118788" y="559052"/>
                  <a:pt x="95612" y="560233"/>
                </a:cubicBezTo>
                <a:cubicBezTo>
                  <a:pt x="86432" y="560688"/>
                  <a:pt x="77343" y="562596"/>
                  <a:pt x="68164" y="563051"/>
                </a:cubicBezTo>
                <a:cubicBezTo>
                  <a:pt x="61983" y="563414"/>
                  <a:pt x="55167" y="563869"/>
                  <a:pt x="49713" y="561596"/>
                </a:cubicBezTo>
                <a:cubicBezTo>
                  <a:pt x="39079" y="557143"/>
                  <a:pt x="28809" y="551417"/>
                  <a:pt x="19175" y="545146"/>
                </a:cubicBezTo>
                <a:cubicBezTo>
                  <a:pt x="7814" y="537784"/>
                  <a:pt x="1906" y="526514"/>
                  <a:pt x="270" y="513153"/>
                </a:cubicBezTo>
                <a:cubicBezTo>
                  <a:pt x="-911" y="503519"/>
                  <a:pt x="1634" y="500429"/>
                  <a:pt x="10813" y="499156"/>
                </a:cubicBezTo>
                <a:cubicBezTo>
                  <a:pt x="49168" y="493612"/>
                  <a:pt x="87886" y="495521"/>
                  <a:pt x="125241" y="503428"/>
                </a:cubicBezTo>
                <a:cubicBezTo>
                  <a:pt x="170685" y="513062"/>
                  <a:pt x="208767" y="500156"/>
                  <a:pt x="245395" y="476162"/>
                </a:cubicBezTo>
                <a:cubicBezTo>
                  <a:pt x="266754" y="462165"/>
                  <a:pt x="287840" y="447532"/>
                  <a:pt x="309562" y="434081"/>
                </a:cubicBezTo>
                <a:cubicBezTo>
                  <a:pt x="316924" y="429536"/>
                  <a:pt x="322741" y="424356"/>
                  <a:pt x="325649" y="416630"/>
                </a:cubicBezTo>
                <a:cubicBezTo>
                  <a:pt x="328376" y="409359"/>
                  <a:pt x="333102" y="405360"/>
                  <a:pt x="339919" y="402452"/>
                </a:cubicBezTo>
                <a:cubicBezTo>
                  <a:pt x="351643" y="397362"/>
                  <a:pt x="363095" y="391818"/>
                  <a:pt x="374820" y="386728"/>
                </a:cubicBezTo>
                <a:cubicBezTo>
                  <a:pt x="379546" y="384638"/>
                  <a:pt x="384545" y="382820"/>
                  <a:pt x="389634" y="381911"/>
                </a:cubicBezTo>
                <a:cubicBezTo>
                  <a:pt x="409630" y="378185"/>
                  <a:pt x="425808" y="362007"/>
                  <a:pt x="431988" y="341739"/>
                </a:cubicBezTo>
                <a:cubicBezTo>
                  <a:pt x="434442" y="333740"/>
                  <a:pt x="440532" y="326833"/>
                  <a:pt x="445076" y="319562"/>
                </a:cubicBezTo>
                <a:cubicBezTo>
                  <a:pt x="448711" y="313654"/>
                  <a:pt x="452620" y="307928"/>
                  <a:pt x="456164" y="302475"/>
                </a:cubicBezTo>
                <a:cubicBezTo>
                  <a:pt x="462345" y="302566"/>
                  <a:pt x="464799" y="305111"/>
                  <a:pt x="462163" y="310110"/>
                </a:cubicBezTo>
                <a:cubicBezTo>
                  <a:pt x="459436" y="315199"/>
                  <a:pt x="455528" y="319653"/>
                  <a:pt x="452347" y="324470"/>
                </a:cubicBezTo>
                <a:cubicBezTo>
                  <a:pt x="447166" y="332286"/>
                  <a:pt x="445530" y="340375"/>
                  <a:pt x="451529" y="349828"/>
                </a:cubicBezTo>
                <a:cubicBezTo>
                  <a:pt x="455982" y="346283"/>
                  <a:pt x="460163" y="342466"/>
                  <a:pt x="464799" y="339466"/>
                </a:cubicBezTo>
                <a:cubicBezTo>
                  <a:pt x="469343" y="336467"/>
                  <a:pt x="474433" y="334286"/>
                  <a:pt x="479522" y="331559"/>
                </a:cubicBezTo>
                <a:cubicBezTo>
                  <a:pt x="483976" y="340284"/>
                  <a:pt x="478159" y="342102"/>
                  <a:pt x="474251" y="345283"/>
                </a:cubicBezTo>
                <a:cubicBezTo>
                  <a:pt x="445258" y="369278"/>
                  <a:pt x="412538" y="388637"/>
                  <a:pt x="386362" y="415994"/>
                </a:cubicBezTo>
                <a:cubicBezTo>
                  <a:pt x="385272" y="417085"/>
                  <a:pt x="384999" y="418993"/>
                  <a:pt x="384363" y="420357"/>
                </a:cubicBezTo>
                <a:cubicBezTo>
                  <a:pt x="430988" y="443987"/>
                  <a:pt x="471979" y="430718"/>
                  <a:pt x="511606" y="400089"/>
                </a:cubicBezTo>
                <a:cubicBezTo>
                  <a:pt x="511061" y="387728"/>
                  <a:pt x="519331" y="380457"/>
                  <a:pt x="532965" y="377639"/>
                </a:cubicBezTo>
                <a:cubicBezTo>
                  <a:pt x="535691" y="377094"/>
                  <a:pt x="538418" y="375458"/>
                  <a:pt x="540690" y="373731"/>
                </a:cubicBezTo>
                <a:cubicBezTo>
                  <a:pt x="572592" y="350827"/>
                  <a:pt x="609038" y="336649"/>
                  <a:pt x="643848" y="319289"/>
                </a:cubicBezTo>
                <a:cubicBezTo>
                  <a:pt x="660571" y="310928"/>
                  <a:pt x="676113" y="300748"/>
                  <a:pt x="682293" y="281116"/>
                </a:cubicBezTo>
                <a:cubicBezTo>
                  <a:pt x="683839" y="276299"/>
                  <a:pt x="687020" y="271755"/>
                  <a:pt x="690382" y="267756"/>
                </a:cubicBezTo>
                <a:cubicBezTo>
                  <a:pt x="711923" y="242398"/>
                  <a:pt x="736372" y="221766"/>
                  <a:pt x="767546" y="207497"/>
                </a:cubicBezTo>
                <a:cubicBezTo>
                  <a:pt x="795449" y="194773"/>
                  <a:pt x="824260" y="187684"/>
                  <a:pt x="853435" y="180503"/>
                </a:cubicBezTo>
                <a:cubicBezTo>
                  <a:pt x="869977" y="176504"/>
                  <a:pt x="884974" y="169415"/>
                  <a:pt x="897243" y="156691"/>
                </a:cubicBezTo>
                <a:cubicBezTo>
                  <a:pt x="915785" y="137423"/>
                  <a:pt x="934962" y="118881"/>
                  <a:pt x="953685" y="99795"/>
                </a:cubicBezTo>
                <a:cubicBezTo>
                  <a:pt x="957320" y="96069"/>
                  <a:pt x="961319" y="92069"/>
                  <a:pt x="963137" y="87434"/>
                </a:cubicBezTo>
                <a:cubicBezTo>
                  <a:pt x="970772" y="67439"/>
                  <a:pt x="978043" y="47262"/>
                  <a:pt x="984678" y="26903"/>
                </a:cubicBezTo>
                <a:cubicBezTo>
                  <a:pt x="985950" y="23086"/>
                  <a:pt x="983496" y="18087"/>
                  <a:pt x="983223" y="13633"/>
                </a:cubicBezTo>
                <a:cubicBezTo>
                  <a:pt x="983042" y="10634"/>
                  <a:pt x="983587" y="7544"/>
                  <a:pt x="984132" y="0"/>
                </a:cubicBezTo>
                <a:cubicBezTo>
                  <a:pt x="989949" y="8907"/>
                  <a:pt x="993403" y="14360"/>
                  <a:pt x="997856" y="21268"/>
                </a:cubicBezTo>
                <a:cubicBezTo>
                  <a:pt x="1005582" y="10543"/>
                  <a:pt x="1014398" y="2454"/>
                  <a:pt x="1029758" y="6817"/>
                </a:cubicBezTo>
                <a:cubicBezTo>
                  <a:pt x="1028849" y="8180"/>
                  <a:pt x="1028213" y="10270"/>
                  <a:pt x="1026759" y="11088"/>
                </a:cubicBezTo>
                <a:cubicBezTo>
                  <a:pt x="1004946" y="24994"/>
                  <a:pt x="993948" y="46262"/>
                  <a:pt x="986314" y="69984"/>
                </a:cubicBezTo>
                <a:cubicBezTo>
                  <a:pt x="984405" y="75982"/>
                  <a:pt x="981406" y="81799"/>
                  <a:pt x="978134" y="87162"/>
                </a:cubicBezTo>
                <a:cubicBezTo>
                  <a:pt x="968318" y="103340"/>
                  <a:pt x="958047" y="119245"/>
                  <a:pt x="947504" y="135968"/>
                </a:cubicBezTo>
                <a:cubicBezTo>
                  <a:pt x="954685" y="141512"/>
                  <a:pt x="961683" y="139331"/>
                  <a:pt x="967772" y="137059"/>
                </a:cubicBezTo>
                <a:cubicBezTo>
                  <a:pt x="986859" y="130061"/>
                  <a:pt x="1005855" y="122790"/>
                  <a:pt x="1024396" y="114610"/>
                </a:cubicBezTo>
                <a:cubicBezTo>
                  <a:pt x="1029849" y="112247"/>
                  <a:pt x="1034030" y="106702"/>
                  <a:pt x="1038483" y="102249"/>
                </a:cubicBezTo>
                <a:cubicBezTo>
                  <a:pt x="1049935" y="90797"/>
                  <a:pt x="1060842" y="78618"/>
                  <a:pt x="1072839" y="67711"/>
                </a:cubicBezTo>
                <a:cubicBezTo>
                  <a:pt x="1082655" y="58714"/>
                  <a:pt x="1090289" y="56623"/>
                  <a:pt x="1100560" y="57532"/>
                </a:cubicBezTo>
                <a:close/>
              </a:path>
            </a:pathLst>
          </a:custGeom>
          <a:solidFill>
            <a:srgbClr val="F8EAD4"/>
          </a:solidFill>
          <a:ln w="90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Picture Placeholder 34">
            <a:extLst>
              <a:ext uri="{FF2B5EF4-FFF2-40B4-BE49-F238E27FC236}">
                <a16:creationId xmlns:a16="http://schemas.microsoft.com/office/drawing/2014/main" id="{771DFCF5-94C5-4563-8423-D05A462D8D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0659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Picture Placeholder 34">
            <a:extLst>
              <a:ext uri="{FF2B5EF4-FFF2-40B4-BE49-F238E27FC236}">
                <a16:creationId xmlns:a16="http://schemas.microsoft.com/office/drawing/2014/main" id="{EFB6A770-C929-4EDF-85EB-4A8B19E9689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7653" y="3713275"/>
            <a:ext cx="2120872" cy="21072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34">
            <a:extLst>
              <a:ext uri="{FF2B5EF4-FFF2-40B4-BE49-F238E27FC236}">
                <a16:creationId xmlns:a16="http://schemas.microsoft.com/office/drawing/2014/main" id="{E59E95AF-7585-4115-8054-B085E0FF9E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34747" y="3699572"/>
            <a:ext cx="2120872" cy="212096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8CF32787-1C54-4041-B325-864EB07CA5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9469" y="3699573"/>
            <a:ext cx="2120872" cy="212096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 sz="16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B28F84D8-2288-4728-AC4E-041A09E0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4562" y="1524693"/>
            <a:ext cx="4581878" cy="676186"/>
          </a:xfrm>
        </p:spPr>
        <p:txBody>
          <a:bodyPr/>
          <a:lstStyle>
            <a:lvl1pPr algn="ctr">
              <a:lnSpc>
                <a:spcPct val="100000"/>
              </a:lnSpc>
              <a:buFontTx/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076F62-F4E0-4C5E-B1BD-73BA1C63BF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7497" y="646236"/>
            <a:ext cx="1755342" cy="592890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609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 Collage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6453-F65D-4E9B-9827-962EA7B4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9241" cy="407035"/>
          </a:xfrm>
        </p:spPr>
        <p:txBody>
          <a:bodyPr/>
          <a:lstStyle>
            <a:lvl1pPr>
              <a:defRPr sz="9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CD3A7-191A-485E-B049-D37C740CB310}"/>
              </a:ext>
            </a:extLst>
          </p:cNvPr>
          <p:cNvSpPr/>
          <p:nvPr/>
        </p:nvSpPr>
        <p:spPr>
          <a:xfrm>
            <a:off x="106303" y="122372"/>
            <a:ext cx="3419583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6B0CD-4535-4563-A88C-7CDF7196B85B}"/>
              </a:ext>
            </a:extLst>
          </p:cNvPr>
          <p:cNvSpPr/>
          <p:nvPr/>
        </p:nvSpPr>
        <p:spPr>
          <a:xfrm>
            <a:off x="106303" y="3741802"/>
            <a:ext cx="3419583" cy="29818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6616B6-846C-4079-9DD9-63233DAD3ACB}"/>
              </a:ext>
            </a:extLst>
          </p:cNvPr>
          <p:cNvSpPr/>
          <p:nvPr/>
        </p:nvSpPr>
        <p:spPr>
          <a:xfrm>
            <a:off x="3642691" y="122372"/>
            <a:ext cx="2956440" cy="2967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979808-C3C3-4F87-A5AE-006E7FF4D946}"/>
              </a:ext>
            </a:extLst>
          </p:cNvPr>
          <p:cNvSpPr/>
          <p:nvPr/>
        </p:nvSpPr>
        <p:spPr>
          <a:xfrm>
            <a:off x="6708952" y="122372"/>
            <a:ext cx="2673402" cy="41396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C382A8-4A78-49CE-B22C-0941D49A83FD}"/>
              </a:ext>
            </a:extLst>
          </p:cNvPr>
          <p:cNvSpPr/>
          <p:nvPr/>
        </p:nvSpPr>
        <p:spPr>
          <a:xfrm>
            <a:off x="3642690" y="3205824"/>
            <a:ext cx="2956440" cy="3517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DCA776-FCFC-4F63-8D71-9078106C9472}"/>
              </a:ext>
            </a:extLst>
          </p:cNvPr>
          <p:cNvSpPr/>
          <p:nvPr/>
        </p:nvSpPr>
        <p:spPr>
          <a:xfrm>
            <a:off x="9492176" y="122372"/>
            <a:ext cx="2568606" cy="28600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9447AF-2555-49E0-918A-7A5A3E4DE479}"/>
              </a:ext>
            </a:extLst>
          </p:cNvPr>
          <p:cNvSpPr/>
          <p:nvPr/>
        </p:nvSpPr>
        <p:spPr>
          <a:xfrm>
            <a:off x="6708953" y="4372996"/>
            <a:ext cx="2673402" cy="23506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451BDE1-FF97-41BB-B1FE-039ECB3FAA48}"/>
              </a:ext>
            </a:extLst>
          </p:cNvPr>
          <p:cNvSpPr/>
          <p:nvPr/>
        </p:nvSpPr>
        <p:spPr>
          <a:xfrm>
            <a:off x="9492174" y="3090002"/>
            <a:ext cx="2568608" cy="36336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7AD5A73-8716-4463-A72A-D6F3CA1C95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279" y="374309"/>
            <a:ext cx="2926597" cy="2524311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306E7670-75FA-47A8-81A4-05FD7DE0AF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9189" y="3994520"/>
            <a:ext cx="2930525" cy="1987550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D93EF954-7570-4C45-A73E-2430228549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737360" y="374308"/>
            <a:ext cx="2078236" cy="1866486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1" name="Picture Placeholder 18">
            <a:extLst>
              <a:ext uri="{FF2B5EF4-FFF2-40B4-BE49-F238E27FC236}">
                <a16:creationId xmlns:a16="http://schemas.microsoft.com/office/drawing/2014/main" id="{37E62A63-6ADB-4815-870C-7DE18C0E2A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87874" y="374309"/>
            <a:ext cx="2460900" cy="1974108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2" name="Picture Placeholder 18">
            <a:extLst>
              <a:ext uri="{FF2B5EF4-FFF2-40B4-BE49-F238E27FC236}">
                <a16:creationId xmlns:a16="http://schemas.microsoft.com/office/drawing/2014/main" id="{5E88C04C-B228-4B61-AE61-D503F82ACA8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053" y="4624367"/>
            <a:ext cx="2173480" cy="1357703"/>
          </a:xfrm>
          <a:solidFill>
            <a:schemeClr val="tx2">
              <a:lumMod val="5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C88BEAB2-2E36-458C-A884-338D4D0E65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86791" y="3458132"/>
            <a:ext cx="2460899" cy="2523939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4" name="Picture Placeholder 12">
            <a:extLst>
              <a:ext uri="{FF2B5EF4-FFF2-40B4-BE49-F238E27FC236}">
                <a16:creationId xmlns:a16="http://schemas.microsoft.com/office/drawing/2014/main" id="{F83EDCAF-9FBF-42BB-9012-9D6E7AE4AA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53051" y="374309"/>
            <a:ext cx="2173481" cy="313160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EBC88136-E5C2-44CD-88E4-25103D1B3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7360" y="3342229"/>
            <a:ext cx="2078236" cy="2639842"/>
          </a:xfrm>
          <a:solidFill>
            <a:srgbClr val="ADC5D0"/>
          </a:solidFill>
        </p:spPr>
        <p:txBody>
          <a:bodyPr/>
          <a:lstStyle>
            <a:lvl1pPr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8594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5" descr="A close up of a coral&#10;&#10;Description automatically generated">
            <a:extLst>
              <a:ext uri="{FF2B5EF4-FFF2-40B4-BE49-F238E27FC236}">
                <a16:creationId xmlns:a16="http://schemas.microsoft.com/office/drawing/2014/main" id="{1E127685-9474-47AE-BB6F-86969AAB74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0000"/>
          </a:blip>
          <a:srcRect t="42935" b="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C633AD-DA0D-4222-BB4C-CEE9D3EFC731}"/>
              </a:ext>
            </a:extLst>
          </p:cNvPr>
          <p:cNvSpPr/>
          <p:nvPr userDrawn="1"/>
        </p:nvSpPr>
        <p:spPr>
          <a:xfrm>
            <a:off x="285565" y="285566"/>
            <a:ext cx="11620870" cy="628686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64FFD8EC-D8C2-4E71-8D7E-9FFE384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87949" y="3077822"/>
            <a:ext cx="1039006" cy="368878"/>
          </a:xfrm>
        </p:spPr>
        <p:txBody>
          <a:bodyPr/>
          <a:lstStyle>
            <a:lvl1pPr algn="r">
              <a:buFontTx/>
              <a:buNone/>
              <a:defRPr sz="2400" i="1">
                <a:solidFill>
                  <a:srgbClr val="446777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" name="Graphic 9">
            <a:extLst>
              <a:ext uri="{FF2B5EF4-FFF2-40B4-BE49-F238E27FC236}">
                <a16:creationId xmlns:a16="http://schemas.microsoft.com/office/drawing/2014/main" id="{52C2E414-18BC-4204-A2E8-DAAD333C3B60}"/>
              </a:ext>
            </a:extLst>
          </p:cNvPr>
          <p:cNvSpPr/>
          <p:nvPr/>
        </p:nvSpPr>
        <p:spPr>
          <a:xfrm rot="1563853">
            <a:off x="5413643" y="3506849"/>
            <a:ext cx="1366188" cy="699316"/>
          </a:xfrm>
          <a:custGeom>
            <a:avLst/>
            <a:gdLst>
              <a:gd name="connsiteX0" fmla="*/ 1366184 w 1366188"/>
              <a:gd name="connsiteY0" fmla="*/ 71418 h 699316"/>
              <a:gd name="connsiteX1" fmla="*/ 1345311 w 1366188"/>
              <a:gd name="connsiteY1" fmla="*/ 92290 h 699316"/>
              <a:gd name="connsiteX2" fmla="*/ 1349937 w 1366188"/>
              <a:gd name="connsiteY2" fmla="*/ 103798 h 699316"/>
              <a:gd name="connsiteX3" fmla="*/ 1347680 w 1366188"/>
              <a:gd name="connsiteY3" fmla="*/ 107634 h 699316"/>
              <a:gd name="connsiteX4" fmla="*/ 1248057 w 1366188"/>
              <a:gd name="connsiteY4" fmla="*/ 172169 h 699316"/>
              <a:gd name="connsiteX5" fmla="*/ 1175172 w 1366188"/>
              <a:gd name="connsiteY5" fmla="*/ 204550 h 699316"/>
              <a:gd name="connsiteX6" fmla="*/ 1091683 w 1366188"/>
              <a:gd name="connsiteY6" fmla="*/ 239525 h 699316"/>
              <a:gd name="connsiteX7" fmla="*/ 1059077 w 1366188"/>
              <a:gd name="connsiteY7" fmla="*/ 252500 h 699316"/>
              <a:gd name="connsiteX8" fmla="*/ 1120904 w 1366188"/>
              <a:gd name="connsiteY8" fmla="*/ 257690 h 699316"/>
              <a:gd name="connsiteX9" fmla="*/ 1180250 w 1366188"/>
              <a:gd name="connsiteY9" fmla="*/ 245956 h 699316"/>
              <a:gd name="connsiteX10" fmla="*/ 1181942 w 1366188"/>
              <a:gd name="connsiteY10" fmla="*/ 250582 h 699316"/>
              <a:gd name="connsiteX11" fmla="*/ 1168967 w 1366188"/>
              <a:gd name="connsiteY11" fmla="*/ 263783 h 699316"/>
              <a:gd name="connsiteX12" fmla="*/ 1222220 w 1366188"/>
              <a:gd name="connsiteY12" fmla="*/ 292666 h 699316"/>
              <a:gd name="connsiteX13" fmla="*/ 1220979 w 1366188"/>
              <a:gd name="connsiteY13" fmla="*/ 297066 h 699316"/>
              <a:gd name="connsiteX14" fmla="*/ 1208117 w 1366188"/>
              <a:gd name="connsiteY14" fmla="*/ 296050 h 699316"/>
              <a:gd name="connsiteX15" fmla="*/ 1142792 w 1366188"/>
              <a:gd name="connsiteY15" fmla="*/ 281834 h 699316"/>
              <a:gd name="connsiteX16" fmla="*/ 1043845 w 1366188"/>
              <a:gd name="connsiteY16" fmla="*/ 281834 h 699316"/>
              <a:gd name="connsiteX17" fmla="*/ 1041702 w 1366188"/>
              <a:gd name="connsiteY17" fmla="*/ 282173 h 699316"/>
              <a:gd name="connsiteX18" fmla="*/ 911051 w 1366188"/>
              <a:gd name="connsiteY18" fmla="*/ 332267 h 699316"/>
              <a:gd name="connsiteX19" fmla="*/ 890856 w 1366188"/>
              <a:gd name="connsiteY19" fmla="*/ 354042 h 699316"/>
              <a:gd name="connsiteX20" fmla="*/ 868630 w 1366188"/>
              <a:gd name="connsiteY20" fmla="*/ 391161 h 699316"/>
              <a:gd name="connsiteX21" fmla="*/ 815489 w 1366188"/>
              <a:gd name="connsiteY21" fmla="*/ 436178 h 699316"/>
              <a:gd name="connsiteX22" fmla="*/ 721056 w 1366188"/>
              <a:gd name="connsiteY22" fmla="*/ 489995 h 699316"/>
              <a:gd name="connsiteX23" fmla="*/ 762011 w 1366188"/>
              <a:gd name="connsiteY23" fmla="*/ 494056 h 699316"/>
              <a:gd name="connsiteX24" fmla="*/ 877881 w 1366188"/>
              <a:gd name="connsiteY24" fmla="*/ 452199 h 699316"/>
              <a:gd name="connsiteX25" fmla="*/ 964981 w 1366188"/>
              <a:gd name="connsiteY25" fmla="*/ 446219 h 699316"/>
              <a:gd name="connsiteX26" fmla="*/ 976264 w 1366188"/>
              <a:gd name="connsiteY26" fmla="*/ 456035 h 699316"/>
              <a:gd name="connsiteX27" fmla="*/ 962725 w 1366188"/>
              <a:gd name="connsiteY27" fmla="*/ 458404 h 699316"/>
              <a:gd name="connsiteX28" fmla="*/ 906313 w 1366188"/>
              <a:gd name="connsiteY28" fmla="*/ 468784 h 699316"/>
              <a:gd name="connsiteX29" fmla="*/ 778257 w 1366188"/>
              <a:gd name="connsiteY29" fmla="*/ 520344 h 699316"/>
              <a:gd name="connsiteX30" fmla="*/ 748698 w 1366188"/>
              <a:gd name="connsiteY30" fmla="*/ 524293 h 699316"/>
              <a:gd name="connsiteX31" fmla="*/ 655731 w 1366188"/>
              <a:gd name="connsiteY31" fmla="*/ 547309 h 699316"/>
              <a:gd name="connsiteX32" fmla="*/ 568518 w 1366188"/>
              <a:gd name="connsiteY32" fmla="*/ 595147 h 699316"/>
              <a:gd name="connsiteX33" fmla="*/ 518311 w 1366188"/>
              <a:gd name="connsiteY33" fmla="*/ 600224 h 699316"/>
              <a:gd name="connsiteX34" fmla="*/ 467089 w 1366188"/>
              <a:gd name="connsiteY34" fmla="*/ 593454 h 699316"/>
              <a:gd name="connsiteX35" fmla="*/ 452534 w 1366188"/>
              <a:gd name="connsiteY35" fmla="*/ 591536 h 699316"/>
              <a:gd name="connsiteX36" fmla="*/ 407179 w 1366188"/>
              <a:gd name="connsiteY36" fmla="*/ 596501 h 699316"/>
              <a:gd name="connsiteX37" fmla="*/ 256785 w 1366188"/>
              <a:gd name="connsiteY37" fmla="*/ 677170 h 699316"/>
              <a:gd name="connsiteX38" fmla="*/ 205111 w 1366188"/>
              <a:gd name="connsiteY38" fmla="*/ 691499 h 699316"/>
              <a:gd name="connsiteX39" fmla="*/ 118688 w 1366188"/>
              <a:gd name="connsiteY39" fmla="*/ 695447 h 699316"/>
              <a:gd name="connsiteX40" fmla="*/ 84615 w 1366188"/>
              <a:gd name="connsiteY40" fmla="*/ 698945 h 699316"/>
              <a:gd name="connsiteX41" fmla="*/ 61712 w 1366188"/>
              <a:gd name="connsiteY41" fmla="*/ 697140 h 699316"/>
              <a:gd name="connsiteX42" fmla="*/ 23803 w 1366188"/>
              <a:gd name="connsiteY42" fmla="*/ 676719 h 699316"/>
              <a:gd name="connsiteX43" fmla="*/ 336 w 1366188"/>
              <a:gd name="connsiteY43" fmla="*/ 637005 h 699316"/>
              <a:gd name="connsiteX44" fmla="*/ 13423 w 1366188"/>
              <a:gd name="connsiteY44" fmla="*/ 619630 h 699316"/>
              <a:gd name="connsiteX45" fmla="*/ 155469 w 1366188"/>
              <a:gd name="connsiteY45" fmla="*/ 624932 h 699316"/>
              <a:gd name="connsiteX46" fmla="*/ 304622 w 1366188"/>
              <a:gd name="connsiteY46" fmla="*/ 591085 h 699316"/>
              <a:gd name="connsiteX47" fmla="*/ 384276 w 1366188"/>
              <a:gd name="connsiteY47" fmla="*/ 538848 h 699316"/>
              <a:gd name="connsiteX48" fmla="*/ 404246 w 1366188"/>
              <a:gd name="connsiteY48" fmla="*/ 517185 h 699316"/>
              <a:gd name="connsiteX49" fmla="*/ 421959 w 1366188"/>
              <a:gd name="connsiteY49" fmla="*/ 499585 h 699316"/>
              <a:gd name="connsiteX50" fmla="*/ 465284 w 1366188"/>
              <a:gd name="connsiteY50" fmla="*/ 480066 h 699316"/>
              <a:gd name="connsiteX51" fmla="*/ 483674 w 1366188"/>
              <a:gd name="connsiteY51" fmla="*/ 474087 h 699316"/>
              <a:gd name="connsiteX52" fmla="*/ 536250 w 1366188"/>
              <a:gd name="connsiteY52" fmla="*/ 424218 h 699316"/>
              <a:gd name="connsiteX53" fmla="*/ 552497 w 1366188"/>
              <a:gd name="connsiteY53" fmla="*/ 396689 h 699316"/>
              <a:gd name="connsiteX54" fmla="*/ 566261 w 1366188"/>
              <a:gd name="connsiteY54" fmla="*/ 375478 h 699316"/>
              <a:gd name="connsiteX55" fmla="*/ 573707 w 1366188"/>
              <a:gd name="connsiteY55" fmla="*/ 384956 h 699316"/>
              <a:gd name="connsiteX56" fmla="*/ 561522 w 1366188"/>
              <a:gd name="connsiteY56" fmla="*/ 402782 h 699316"/>
              <a:gd name="connsiteX57" fmla="*/ 560507 w 1366188"/>
              <a:gd name="connsiteY57" fmla="*/ 434260 h 699316"/>
              <a:gd name="connsiteX58" fmla="*/ 576979 w 1366188"/>
              <a:gd name="connsiteY58" fmla="*/ 421398 h 699316"/>
              <a:gd name="connsiteX59" fmla="*/ 595257 w 1366188"/>
              <a:gd name="connsiteY59" fmla="*/ 411582 h 699316"/>
              <a:gd name="connsiteX60" fmla="*/ 588713 w 1366188"/>
              <a:gd name="connsiteY60" fmla="*/ 428619 h 699316"/>
              <a:gd name="connsiteX61" fmla="*/ 479612 w 1366188"/>
              <a:gd name="connsiteY61" fmla="*/ 516396 h 699316"/>
              <a:gd name="connsiteX62" fmla="*/ 477130 w 1366188"/>
              <a:gd name="connsiteY62" fmla="*/ 521811 h 699316"/>
              <a:gd name="connsiteX63" fmla="*/ 635084 w 1366188"/>
              <a:gd name="connsiteY63" fmla="*/ 496651 h 699316"/>
              <a:gd name="connsiteX64" fmla="*/ 661597 w 1366188"/>
              <a:gd name="connsiteY64" fmla="*/ 468784 h 699316"/>
              <a:gd name="connsiteX65" fmla="*/ 671187 w 1366188"/>
              <a:gd name="connsiteY65" fmla="*/ 463932 h 699316"/>
              <a:gd name="connsiteX66" fmla="*/ 799243 w 1366188"/>
              <a:gd name="connsiteY66" fmla="*/ 396351 h 699316"/>
              <a:gd name="connsiteX67" fmla="*/ 846967 w 1366188"/>
              <a:gd name="connsiteY67" fmla="*/ 348965 h 699316"/>
              <a:gd name="connsiteX68" fmla="*/ 857009 w 1366188"/>
              <a:gd name="connsiteY68" fmla="*/ 332380 h 699316"/>
              <a:gd name="connsiteX69" fmla="*/ 952796 w 1366188"/>
              <a:gd name="connsiteY69" fmla="*/ 257577 h 699316"/>
              <a:gd name="connsiteX70" fmla="*/ 1059415 w 1366188"/>
              <a:gd name="connsiteY70" fmla="*/ 224069 h 699316"/>
              <a:gd name="connsiteX71" fmla="*/ 1113796 w 1366188"/>
              <a:gd name="connsiteY71" fmla="*/ 194509 h 699316"/>
              <a:gd name="connsiteX72" fmla="*/ 1183860 w 1366188"/>
              <a:gd name="connsiteY72" fmla="*/ 123881 h 699316"/>
              <a:gd name="connsiteX73" fmla="*/ 1195594 w 1366188"/>
              <a:gd name="connsiteY73" fmla="*/ 108537 h 699316"/>
              <a:gd name="connsiteX74" fmla="*/ 1222333 w 1366188"/>
              <a:gd name="connsiteY74" fmla="*/ 33396 h 699316"/>
              <a:gd name="connsiteX75" fmla="*/ 1220528 w 1366188"/>
              <a:gd name="connsiteY75" fmla="*/ 16924 h 699316"/>
              <a:gd name="connsiteX76" fmla="*/ 1221656 w 1366188"/>
              <a:gd name="connsiteY76" fmla="*/ 0 h 699316"/>
              <a:gd name="connsiteX77" fmla="*/ 1238692 w 1366188"/>
              <a:gd name="connsiteY77" fmla="*/ 26401 h 699316"/>
              <a:gd name="connsiteX78" fmla="*/ 1278294 w 1366188"/>
              <a:gd name="connsiteY78" fmla="*/ 8462 h 699316"/>
              <a:gd name="connsiteX79" fmla="*/ 1274570 w 1366188"/>
              <a:gd name="connsiteY79" fmla="*/ 13765 h 699316"/>
              <a:gd name="connsiteX80" fmla="*/ 1224364 w 1366188"/>
              <a:gd name="connsiteY80" fmla="*/ 86875 h 699316"/>
              <a:gd name="connsiteX81" fmla="*/ 1214210 w 1366188"/>
              <a:gd name="connsiteY81" fmla="*/ 108198 h 699316"/>
              <a:gd name="connsiteX82" fmla="*/ 1176188 w 1366188"/>
              <a:gd name="connsiteY82" fmla="*/ 168785 h 699316"/>
              <a:gd name="connsiteX83" fmla="*/ 1201348 w 1366188"/>
              <a:gd name="connsiteY83" fmla="*/ 170139 h 699316"/>
              <a:gd name="connsiteX84" fmla="*/ 1271637 w 1366188"/>
              <a:gd name="connsiteY84" fmla="*/ 142271 h 699316"/>
              <a:gd name="connsiteX85" fmla="*/ 1289125 w 1366188"/>
              <a:gd name="connsiteY85" fmla="*/ 126927 h 699316"/>
              <a:gd name="connsiteX86" fmla="*/ 1331772 w 1366188"/>
              <a:gd name="connsiteY86" fmla="*/ 84054 h 699316"/>
              <a:gd name="connsiteX87" fmla="*/ 1366184 w 1366188"/>
              <a:gd name="connsiteY87" fmla="*/ 71418 h 69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366188" h="699316">
                <a:moveTo>
                  <a:pt x="1366184" y="71418"/>
                </a:moveTo>
                <a:cubicBezTo>
                  <a:pt x="1366522" y="85408"/>
                  <a:pt x="1349598" y="81008"/>
                  <a:pt x="1345311" y="92290"/>
                </a:cubicBezTo>
                <a:cubicBezTo>
                  <a:pt x="1346439" y="95223"/>
                  <a:pt x="1348245" y="99624"/>
                  <a:pt x="1349937" y="103798"/>
                </a:cubicBezTo>
                <a:cubicBezTo>
                  <a:pt x="1349034" y="105378"/>
                  <a:pt x="1348696" y="106957"/>
                  <a:pt x="1347680" y="107634"/>
                </a:cubicBezTo>
                <a:cubicBezTo>
                  <a:pt x="1314623" y="129409"/>
                  <a:pt x="1282242" y="152425"/>
                  <a:pt x="1248057" y="172169"/>
                </a:cubicBezTo>
                <a:cubicBezTo>
                  <a:pt x="1225154" y="185370"/>
                  <a:pt x="1199655" y="194170"/>
                  <a:pt x="1175172" y="204550"/>
                </a:cubicBezTo>
                <a:cubicBezTo>
                  <a:pt x="1147418" y="216397"/>
                  <a:pt x="1119550" y="227905"/>
                  <a:pt x="1091683" y="239525"/>
                </a:cubicBezTo>
                <a:cubicBezTo>
                  <a:pt x="1081190" y="243926"/>
                  <a:pt x="1070585" y="247874"/>
                  <a:pt x="1059077" y="252500"/>
                </a:cubicBezTo>
                <a:cubicBezTo>
                  <a:pt x="1080513" y="254080"/>
                  <a:pt x="1101160" y="253403"/>
                  <a:pt x="1120904" y="257690"/>
                </a:cubicBezTo>
                <a:cubicBezTo>
                  <a:pt x="1142679" y="262429"/>
                  <a:pt x="1159941" y="245731"/>
                  <a:pt x="1180250" y="245956"/>
                </a:cubicBezTo>
                <a:cubicBezTo>
                  <a:pt x="1180814" y="247536"/>
                  <a:pt x="1181378" y="249003"/>
                  <a:pt x="1181942" y="250582"/>
                </a:cubicBezTo>
                <a:cubicBezTo>
                  <a:pt x="1177880" y="254757"/>
                  <a:pt x="1173819" y="258818"/>
                  <a:pt x="1168967" y="263783"/>
                </a:cubicBezTo>
                <a:cubicBezTo>
                  <a:pt x="1186906" y="273598"/>
                  <a:pt x="1204507" y="283076"/>
                  <a:pt x="1222220" y="292666"/>
                </a:cubicBezTo>
                <a:cubicBezTo>
                  <a:pt x="1221769" y="294132"/>
                  <a:pt x="1221430" y="295599"/>
                  <a:pt x="1220979" y="297066"/>
                </a:cubicBezTo>
                <a:cubicBezTo>
                  <a:pt x="1216692" y="296727"/>
                  <a:pt x="1212292" y="296953"/>
                  <a:pt x="1208117" y="296050"/>
                </a:cubicBezTo>
                <a:cubicBezTo>
                  <a:pt x="1186342" y="291312"/>
                  <a:pt x="1164793" y="283414"/>
                  <a:pt x="1142792" y="281834"/>
                </a:cubicBezTo>
                <a:cubicBezTo>
                  <a:pt x="1109960" y="279578"/>
                  <a:pt x="1076903" y="281609"/>
                  <a:pt x="1043845" y="281834"/>
                </a:cubicBezTo>
                <a:cubicBezTo>
                  <a:pt x="1043168" y="281834"/>
                  <a:pt x="1042379" y="282173"/>
                  <a:pt x="1041702" y="282173"/>
                </a:cubicBezTo>
                <a:cubicBezTo>
                  <a:pt x="990028" y="277434"/>
                  <a:pt x="952119" y="309589"/>
                  <a:pt x="911051" y="332267"/>
                </a:cubicBezTo>
                <a:cubicBezTo>
                  <a:pt x="902815" y="336780"/>
                  <a:pt x="896497" y="345918"/>
                  <a:pt x="890856" y="354042"/>
                </a:cubicBezTo>
                <a:cubicBezTo>
                  <a:pt x="882733" y="365888"/>
                  <a:pt x="876076" y="378750"/>
                  <a:pt x="868630" y="391161"/>
                </a:cubicBezTo>
                <a:cubicBezTo>
                  <a:pt x="855880" y="412033"/>
                  <a:pt x="838618" y="425798"/>
                  <a:pt x="815489" y="436178"/>
                </a:cubicBezTo>
                <a:cubicBezTo>
                  <a:pt x="783786" y="450281"/>
                  <a:pt x="754790" y="470363"/>
                  <a:pt x="721056" y="489995"/>
                </a:cubicBezTo>
                <a:cubicBezTo>
                  <a:pt x="737415" y="496877"/>
                  <a:pt x="749939" y="498344"/>
                  <a:pt x="762011" y="494056"/>
                </a:cubicBezTo>
                <a:cubicBezTo>
                  <a:pt x="800822" y="480518"/>
                  <a:pt x="839295" y="466302"/>
                  <a:pt x="877881" y="452199"/>
                </a:cubicBezTo>
                <a:cubicBezTo>
                  <a:pt x="906426" y="441706"/>
                  <a:pt x="935421" y="438547"/>
                  <a:pt x="964981" y="446219"/>
                </a:cubicBezTo>
                <a:cubicBezTo>
                  <a:pt x="969156" y="447347"/>
                  <a:pt x="972879" y="450168"/>
                  <a:pt x="976264" y="456035"/>
                </a:cubicBezTo>
                <a:cubicBezTo>
                  <a:pt x="971751" y="456937"/>
                  <a:pt x="966899" y="459307"/>
                  <a:pt x="962725" y="458404"/>
                </a:cubicBezTo>
                <a:cubicBezTo>
                  <a:pt x="942304" y="454004"/>
                  <a:pt x="924365" y="461563"/>
                  <a:pt x="906313" y="468784"/>
                </a:cubicBezTo>
                <a:cubicBezTo>
                  <a:pt x="863552" y="485933"/>
                  <a:pt x="821131" y="503759"/>
                  <a:pt x="778257" y="520344"/>
                </a:cubicBezTo>
                <a:cubicBezTo>
                  <a:pt x="769231" y="523842"/>
                  <a:pt x="758513" y="525083"/>
                  <a:pt x="748698" y="524293"/>
                </a:cubicBezTo>
                <a:cubicBezTo>
                  <a:pt x="714963" y="521811"/>
                  <a:pt x="684726" y="531514"/>
                  <a:pt x="655731" y="547309"/>
                </a:cubicBezTo>
                <a:cubicBezTo>
                  <a:pt x="626622" y="563218"/>
                  <a:pt x="597288" y="578674"/>
                  <a:pt x="568518" y="595147"/>
                </a:cubicBezTo>
                <a:cubicBezTo>
                  <a:pt x="552158" y="604624"/>
                  <a:pt x="535799" y="603496"/>
                  <a:pt x="518311" y="600224"/>
                </a:cubicBezTo>
                <a:cubicBezTo>
                  <a:pt x="501387" y="597065"/>
                  <a:pt x="484238" y="595598"/>
                  <a:pt x="467089" y="593454"/>
                </a:cubicBezTo>
                <a:cubicBezTo>
                  <a:pt x="462237" y="592890"/>
                  <a:pt x="456709" y="593567"/>
                  <a:pt x="452534" y="591536"/>
                </a:cubicBezTo>
                <a:cubicBezTo>
                  <a:pt x="436175" y="583977"/>
                  <a:pt x="421621" y="588716"/>
                  <a:pt x="407179" y="596501"/>
                </a:cubicBezTo>
                <a:cubicBezTo>
                  <a:pt x="357085" y="623466"/>
                  <a:pt x="307443" y="651446"/>
                  <a:pt x="256785" y="677170"/>
                </a:cubicBezTo>
                <a:cubicBezTo>
                  <a:pt x="241102" y="685068"/>
                  <a:pt x="222712" y="689581"/>
                  <a:pt x="205111" y="691499"/>
                </a:cubicBezTo>
                <a:cubicBezTo>
                  <a:pt x="176454" y="694545"/>
                  <a:pt x="147458" y="693981"/>
                  <a:pt x="118688" y="695447"/>
                </a:cubicBezTo>
                <a:cubicBezTo>
                  <a:pt x="107293" y="696011"/>
                  <a:pt x="96010" y="698381"/>
                  <a:pt x="84615" y="698945"/>
                </a:cubicBezTo>
                <a:cubicBezTo>
                  <a:pt x="76943" y="699396"/>
                  <a:pt x="68481" y="699960"/>
                  <a:pt x="61712" y="697140"/>
                </a:cubicBezTo>
                <a:cubicBezTo>
                  <a:pt x="48511" y="691611"/>
                  <a:pt x="35762" y="684503"/>
                  <a:pt x="23803" y="676719"/>
                </a:cubicBezTo>
                <a:cubicBezTo>
                  <a:pt x="9700" y="667580"/>
                  <a:pt x="2366" y="653590"/>
                  <a:pt x="336" y="637005"/>
                </a:cubicBezTo>
                <a:cubicBezTo>
                  <a:pt x="-1131" y="625045"/>
                  <a:pt x="2028" y="621209"/>
                  <a:pt x="13423" y="619630"/>
                </a:cubicBezTo>
                <a:cubicBezTo>
                  <a:pt x="61035" y="612747"/>
                  <a:pt x="109098" y="615117"/>
                  <a:pt x="155469" y="624932"/>
                </a:cubicBezTo>
                <a:cubicBezTo>
                  <a:pt x="211881" y="636892"/>
                  <a:pt x="259154" y="620871"/>
                  <a:pt x="304622" y="591085"/>
                </a:cubicBezTo>
                <a:cubicBezTo>
                  <a:pt x="331136" y="573710"/>
                  <a:pt x="357311" y="555546"/>
                  <a:pt x="384276" y="538848"/>
                </a:cubicBezTo>
                <a:cubicBezTo>
                  <a:pt x="393415" y="533206"/>
                  <a:pt x="400635" y="526775"/>
                  <a:pt x="404246" y="517185"/>
                </a:cubicBezTo>
                <a:cubicBezTo>
                  <a:pt x="407630" y="508159"/>
                  <a:pt x="413497" y="503195"/>
                  <a:pt x="421959" y="499585"/>
                </a:cubicBezTo>
                <a:cubicBezTo>
                  <a:pt x="436513" y="493267"/>
                  <a:pt x="450729" y="486384"/>
                  <a:pt x="465284" y="480066"/>
                </a:cubicBezTo>
                <a:cubicBezTo>
                  <a:pt x="471150" y="477471"/>
                  <a:pt x="477356" y="475215"/>
                  <a:pt x="483674" y="474087"/>
                </a:cubicBezTo>
                <a:cubicBezTo>
                  <a:pt x="508495" y="469461"/>
                  <a:pt x="528578" y="449378"/>
                  <a:pt x="536250" y="424218"/>
                </a:cubicBezTo>
                <a:cubicBezTo>
                  <a:pt x="539296" y="414290"/>
                  <a:pt x="546855" y="405715"/>
                  <a:pt x="552497" y="396689"/>
                </a:cubicBezTo>
                <a:cubicBezTo>
                  <a:pt x="557009" y="389356"/>
                  <a:pt x="561861" y="382248"/>
                  <a:pt x="566261" y="375478"/>
                </a:cubicBezTo>
                <a:cubicBezTo>
                  <a:pt x="573933" y="375591"/>
                  <a:pt x="576979" y="378750"/>
                  <a:pt x="573707" y="384956"/>
                </a:cubicBezTo>
                <a:cubicBezTo>
                  <a:pt x="570323" y="391274"/>
                  <a:pt x="565471" y="396802"/>
                  <a:pt x="561522" y="402782"/>
                </a:cubicBezTo>
                <a:cubicBezTo>
                  <a:pt x="555091" y="412485"/>
                  <a:pt x="553061" y="422526"/>
                  <a:pt x="560507" y="434260"/>
                </a:cubicBezTo>
                <a:cubicBezTo>
                  <a:pt x="566035" y="429860"/>
                  <a:pt x="571225" y="425121"/>
                  <a:pt x="576979" y="421398"/>
                </a:cubicBezTo>
                <a:cubicBezTo>
                  <a:pt x="582621" y="417675"/>
                  <a:pt x="588939" y="414967"/>
                  <a:pt x="595257" y="411582"/>
                </a:cubicBezTo>
                <a:cubicBezTo>
                  <a:pt x="600785" y="422413"/>
                  <a:pt x="593564" y="424670"/>
                  <a:pt x="588713" y="428619"/>
                </a:cubicBezTo>
                <a:cubicBezTo>
                  <a:pt x="552722" y="458404"/>
                  <a:pt x="512105" y="482436"/>
                  <a:pt x="479612" y="516396"/>
                </a:cubicBezTo>
                <a:cubicBezTo>
                  <a:pt x="478258" y="517750"/>
                  <a:pt x="477920" y="520119"/>
                  <a:pt x="477130" y="521811"/>
                </a:cubicBezTo>
                <a:cubicBezTo>
                  <a:pt x="535009" y="551145"/>
                  <a:pt x="585892" y="534673"/>
                  <a:pt x="635084" y="496651"/>
                </a:cubicBezTo>
                <a:cubicBezTo>
                  <a:pt x="634407" y="481307"/>
                  <a:pt x="644674" y="472281"/>
                  <a:pt x="661597" y="468784"/>
                </a:cubicBezTo>
                <a:cubicBezTo>
                  <a:pt x="664982" y="468107"/>
                  <a:pt x="668367" y="466076"/>
                  <a:pt x="671187" y="463932"/>
                </a:cubicBezTo>
                <a:cubicBezTo>
                  <a:pt x="710789" y="435501"/>
                  <a:pt x="756031" y="417900"/>
                  <a:pt x="799243" y="396351"/>
                </a:cubicBezTo>
                <a:cubicBezTo>
                  <a:pt x="820002" y="385971"/>
                  <a:pt x="839295" y="373335"/>
                  <a:pt x="846967" y="348965"/>
                </a:cubicBezTo>
                <a:cubicBezTo>
                  <a:pt x="848885" y="342985"/>
                  <a:pt x="852834" y="337344"/>
                  <a:pt x="857009" y="332380"/>
                </a:cubicBezTo>
                <a:cubicBezTo>
                  <a:pt x="883748" y="300902"/>
                  <a:pt x="914098" y="275291"/>
                  <a:pt x="952796" y="257577"/>
                </a:cubicBezTo>
                <a:cubicBezTo>
                  <a:pt x="987433" y="241782"/>
                  <a:pt x="1023198" y="232982"/>
                  <a:pt x="1059415" y="224069"/>
                </a:cubicBezTo>
                <a:cubicBezTo>
                  <a:pt x="1079949" y="219104"/>
                  <a:pt x="1098565" y="210304"/>
                  <a:pt x="1113796" y="194509"/>
                </a:cubicBezTo>
                <a:cubicBezTo>
                  <a:pt x="1136812" y="170590"/>
                  <a:pt x="1160618" y="147574"/>
                  <a:pt x="1183860" y="123881"/>
                </a:cubicBezTo>
                <a:cubicBezTo>
                  <a:pt x="1188373" y="119255"/>
                  <a:pt x="1193337" y="114291"/>
                  <a:pt x="1195594" y="108537"/>
                </a:cubicBezTo>
                <a:cubicBezTo>
                  <a:pt x="1205071" y="83715"/>
                  <a:pt x="1214097" y="58668"/>
                  <a:pt x="1222333" y="33396"/>
                </a:cubicBezTo>
                <a:cubicBezTo>
                  <a:pt x="1223912" y="28657"/>
                  <a:pt x="1220866" y="22452"/>
                  <a:pt x="1220528" y="16924"/>
                </a:cubicBezTo>
                <a:cubicBezTo>
                  <a:pt x="1220302" y="13200"/>
                  <a:pt x="1220979" y="9364"/>
                  <a:pt x="1221656" y="0"/>
                </a:cubicBezTo>
                <a:cubicBezTo>
                  <a:pt x="1228877" y="11057"/>
                  <a:pt x="1233164" y="17826"/>
                  <a:pt x="1238692" y="26401"/>
                </a:cubicBezTo>
                <a:cubicBezTo>
                  <a:pt x="1248283" y="13088"/>
                  <a:pt x="1259226" y="3046"/>
                  <a:pt x="1278294" y="8462"/>
                </a:cubicBezTo>
                <a:cubicBezTo>
                  <a:pt x="1277165" y="10154"/>
                  <a:pt x="1276376" y="12749"/>
                  <a:pt x="1274570" y="13765"/>
                </a:cubicBezTo>
                <a:cubicBezTo>
                  <a:pt x="1247493" y="31027"/>
                  <a:pt x="1233841" y="57427"/>
                  <a:pt x="1224364" y="86875"/>
                </a:cubicBezTo>
                <a:cubicBezTo>
                  <a:pt x="1221994" y="94321"/>
                  <a:pt x="1218271" y="101542"/>
                  <a:pt x="1214210" y="108198"/>
                </a:cubicBezTo>
                <a:cubicBezTo>
                  <a:pt x="1202025" y="128281"/>
                  <a:pt x="1189275" y="148025"/>
                  <a:pt x="1176188" y="168785"/>
                </a:cubicBezTo>
                <a:cubicBezTo>
                  <a:pt x="1185101" y="175667"/>
                  <a:pt x="1193788" y="172959"/>
                  <a:pt x="1201348" y="170139"/>
                </a:cubicBezTo>
                <a:cubicBezTo>
                  <a:pt x="1225041" y="161451"/>
                  <a:pt x="1248621" y="152425"/>
                  <a:pt x="1271637" y="142271"/>
                </a:cubicBezTo>
                <a:cubicBezTo>
                  <a:pt x="1278407" y="139338"/>
                  <a:pt x="1283596" y="132455"/>
                  <a:pt x="1289125" y="126927"/>
                </a:cubicBezTo>
                <a:cubicBezTo>
                  <a:pt x="1303341" y="112711"/>
                  <a:pt x="1316879" y="97593"/>
                  <a:pt x="1331772" y="84054"/>
                </a:cubicBezTo>
                <a:cubicBezTo>
                  <a:pt x="1343957" y="72884"/>
                  <a:pt x="1353435" y="70289"/>
                  <a:pt x="1366184" y="71418"/>
                </a:cubicBezTo>
                <a:close/>
              </a:path>
            </a:pathLst>
          </a:custGeom>
          <a:solidFill>
            <a:schemeClr val="tx2"/>
          </a:solidFill>
          <a:ln w="112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5687A6-EA6B-4C7B-A341-693882F29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737" y="2956704"/>
            <a:ext cx="2448103" cy="601121"/>
          </a:xfrm>
        </p:spPr>
        <p:txBody>
          <a:bodyPr vert="horz" lIns="0" tIns="0" rIns="0" bIns="0" rtlCol="0">
            <a:noAutofit/>
          </a:bodyPr>
          <a:lstStyle>
            <a:lvl1pPr>
              <a:defRPr lang="en-US" sz="4000" cap="all" baseline="0">
                <a:solidFill>
                  <a:srgbClr val="446777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228600" lvl="0" indent="-228600">
              <a:spcBef>
                <a:spcPts val="1000"/>
              </a:spcBef>
              <a:buFontTx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32555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FCA5-EC5A-4FC6-B093-7C8B2BDFF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B4821-7BE1-45F0-9DDE-0EA62FAB2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27BFC-B74C-40BB-BE32-76443FCC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AACC-3E07-4C24-82B7-16623DB0DEB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B20BB-DDBC-4299-95BC-B9FA274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0B4B6-D6BF-4EB7-8C9A-9FE51608F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37F6E-C656-469A-8A10-1B040B8C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8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BF394-563D-4E0A-AB30-6CD7630D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65125"/>
            <a:ext cx="11339241" cy="9302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B8D9-80F7-4DBD-AB9A-1284E26FE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379" y="1485900"/>
            <a:ext cx="11339242" cy="46910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EB74C-6B39-4345-A9ED-69A1B52D6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07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71941E-999A-46A6-8647-0420067BF7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68" r:id="rId3"/>
    <p:sldLayoutId id="2147483667" r:id="rId4"/>
    <p:sldLayoutId id="2147483664" r:id="rId5"/>
    <p:sldLayoutId id="2147483665" r:id="rId6"/>
    <p:sldLayoutId id="2147483666" r:id="rId7"/>
    <p:sldLayoutId id="214748368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5883C0-CED6-47EC-AB6A-1FCBD7762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7B190-5340-4D7C-893B-E7CAD150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F076F-6127-4F63-A26C-8B702240F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AACC-3E07-4C24-82B7-16623DB0DEB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3F349-E64A-4706-B077-2E318A357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D4AEA-2B8E-423A-AEE4-91489EC1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37F6E-C656-469A-8A10-1B040B8C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5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6" r:id="rId2"/>
    <p:sldLayoutId id="2147483737" r:id="rId3"/>
    <p:sldLayoutId id="2147483743" r:id="rId4"/>
    <p:sldLayoutId id="2147483734" r:id="rId5"/>
    <p:sldLayoutId id="2147483733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valley, mountain, canyon, nature&#10;&#10;Description automatically generated">
            <a:extLst>
              <a:ext uri="{FF2B5EF4-FFF2-40B4-BE49-F238E27FC236}">
                <a16:creationId xmlns:a16="http://schemas.microsoft.com/office/drawing/2014/main" id="{F3DDD701-2BDE-3EEB-B2A8-7C531D0692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705" r="6703" b="-1"/>
          <a:stretch/>
        </p:blipFill>
        <p:spPr>
          <a:xfrm>
            <a:off x="7264866" y="10"/>
            <a:ext cx="4927134" cy="6857990"/>
          </a:xfrm>
          <a:prstGeom prst="rect">
            <a:avLst/>
          </a:prstGeom>
        </p:spPr>
      </p:pic>
      <p:sp>
        <p:nvSpPr>
          <p:cNvPr id="23" name="Freeform: Shape 1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92973C2-64E0-451E-A71F-E5F611F4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54" y="487661"/>
            <a:ext cx="6993810" cy="34927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Southwest Office of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Native American Programs (SWONAP)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Update 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SWTHA Meeting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May 8, 2023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937BB-8C52-48AD-84E8-D9E4C22ECA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8880" y="3980452"/>
            <a:ext cx="3988701" cy="22288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/>
            <a:endParaRPr lang="en-US" sz="3500" dirty="0">
              <a:solidFill>
                <a:schemeClr val="tx1"/>
              </a:solidFill>
            </a:endParaRPr>
          </a:p>
          <a:p>
            <a:pPr marL="0" indent="0"/>
            <a:endParaRPr lang="en-US" sz="3500" dirty="0">
              <a:solidFill>
                <a:schemeClr val="tx1"/>
              </a:solidFill>
            </a:endParaRPr>
          </a:p>
          <a:p>
            <a:pPr marL="0" indent="0"/>
            <a:r>
              <a:rPr lang="en-US" sz="3500" dirty="0">
                <a:solidFill>
                  <a:schemeClr val="tx1"/>
                </a:solidFill>
              </a:rPr>
              <a:t>Jody Moses Administrator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F68342-B4F6-4553-B786-C9223F1AF5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" r="-1" b="-1"/>
          <a:stretch/>
        </p:blipFill>
        <p:spPr bwMode="auto">
          <a:xfrm>
            <a:off x="120054" y="6000536"/>
            <a:ext cx="886420" cy="886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5F89A-533A-406B-B81E-AB6F684124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478" y="6048875"/>
            <a:ext cx="755661" cy="6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39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5BD94F1-CB6D-4F76-AD08-DAA3805D8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813" y="164554"/>
            <a:ext cx="10586971" cy="2180252"/>
          </a:xfrm>
        </p:spPr>
        <p:txBody>
          <a:bodyPr anchor="b"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SWONAP Appreciates Your Partnership!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ENJOY HAWAII! </a:t>
            </a:r>
            <a:br>
              <a:rPr lang="en-US" dirty="0"/>
            </a:br>
            <a:r>
              <a:rPr lang="en-US" dirty="0"/>
              <a:t>Thank you!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C560D-7238-F804-6A38-EB156EFE8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86" y="5803353"/>
            <a:ext cx="1005927" cy="890093"/>
          </a:xfrm>
          <a:prstGeom prst="rect">
            <a:avLst/>
          </a:prstGeom>
        </p:spPr>
      </p:pic>
      <p:pic>
        <p:nvPicPr>
          <p:cNvPr id="7" name="Picture Placeholder 6" descr="A picture containing water, nature, ocean, reef&#10;&#10;Description automatically generated">
            <a:extLst>
              <a:ext uri="{FF2B5EF4-FFF2-40B4-BE49-F238E27FC236}">
                <a16:creationId xmlns:a16="http://schemas.microsoft.com/office/drawing/2014/main" id="{D17BD0E1-EFF3-002E-F66D-53BE13D36B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1362" b="21362"/>
          <a:stretch>
            <a:fillRect/>
          </a:stretch>
        </p:blipFill>
        <p:spPr>
          <a:xfrm>
            <a:off x="1870745" y="3448152"/>
            <a:ext cx="9833284" cy="341908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8817CC-C42B-AB25-7099-8433E82E20B8}"/>
              </a:ext>
            </a:extLst>
          </p:cNvPr>
          <p:cNvSpPr txBox="1"/>
          <p:nvPr/>
        </p:nvSpPr>
        <p:spPr>
          <a:xfrm>
            <a:off x="619840" y="6867236"/>
            <a:ext cx="11084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viaggi-usa.it/hawaii-quando-andar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8741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0B2BB2-146B-4714-8570-77C449ABC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76" y="304802"/>
            <a:ext cx="9601200" cy="321364"/>
          </a:xfrm>
        </p:spPr>
        <p:txBody>
          <a:bodyPr>
            <a:normAutofit fontScale="90000"/>
          </a:bodyPr>
          <a:lstStyle/>
          <a:p>
            <a:r>
              <a:rPr lang="en-US" dirty="0"/>
              <a:t>Announcements </a:t>
            </a: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DEE64C1-0273-4AA6-9B7C-C3431446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17452" y="683450"/>
            <a:ext cx="157098" cy="12192002"/>
          </a:xfrm>
          <a:prstGeom prst="rect">
            <a:avLst/>
          </a:prstGeom>
        </p:spPr>
      </p:pic>
      <p:sp>
        <p:nvSpPr>
          <p:cNvPr id="8" name="Subtitle 6">
            <a:extLst>
              <a:ext uri="{FF2B5EF4-FFF2-40B4-BE49-F238E27FC236}">
                <a16:creationId xmlns:a16="http://schemas.microsoft.com/office/drawing/2014/main" id="{AB6AD214-BC03-4B71-8308-7153D4EF395B}"/>
              </a:ext>
            </a:extLst>
          </p:cNvPr>
          <p:cNvSpPr txBox="1">
            <a:spLocks/>
          </p:cNvSpPr>
          <p:nvPr/>
        </p:nvSpPr>
        <p:spPr>
          <a:xfrm>
            <a:off x="1581107" y="3869635"/>
            <a:ext cx="9991053" cy="2594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dirty="0"/>
          </a:p>
          <a:p>
            <a:pPr algn="l">
              <a:buFont typeface="Arial" charset="0"/>
              <a:buChar char="•"/>
              <a:defRPr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858B4-8559-FFDB-51CE-CBD4C0286E47}"/>
              </a:ext>
            </a:extLst>
          </p:cNvPr>
          <p:cNvSpPr txBox="1"/>
          <p:nvPr/>
        </p:nvSpPr>
        <p:spPr>
          <a:xfrm>
            <a:off x="1184559" y="5250575"/>
            <a:ext cx="8548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NAHASDA</a:t>
            </a:r>
            <a:r>
              <a:rPr lang="en-US" dirty="0">
                <a:solidFill>
                  <a:schemeClr val="bg1"/>
                </a:solidFill>
              </a:rPr>
              <a:t> emphasizes the </a:t>
            </a:r>
            <a:r>
              <a:rPr lang="en-US" b="1" dirty="0">
                <a:solidFill>
                  <a:schemeClr val="bg1"/>
                </a:solidFill>
              </a:rPr>
              <a:t>government-to-government relationship </a:t>
            </a:r>
            <a:r>
              <a:rPr lang="en-US" dirty="0">
                <a:solidFill>
                  <a:schemeClr val="bg1"/>
                </a:solidFill>
              </a:rPr>
              <a:t>between the Federal Government and Tribes and recognizes that </a:t>
            </a:r>
            <a:r>
              <a:rPr lang="en-US" b="1" dirty="0">
                <a:solidFill>
                  <a:schemeClr val="bg1"/>
                </a:solidFill>
              </a:rPr>
              <a:t>Tribes should make policy decisions and manage programs </a:t>
            </a:r>
            <a:r>
              <a:rPr lang="en-US" dirty="0">
                <a:solidFill>
                  <a:schemeClr val="bg1"/>
                </a:solidFill>
              </a:rPr>
              <a:t>for their members and their communities.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E40A9-7B51-7013-514A-C8028AF896BC}"/>
              </a:ext>
            </a:extLst>
          </p:cNvPr>
          <p:cNvSpPr txBox="1"/>
          <p:nvPr/>
        </p:nvSpPr>
        <p:spPr>
          <a:xfrm>
            <a:off x="964734" y="710425"/>
            <a:ext cx="10897299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2022 ICDBG Awards-Expect awards to be announced in May 2023</a:t>
            </a: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2023 IHBG Competitive-NOFO likely to be published in May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April 24, 2023-Revised Maximum Loan Limits for the Section 184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Indian Home Loan Guarantee Program and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Section 184A Native Hawaiian Home Loan Guarantee Program.         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https://www.hud.gov/sites/dfiles/PIH/documents/DLL_2023-      03_Attachment_A184_Loan_Limits.pdf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Notice of Proposed Rulemaking: Floodplain Management and Protection of Wetlands; Minimum Property Standards for Flood Hazard Exposure; Building to the Federal Flood Risk Management Standard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HUD is excited to announce the publication of the Notice of Proposed Rulemaking (NPRM) for our         proposed rule </a:t>
            </a: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Floodplain Management and Protection of Wetlands; Minimum Property Standards for Flood Hazard Exposure; Building to the Federal Flood Risk Management Standard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the associated opening of the public 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comment period through May 24, 2023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With this NPRM, HUD takes a major step in addressing future flood risk and ensuring the safety of HUD-assisted residents and federal investments.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proposed rule implements the Federal Flood Risk Management Standard (FFRMS). The FFRMS addresses requirements of both Executive Order (EO) 13690, </a:t>
            </a: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Establishing a Federal Flood Risk Management Standard and a Process for Further Soliciting and Considering Stakeholder Input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EO 14030, </a:t>
            </a: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Climate-Related Financial Risk.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62FB41-37F9-DDD6-6300-FFD8222E1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5168" y="5986343"/>
            <a:ext cx="673540" cy="59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0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5351-FE6B-57C5-C400-99116F65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81000"/>
            <a:ext cx="11715750" cy="160012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Secretary Marcia L. Fudge Convenes First-Ever U.S. Department of Housing and Urban Development (HUD) Tribal Intergovernmental Advisory Committee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7E19-75C8-1ABB-D7F7-10632083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179AD-E3DC-78F6-52C6-ADF1F6115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661" y="2346213"/>
            <a:ext cx="6015839" cy="40212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E28B4-B28F-3B78-790A-C6B6DE263428}"/>
              </a:ext>
            </a:extLst>
          </p:cNvPr>
          <p:cNvSpPr txBox="1"/>
          <p:nvPr/>
        </p:nvSpPr>
        <p:spPr>
          <a:xfrm>
            <a:off x="124524" y="2503114"/>
            <a:ext cx="5663880" cy="4142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125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WASHINGTON - U.S. Department of Housing and Urban Development (HUD) Secretary Marcia L. Fudge hosted HUD’s first-ever Tribal Intergovernmental Advisory Committee (TIAC) meeting at the Robert C. Weaver Federal Building. The two-day convening included Tribal leaders from across the continental United States and Alaska that make up the HUD Tribal Intergovernmental Advisory Committee. The meeting focused on Nation-to-Nation relationships with Tribal governments, Tribal Sovereignty, housing needs and challenges in Indian Country, and funding for Tribal housing and community development programs.</a:t>
            </a:r>
          </a:p>
          <a:p>
            <a:pPr marL="0" marR="0">
              <a:spcBef>
                <a:spcPts val="0"/>
              </a:spcBef>
              <a:spcAft>
                <a:spcPts val="1125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 members of TIAC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5E2300-83D8-169C-A072-F0ABC1310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1175" y="6385171"/>
            <a:ext cx="392625" cy="3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1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7">
            <a:extLst>
              <a:ext uri="{FF2B5EF4-FFF2-40B4-BE49-F238E27FC236}">
                <a16:creationId xmlns:a16="http://schemas.microsoft.com/office/drawing/2014/main" id="{F2638129-EB98-47AD-A8CF-7F25F7D2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pPr lvl="0"/>
            <a:fld id="{73B850FF-6169-4056-8077-06FFA93A5366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8C0CA27-2657-4C9F-870E-CBE39A372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913" y="5975350"/>
            <a:ext cx="8096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8263F0DF-94A3-47F1-9B2E-1BBC3497E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17452" y="683450"/>
            <a:ext cx="157098" cy="12192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6B68E-9B75-1970-062D-B7DFE36D5CF0}"/>
              </a:ext>
            </a:extLst>
          </p:cNvPr>
          <p:cNvSpPr txBox="1"/>
          <p:nvPr/>
        </p:nvSpPr>
        <p:spPr>
          <a:xfrm>
            <a:off x="846589" y="28154"/>
            <a:ext cx="10888909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TIAC Members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Gary Batton, Chief, Choctaw Nation of Oklahoma, Durant, Oklahoma.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Darren </a:t>
            </a:r>
            <a:r>
              <a:rPr lang="en-US" sz="1200" dirty="0" err="1"/>
              <a:t>Brinegar</a:t>
            </a:r>
            <a:r>
              <a:rPr lang="en-US" sz="1200" dirty="0"/>
              <a:t>, Tribal Legislator, Ho-Chunk Nation, Black River Falls, Wisconsin.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Glenn Ellis, Jr., Council Member, Makah Indian Tribe, Neah Bay, Washington.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Tina Glory-Jordan, Secretary of State, Cherokee Nation, Tahlequah, Oklahoma (at-large).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Denise Harvey, Council Member, Confederated Tribes of Grand Ronde, Grand Ronde, Oregon.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Victoria Hobbs, Legislative Council Representative, Tohono O’odham Nation, Sells, Arizona.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Patricia MacDonald, Council President, Healy Lake Village, Fairbanks, Alaska.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Jacqueline </a:t>
            </a:r>
            <a:r>
              <a:rPr lang="en-US" sz="1200" dirty="0" err="1"/>
              <a:t>Pata</a:t>
            </a:r>
            <a:r>
              <a:rPr lang="en-US" sz="1200" dirty="0"/>
              <a:t>, 1st Vice President, Central Council of Tlingit and Haida Indian Tribes of Alaska, Juneau, Alaska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Marshall </a:t>
            </a:r>
            <a:r>
              <a:rPr lang="en-US" sz="1200" dirty="0" err="1"/>
              <a:t>Pierite</a:t>
            </a:r>
            <a:r>
              <a:rPr lang="en-US" sz="1200" dirty="0"/>
              <a:t>, Chairman, Tunica-Biloxi Tribe of Louisiana, Marksville, Louisiana.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Bridgett Sorenson, Board of Director, Sault Ste. Marie Tribe of Chippewa Indians, Kincheloe, Michigan.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  Lee </a:t>
            </a:r>
            <a:r>
              <a:rPr lang="en-US" sz="1200" dirty="0" err="1"/>
              <a:t>Spoonhunter</a:t>
            </a:r>
            <a:r>
              <a:rPr lang="en-US" sz="1200" dirty="0"/>
              <a:t>, Council Member, Northern Arapaho Tribe of Wyoming, Fort Washakie, Wyoming.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  </a:t>
            </a:r>
            <a:r>
              <a:rPr lang="en-US" sz="1200" b="1" dirty="0"/>
              <a:t>Arch Super, Council Member, Karuk Tribe, Happy Camp, California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  Scott Herman, Chairman, Rosebud Sioux Tribe, Rosebud, South Dakota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  Teri </a:t>
            </a:r>
            <a:r>
              <a:rPr lang="en-US" sz="1200" dirty="0" err="1"/>
              <a:t>Nutter</a:t>
            </a:r>
            <a:r>
              <a:rPr lang="en-US" sz="1200" dirty="0"/>
              <a:t>, Elected Official, Gulkana Village, </a:t>
            </a:r>
            <a:r>
              <a:rPr lang="en-US" sz="1200" dirty="0" err="1"/>
              <a:t>Gakona</a:t>
            </a:r>
            <a:r>
              <a:rPr lang="en-US" sz="1200" dirty="0"/>
              <a:t>, Alaska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  Tyler Yellow Boy, Council Member, Oglala Sioux Tribe, Oglala, South Dakota</a:t>
            </a:r>
          </a:p>
          <a:p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7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5351-FE6B-57C5-C400-99116F65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81000"/>
            <a:ext cx="11715750" cy="1600124"/>
          </a:xfrm>
        </p:spPr>
        <p:txBody>
          <a:bodyPr/>
          <a:lstStyle/>
          <a:p>
            <a:pPr algn="ctr"/>
            <a:r>
              <a:rPr lang="en-US" dirty="0"/>
              <a:t>Funding Across the Southwest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7E19-75C8-1ABB-D7F7-10632083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C38652-380E-6E4F-8FAF-4FF9462DD3A5}"/>
              </a:ext>
            </a:extLst>
          </p:cNvPr>
          <p:cNvSpPr txBox="1"/>
          <p:nvPr/>
        </p:nvSpPr>
        <p:spPr>
          <a:xfrm>
            <a:off x="210249" y="2491530"/>
            <a:ext cx="339701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2023 IHBG Formula    </a:t>
            </a:r>
          </a:p>
          <a:p>
            <a:r>
              <a:rPr lang="en-US" sz="1400" dirty="0"/>
              <a:t>NV   20 Awards totaling $16,725,132          </a:t>
            </a:r>
          </a:p>
          <a:p>
            <a:r>
              <a:rPr lang="en-US" sz="1400" dirty="0"/>
              <a:t>CA  101 Awards totaling $56,012,819</a:t>
            </a:r>
          </a:p>
          <a:p>
            <a:r>
              <a:rPr lang="en-US" sz="1400" dirty="0"/>
              <a:t>AZ   20 grants totaling  $136,932,920</a:t>
            </a:r>
          </a:p>
          <a:p>
            <a:r>
              <a:rPr lang="en-US" sz="1400" dirty="0"/>
              <a:t>NM 20 Awards totaling $17,063,425</a:t>
            </a:r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2021 ICDBG</a:t>
            </a:r>
          </a:p>
          <a:p>
            <a:r>
              <a:rPr lang="en-US" sz="1400" dirty="0"/>
              <a:t>NV 0 awards                                       </a:t>
            </a:r>
          </a:p>
          <a:p>
            <a:r>
              <a:rPr lang="en-US" sz="1400" dirty="0"/>
              <a:t>CA  7 Awards totaling$4,991,566 </a:t>
            </a:r>
          </a:p>
          <a:p>
            <a:r>
              <a:rPr lang="en-US" sz="1400" dirty="0"/>
              <a:t>AZ  1 grant totaling $2,000,000</a:t>
            </a:r>
          </a:p>
          <a:p>
            <a:r>
              <a:rPr lang="en-US" sz="1400" dirty="0"/>
              <a:t>NM 4 awards totaling $3,200,000.00  </a:t>
            </a:r>
            <a:r>
              <a:rPr lang="en-US" sz="1200" dirty="0"/>
              <a:t>  </a:t>
            </a:r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C4D089-A528-68DA-73F4-E4B5EF42BFD5}"/>
              </a:ext>
            </a:extLst>
          </p:cNvPr>
          <p:cNvSpPr txBox="1"/>
          <p:nvPr/>
        </p:nvSpPr>
        <p:spPr>
          <a:xfrm>
            <a:off x="8246379" y="2432807"/>
            <a:ext cx="32968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2022 IHBG Competitive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NV  0 awards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CA  8 grants totaling $28,390,458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AZ   0 grants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NM Two Grants totaling $10,000,000.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IHBG ARP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NV    $ 10,125,763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CA    $29,925,487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AZ     $88,160,470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NM    $10,437,270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IHBG CARES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NV   $4,579,612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CA   $13,784,821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AZ    $37,019,923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NM $4,842,703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0019FE-AA6A-0ADA-A471-EFEC959D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662" y="6026419"/>
            <a:ext cx="810838" cy="713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AF6086-0B47-7DF2-6D7D-DA7C161C3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147" y="2764460"/>
            <a:ext cx="3323667" cy="332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6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AEC48-34AB-21C8-6CF8-9A37C396E764}"/>
              </a:ext>
            </a:extLst>
          </p:cNvPr>
          <p:cNvSpPr txBox="1"/>
          <p:nvPr/>
        </p:nvSpPr>
        <p:spPr>
          <a:xfrm>
            <a:off x="1954634" y="201335"/>
            <a:ext cx="8011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3FC98F-3827-98F7-585D-C1BF6CEA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922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5351-FE6B-57C5-C400-99116F65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81000"/>
            <a:ext cx="11715750" cy="1600124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Training &amp; Technical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7E19-75C8-1ABB-D7F7-10632083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0FF-6169-4056-8077-06FFA93A536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3E6729-4221-95FD-08AB-71FE9ADBCCE9}"/>
              </a:ext>
            </a:extLst>
          </p:cNvPr>
          <p:cNvSpPr txBox="1"/>
          <p:nvPr/>
        </p:nvSpPr>
        <p:spPr>
          <a:xfrm>
            <a:off x="285750" y="2383572"/>
            <a:ext cx="1150619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May 16-18-Strategic Planning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May 23-25-Intermediate Financial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May 23-25-Admissions &amp; Occupancy</a:t>
            </a:r>
          </a:p>
          <a:p>
            <a:pPr marL="342900" marR="0" indent="-342900" fontAlgn="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</a:rPr>
              <a:t>June 6-8</a:t>
            </a:r>
            <a:r>
              <a:rPr lang="en-US" sz="2400" dirty="0"/>
              <a:t>-</a:t>
            </a:r>
            <a:r>
              <a:rPr lang="en-US" sz="2400" b="1" dirty="0">
                <a:effectLst/>
              </a:rPr>
              <a:t>Housing Policy Workshop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June 13-14-Needs Assessment &amp; Community Engagement</a:t>
            </a:r>
          </a:p>
          <a:p>
            <a:r>
              <a:rPr lang="en-US" sz="2400" b="1" dirty="0"/>
              <a:t>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Reach out to your SWONAP Grants Management Specialists for TA requests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Full schedule of trainings can be found on HUDCODETALK.gov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19DE80-2077-9588-736E-2DDD786F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020" y="6089369"/>
            <a:ext cx="681929" cy="6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A937-B798-1EA1-A3B7-973F0F1D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25" y="290536"/>
            <a:ext cx="5392027" cy="1376339"/>
          </a:xfrm>
        </p:spPr>
        <p:txBody>
          <a:bodyPr/>
          <a:lstStyle/>
          <a:p>
            <a:pPr algn="ctr"/>
            <a:br>
              <a:rPr lang="en-US" sz="3200" dirty="0"/>
            </a:br>
            <a:r>
              <a:rPr lang="en-US" sz="3200" dirty="0"/>
              <a:t>SWONAP is HIRING!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Leadership Position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C8835-4050-D540-256B-13EF74A912CC}"/>
              </a:ext>
            </a:extLst>
          </p:cNvPr>
          <p:cNvSpPr txBox="1"/>
          <p:nvPr/>
        </p:nvSpPr>
        <p:spPr>
          <a:xfrm>
            <a:off x="156595" y="1446163"/>
            <a:ext cx="5939406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42424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Supervisory </a:t>
            </a:r>
            <a:r>
              <a:rPr lang="en-US" sz="2800" b="1" dirty="0">
                <a:solidFill>
                  <a:srgbClr val="424242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Evaluation </a:t>
            </a:r>
            <a:r>
              <a:rPr lang="en-US" sz="2800" b="1" dirty="0">
                <a:solidFill>
                  <a:srgbClr val="42424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Specialists, GS-14,</a:t>
            </a:r>
            <a:r>
              <a:rPr lang="en-US" sz="2800" b="1" dirty="0">
                <a:solidFill>
                  <a:srgbClr val="424242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(GE Director)</a:t>
            </a:r>
            <a:endParaRPr lang="en-US" sz="2800" b="1" dirty="0">
              <a:solidFill>
                <a:srgbClr val="42424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424242"/>
              </a:solidFill>
              <a:effectLst/>
              <a:latin typeface="Segoe UI" panose="020B0502040204020203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424242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Go to USAJOBS </a:t>
            </a:r>
            <a:r>
              <a:rPr lang="en-US" sz="2800" dirty="0" err="1">
                <a:hlinkClick r:id="rId2"/>
              </a:rPr>
              <a:t>USAJOBS</a:t>
            </a:r>
            <a:r>
              <a:rPr lang="en-US" sz="2800" dirty="0">
                <a:hlinkClick r:id="rId2"/>
              </a:rPr>
              <a:t> - The Federal Government's official employment site</a:t>
            </a:r>
            <a:r>
              <a:rPr lang="en-US" sz="2800" b="1" dirty="0">
                <a:solidFill>
                  <a:srgbClr val="424242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 to learn more about the position and apply</a:t>
            </a:r>
            <a:br>
              <a:rPr lang="en-US" sz="2800" b="1" dirty="0">
                <a:solidFill>
                  <a:srgbClr val="424242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</a:br>
            <a:endParaRPr lang="en-US" sz="2000" b="1" i="0" u="none" strike="noStrike" dirty="0">
              <a:solidFill>
                <a:srgbClr val="005EBD"/>
              </a:solidFill>
              <a:effectLst/>
              <a:latin typeface="Poppins" panose="00000500000000000000" pitchFamily="2" charset="0"/>
              <a:hlinkClick r:id="rId2"/>
            </a:endParaRPr>
          </a:p>
          <a:p>
            <a:pPr algn="l"/>
            <a:r>
              <a:rPr lang="en-US" sz="2000" b="1" i="0" u="none" strike="noStrike" dirty="0">
                <a:solidFill>
                  <a:srgbClr val="005EBD"/>
                </a:solidFill>
                <a:effectLst/>
                <a:latin typeface="Poppins" panose="00000500000000000000" pitchFamily="2" charset="0"/>
                <a:hlinkClick r:id="rId2"/>
              </a:rPr>
              <a:t>Supervisory Grants Evaluation Specialist, GS-14</a:t>
            </a:r>
            <a:endParaRPr lang="en-US" sz="2000" b="1" i="0" u="none" strike="noStrike" dirty="0">
              <a:solidFill>
                <a:srgbClr val="005EBD"/>
              </a:solidFill>
              <a:effectLst/>
              <a:latin typeface="Poppins" panose="00000500000000000000" pitchFamily="2" charset="0"/>
            </a:endParaRPr>
          </a:p>
          <a:p>
            <a:pPr algn="l"/>
            <a:endParaRPr lang="en-US" sz="2000" b="0" i="0" dirty="0">
              <a:solidFill>
                <a:srgbClr val="000000"/>
              </a:solidFill>
              <a:effectLst/>
              <a:latin typeface="Poppins" panose="00000500000000000000" pitchFamily="2" charset="0"/>
            </a:endParaRP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  <a:t>Location: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  <a:t> Albuquerque, NM</a:t>
            </a:r>
          </a:p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  <a:t>Open: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  <a:t> April 26, 2023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</a:br>
            <a:r>
              <a:rPr lang="en-US" sz="2000" b="1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  <a:t>Close: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IBM Plex Serif" panose="02060503050406000203" pitchFamily="18" charset="0"/>
              </a:rPr>
              <a:t> May 10, 2023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C9C26C-504F-72B5-B3D1-75EF35A06986}"/>
              </a:ext>
            </a:extLst>
          </p:cNvPr>
          <p:cNvSpPr txBox="1"/>
          <p:nvPr/>
        </p:nvSpPr>
        <p:spPr>
          <a:xfrm>
            <a:off x="6096000" y="384813"/>
            <a:ext cx="6115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8B0A59-2A9C-38D3-BA38-F1DFFB212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964" y="5802569"/>
            <a:ext cx="1006635" cy="892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1F65A8-A812-FCBF-CFD4-C693AE8D1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951" y="5717628"/>
            <a:ext cx="883997" cy="890093"/>
          </a:xfrm>
          <a:prstGeom prst="rect">
            <a:avLst/>
          </a:prstGeom>
        </p:spPr>
      </p:pic>
      <p:pic>
        <p:nvPicPr>
          <p:cNvPr id="16" name="Picture Placeholder 15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D217E549-4EE3-6419-F1E2-8CF3FE61B1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 l="9298" r="9298"/>
          <a:stretch>
            <a:fillRect/>
          </a:stretch>
        </p:blipFill>
        <p:spPr>
          <a:xfrm>
            <a:off x="6316222" y="290536"/>
            <a:ext cx="5392027" cy="5392027"/>
          </a:xfrm>
        </p:spPr>
      </p:pic>
    </p:spTree>
    <p:extLst>
      <p:ext uri="{BB962C8B-B14F-4D97-AF65-F5344CB8AC3E}">
        <p14:creationId xmlns:p14="http://schemas.microsoft.com/office/powerpoint/2010/main" val="8775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AE269B31-E8CF-407C-A09F-3032FC078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054139" y="665443"/>
            <a:ext cx="83724" cy="12192002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05A6B54E-B424-4127-9230-931D7888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36030" y="-5836030"/>
            <a:ext cx="519942" cy="12192002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1BB38016-C1BF-4021-B6E4-8BE769E7F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0393" y="-25085"/>
            <a:ext cx="3411213" cy="5349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SWONAP Contacts </a:t>
            </a: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0C9A20BC-1A8E-4774-B1C9-0A5F6F452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881410"/>
              </p:ext>
            </p:extLst>
          </p:nvPr>
        </p:nvGraphicFramePr>
        <p:xfrm>
          <a:off x="-1" y="519941"/>
          <a:ext cx="12063370" cy="6199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031685">
                  <a:extLst>
                    <a:ext uri="{9D8B030D-6E8A-4147-A177-3AD203B41FA5}">
                      <a16:colId xmlns:a16="http://schemas.microsoft.com/office/drawing/2014/main" val="464010253"/>
                    </a:ext>
                  </a:extLst>
                </a:gridCol>
                <a:gridCol w="6031685">
                  <a:extLst>
                    <a:ext uri="{9D8B030D-6E8A-4147-A177-3AD203B41FA5}">
                      <a16:colId xmlns:a16="http://schemas.microsoft.com/office/drawing/2014/main" val="3625211068"/>
                    </a:ext>
                  </a:extLst>
                </a:gridCol>
              </a:tblGrid>
              <a:tr h="74498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Jody A. Moses, Administrator </a:t>
                      </a:r>
                    </a:p>
                    <a:p>
                      <a:pPr algn="ctr"/>
                      <a:r>
                        <a:rPr lang="en-US" sz="2000" b="0" dirty="0">
                          <a:hlinkClick r:id="rId3"/>
                        </a:rPr>
                        <a:t>Jody.A.Moses@hud.gov</a:t>
                      </a:r>
                      <a:r>
                        <a:rPr lang="en-US" sz="2000" b="0" dirty="0"/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414781"/>
                  </a:ext>
                </a:extLst>
              </a:tr>
              <a:tr h="874803">
                <a:tc gridSpan="2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31886"/>
                  </a:ext>
                </a:extLst>
              </a:tr>
              <a:tr h="1955442"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608298"/>
                  </a:ext>
                </a:extLst>
              </a:tr>
              <a:tr h="87480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953306"/>
                  </a:ext>
                </a:extLst>
              </a:tr>
              <a:tr h="874803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966237"/>
                  </a:ext>
                </a:extLst>
              </a:tr>
              <a:tr h="87480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436071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319545BA-A7CF-4BEC-87B0-90E59E0FB9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292" y="6088931"/>
            <a:ext cx="80962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084944-FF16-46B3-B02E-3C3E5E531E1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" y="6050831"/>
            <a:ext cx="75247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5E0DCC46-943E-49C3-907B-66C847A70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87" y="2255106"/>
            <a:ext cx="10406330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VISIT OUR WEBSITES: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Codetalk:</a:t>
            </a:r>
          </a:p>
          <a:p>
            <a:pPr algn="ctr"/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 Condensed"/>
                <a:hlinkClick r:id="rId3"/>
              </a:rPr>
              <a:t>https://www.hud.gov/program_offices/public_indian_housing/ih</a:t>
            </a:r>
            <a:r>
              <a:rPr lang="en-US" altLang="en-US" sz="2000" dirty="0">
                <a:solidFill>
                  <a:srgbClr val="000000"/>
                </a:solidFill>
                <a:latin typeface="Open Sans Condensed"/>
              </a:rPr>
              <a:t> </a:t>
            </a:r>
            <a:b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SWONAP: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https://www.hud.gov/program_offices/public_indian_housing/ih/codetalk/onap/swonap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SECTION 184: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https://www.hud.gov/program_offices/public_indian_housing/ih/homeownership/184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TITLE VI: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https://portal.hud.gov/hudportal/HUD?src=/program_offices/public_indian_housing/ih/homeownership/titlevi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COVID-19 Recovery Programs: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  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https://www.hud.gov/program_offices/public_indian_housing/ih/Covid_Recovery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4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tro 1">
      <a:dk1>
        <a:sysClr val="windowText" lastClr="000000"/>
      </a:dk1>
      <a:lt1>
        <a:sysClr val="window" lastClr="FFFFFF"/>
      </a:lt1>
      <a:dk2>
        <a:srgbClr val="446777"/>
      </a:dk2>
      <a:lt2>
        <a:srgbClr val="E7E6E6"/>
      </a:lt2>
      <a:accent1>
        <a:srgbClr val="7B2C3F"/>
      </a:accent1>
      <a:accent2>
        <a:srgbClr val="93623F"/>
      </a:accent2>
      <a:accent3>
        <a:srgbClr val="DC9427"/>
      </a:accent3>
      <a:accent4>
        <a:srgbClr val="696371"/>
      </a:accent4>
      <a:accent5>
        <a:srgbClr val="EEC7B9"/>
      </a:accent5>
      <a:accent6>
        <a:srgbClr val="C5E0CF"/>
      </a:accent6>
      <a:hlink>
        <a:srgbClr val="FFC000"/>
      </a:hlink>
      <a:folHlink>
        <a:srgbClr val="FFC000"/>
      </a:folHlink>
    </a:clrScheme>
    <a:fontScheme name="Custom 4">
      <a:majorFont>
        <a:latin typeface="Rockwell Extra Bol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292542_win32_fixed.potx" id="{2B636416-54E8-4E16-AB0B-F5AA070CFAB6}" vid="{7616B98B-7AA4-4FDC-BC10-3C21D4B13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_Win32_JC_SL_v2.potx" id="{3AE72815-1858-46F4-811F-A326AF0F1EC5}" vid="{2AFCD58D-8B70-4D6F-B6A4-85E45CC6505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{9EDDFB0B-98AF-4329-A1BC-7D5717894B60}tf11292542_win32</Template>
  <TotalTime>3991</TotalTime>
  <Words>1069</Words>
  <Application>Microsoft Office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Avenir Next LT Pro</vt:lpstr>
      <vt:lpstr>AvenirNext LT Pro Medium</vt:lpstr>
      <vt:lpstr>Calibri</vt:lpstr>
      <vt:lpstr>Calibri Light</vt:lpstr>
      <vt:lpstr>Courier New</vt:lpstr>
      <vt:lpstr>Franklin Gothic Book</vt:lpstr>
      <vt:lpstr>IBM Plex Serif</vt:lpstr>
      <vt:lpstr>Open Sans Condensed</vt:lpstr>
      <vt:lpstr>Poppins</vt:lpstr>
      <vt:lpstr>Rockwell Extra Bold</vt:lpstr>
      <vt:lpstr>Segoe UI</vt:lpstr>
      <vt:lpstr>Office Theme</vt:lpstr>
      <vt:lpstr>Office Theme</vt:lpstr>
      <vt:lpstr>BlockprintVTI</vt:lpstr>
      <vt:lpstr>Southwest Office of  Native American Programs (SWONAP)  Update   SWTHA Meeting  May 8, 2023  </vt:lpstr>
      <vt:lpstr>Announcements </vt:lpstr>
      <vt:lpstr>Secretary Marcia L. Fudge Convenes First-Ever U.S. Department of Housing and Urban Development (HUD) Tribal Intergovernmental Advisory Committee Meeting</vt:lpstr>
      <vt:lpstr>PowerPoint Presentation</vt:lpstr>
      <vt:lpstr>Funding Across the Southwest </vt:lpstr>
      <vt:lpstr>PowerPoint Presentation</vt:lpstr>
      <vt:lpstr>Training &amp; Technical Assistance</vt:lpstr>
      <vt:lpstr> SWONAP is HIRING!   Leadership Position  </vt:lpstr>
      <vt:lpstr>SWONAP Contacts </vt:lpstr>
      <vt:lpstr>   SWONAP Appreciates Your Partnership! ENJOY HAWAII!  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Wiyot Tribe  Virtual Visit</dc:title>
  <dc:creator>Zuni, Cheryl</dc:creator>
  <cp:lastModifiedBy>Linda Russ-Niezgodzki</cp:lastModifiedBy>
  <cp:revision>49</cp:revision>
  <dcterms:created xsi:type="dcterms:W3CDTF">2022-03-28T22:29:42Z</dcterms:created>
  <dcterms:modified xsi:type="dcterms:W3CDTF">2023-05-03T00:03:50Z</dcterms:modified>
</cp:coreProperties>
</file>