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0" r:id="rId2"/>
    <p:sldMasterId id="2147483732" r:id="rId3"/>
  </p:sldMasterIdLst>
  <p:notesMasterIdLst>
    <p:notesMasterId r:id="rId17"/>
  </p:notesMasterIdLst>
  <p:handoutMasterIdLst>
    <p:handoutMasterId r:id="rId18"/>
  </p:handoutMasterIdLst>
  <p:sldIdLst>
    <p:sldId id="257" r:id="rId4"/>
    <p:sldId id="311" r:id="rId5"/>
    <p:sldId id="287" r:id="rId6"/>
    <p:sldId id="309" r:id="rId7"/>
    <p:sldId id="310" r:id="rId8"/>
    <p:sldId id="303" r:id="rId9"/>
    <p:sldId id="306" r:id="rId10"/>
    <p:sldId id="305" r:id="rId11"/>
    <p:sldId id="307" r:id="rId12"/>
    <p:sldId id="304" r:id="rId13"/>
    <p:sldId id="301" r:id="rId14"/>
    <p:sldId id="271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23CB9-B59C-4F50-875E-26436B13B656}" v="2" dt="2023-01-25T22:33:42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6" autoAdjust="0"/>
  </p:normalViewPr>
  <p:slideViewPr>
    <p:cSldViewPr snapToGrid="0">
      <p:cViewPr varScale="1">
        <p:scale>
          <a:sx n="54" d="100"/>
          <a:sy n="54" d="100"/>
        </p:scale>
        <p:origin x="6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DB93-82EB-4D11-866F-B355CD4D69D6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00D5-F0A2-4A01-9A9B-8BD255874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4B48-F9F0-4FAA-A785-5DD8A761BF08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0464-F52C-4F62-B2A8-C42021021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FDE745-8E05-475F-BC08-E9B8B01E6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4AB668B-5364-48F5-8E6A-67B8A330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CD62CE-FD0C-47C1-94CE-C2F8B5AA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0F5829-71BC-4CC0-A88E-2D9B5D18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288" y="1719628"/>
            <a:ext cx="4307865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2F63FE-D5D7-44B0-B72C-D45AA6EE1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2900" y="2332649"/>
            <a:ext cx="4306888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0314D87-B4EE-460E-B18F-73BD13911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6350" y="1719628"/>
            <a:ext cx="4307865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6020A13-A1EE-4B0D-9E98-DEC8824C5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6838" y="2332649"/>
            <a:ext cx="4306888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DB65338A-C6F0-4F28-B7EA-064B872F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5743896B-BFE2-4F6B-B431-CF4B29CD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F6558AB-F8E9-4605-A5ED-FE3F46A1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0B4F7D-E398-40AA-9F3C-F3D59A3F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88EFA-705D-45DA-BB3E-901ED20A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0C378B-9DA9-4513-BF84-7422A1A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924BE58-42FE-46C1-9582-9E08FAFE0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0400"/>
            <a:ext cx="4633913" cy="29130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2724A1-1A21-49B5-9057-269BD5D624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abl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4C7413-1C75-42B7-9BFD-E0E14118F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FDE2-61AF-4DEB-BF43-3694E008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D0D73E-DE18-4A23-B6FB-5182A784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120">
                <a:solidFill>
                  <a:schemeClr val="bg1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BDED38F6-34C9-4DB4-9BBF-DEBC4124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FBD13A29-DF90-4047-B6E5-DFA75D6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DD0AF7D0-41AD-41E1-84B0-436A90E2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EDB5FC-CA7C-4369-A121-67C4C93A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814F19-D3DA-42AB-AAD4-22D54FE3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126634-B312-428E-8F30-17C18904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1AC832B9-3155-477F-89D0-A1708364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7801D982-FEE5-4484-AD95-86DEE2E5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F932331-BB94-49D3-9E40-67111663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653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6265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926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987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3617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4229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87E59D-6BE5-4CB5-B3B3-BAF69EFA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688598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13BFBD-7478-4683-BA2C-E7BFC660B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FF916-2B4D-4DC1-AD98-AF8F2EFD4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0B3D3-8262-4D62-8B77-51C5FF58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D44A1B8E-1071-45A0-8A94-0AA7F201E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149" y="3412114"/>
            <a:ext cx="4952681" cy="27503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Date Placeholder 5">
            <a:extLst>
              <a:ext uri="{FF2B5EF4-FFF2-40B4-BE49-F238E27FC236}">
                <a16:creationId xmlns:a16="http://schemas.microsoft.com/office/drawing/2014/main" id="{DF6FCAD9-068D-41D9-A5F4-E22F2D28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02EFB4-17A2-4345-82DA-89EF34B5E9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1801" y="380991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EC3DFC6E-6D3D-48C3-BD9E-33878CD86D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1800" y="2376797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7EC41F32-B997-4949-A553-260965B03F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1800" y="4379170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3E86EC02-7D1A-4CB3-B376-1044BEF4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27648"/>
            <a:ext cx="3810000" cy="365125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>
                <a:solidFill>
                  <a:prstClr val="white">
                    <a:alpha val="60000"/>
                  </a:prstClr>
                </a:solidFill>
              </a:rPr>
              <a:t>Presentation title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F1ABD226-6012-4821-BD32-E8E6EB95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47124D-D927-400B-B59C-CEDBD507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6ADF6CE-9ECB-46C3-934F-B81BC2BE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anchor="b">
            <a:norm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2DF7C0A-1B3B-401D-A625-E7F87B1DFE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0" y="3013206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A6D2C5-E6A9-4A27-AE58-9CEDCFCB4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>
                <a:solidFill>
                  <a:schemeClr val="tx2"/>
                </a:solidFill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147A7F-B058-475D-BA3A-E1807E37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ug&#10;&#10;Description automatically generated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/>
          <a:lstStyle>
            <a:lvl1pPr algn="ctr">
              <a:buNone/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Graphic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rug&#10;&#10;Description automatically generated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Graphic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Picture Placeholder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Picture Placeholder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 Collag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Graphic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FCA5-EC5A-4FC6-B093-7C8B2BDFF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B4821-7BE1-45F0-9DDE-0EA62FAB2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7BFC-B74C-40BB-BE32-76443FCC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ACC-3E07-4C24-82B7-16623DB0DEB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20BB-DDBC-4299-95BC-B9FA274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0B4B6-D6BF-4EB7-8C9A-9FE51608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F6E-C656-469A-8A10-1B040B8C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8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8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883C0-CED6-47EC-AB6A-1FCBD776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7B190-5340-4D7C-893B-E7CAD150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F076F-6127-4F63-A26C-8B702240F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AACC-3E07-4C24-82B7-16623DB0DEB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3F349-E64A-4706-B077-2E318A357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4AEA-2B8E-423A-AEE4-91489EC1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7F6E-C656-469A-8A10-1B040B8C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6" r:id="rId2"/>
    <p:sldLayoutId id="2147483737" r:id="rId3"/>
    <p:sldLayoutId id="2147483743" r:id="rId4"/>
    <p:sldLayoutId id="2147483734" r:id="rId5"/>
    <p:sldLayoutId id="2147483733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valley, mountain, canyon, nature&#10;&#10;Description automatically generated">
            <a:extLst>
              <a:ext uri="{FF2B5EF4-FFF2-40B4-BE49-F238E27FC236}">
                <a16:creationId xmlns:a16="http://schemas.microsoft.com/office/drawing/2014/main" id="{F3DDD701-2BDE-3EEB-B2A8-7C531D069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05" r="6703" b="-1"/>
          <a:stretch/>
        </p:blipFill>
        <p:spPr>
          <a:xfrm>
            <a:off x="7264866" y="10"/>
            <a:ext cx="4927134" cy="6857990"/>
          </a:xfrm>
          <a:prstGeom prst="rect">
            <a:avLst/>
          </a:prstGeom>
        </p:spPr>
      </p:pic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54" y="487661"/>
            <a:ext cx="6993810" cy="34927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Southwest Office of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Native American Programs (SWONAP)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ONAP Update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SWTHA Triannual Meeting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January 26, 2023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55258" y="3147008"/>
            <a:ext cx="7541690" cy="273944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/>
            <a:endParaRPr lang="en-US" sz="3500" dirty="0">
              <a:solidFill>
                <a:schemeClr val="tx1"/>
              </a:solidFill>
            </a:endParaRPr>
          </a:p>
          <a:p>
            <a:pPr marL="0" indent="0"/>
            <a:endParaRPr lang="en-US" sz="3500" dirty="0">
              <a:solidFill>
                <a:schemeClr val="tx1"/>
              </a:solidFill>
            </a:endParaRPr>
          </a:p>
          <a:p>
            <a:pPr marL="0" indent="0"/>
            <a:r>
              <a:rPr lang="en-US" sz="3500" dirty="0">
                <a:solidFill>
                  <a:schemeClr val="tx1"/>
                </a:solidFill>
              </a:rPr>
              <a:t>Jody Moses, Administrator</a:t>
            </a:r>
          </a:p>
          <a:p>
            <a:pPr marL="0" indent="0"/>
            <a:r>
              <a:rPr lang="en-US" sz="3500" dirty="0">
                <a:solidFill>
                  <a:schemeClr val="tx1"/>
                </a:solidFill>
              </a:rPr>
              <a:t>Cheryl Dixon Zuni, Deputy Administrator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68342-B4F6-4553-B786-C9223F1AF5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r="-1" b="-1"/>
          <a:stretch/>
        </p:blipFill>
        <p:spPr bwMode="auto">
          <a:xfrm>
            <a:off x="120054" y="6000536"/>
            <a:ext cx="886420" cy="886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5F89A-533A-406B-B81E-AB6F68412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478" y="6048875"/>
            <a:ext cx="755661" cy="664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00BBCA-D73B-4A22-8695-8A702F468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2654" y="6048875"/>
            <a:ext cx="819367" cy="8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9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5351-FE6B-57C5-C400-99116F65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81000"/>
            <a:ext cx="11715750" cy="160012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Training &amp; Technical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7E19-75C8-1ABB-D7F7-10632083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3E6729-4221-95FD-08AB-71FE9ADBCCE9}"/>
              </a:ext>
            </a:extLst>
          </p:cNvPr>
          <p:cNvSpPr txBox="1"/>
          <p:nvPr/>
        </p:nvSpPr>
        <p:spPr>
          <a:xfrm>
            <a:off x="285750" y="2383572"/>
            <a:ext cx="1150619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Jan 30-31-Self-Monitoring-Virtual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Jan 31- Feb 1-Needs Assessment &amp; Community Engagement Training-Virtual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Jan 31- Feb 2-Developing &amp; Financing Infrastructure Training-Virtual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Feb 7-8-NAHASDA Intermediate Training-Virtual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Feb 7-9-Basic Financial Management (February 7-8)-Virtual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Feb 15-16-Basic Financial Management Training-Virtual Training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Reach out to your SWONAP Grants Management Specialists for TA requests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Full schedule of trainings can be found on HUDCODETALK.gov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A937-B798-1EA1-A3B7-973F0F1D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25" y="290536"/>
            <a:ext cx="5392027" cy="1376339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sz="3200" dirty="0"/>
              <a:t>SWONAP is HIRING!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Leadership Positions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C8835-4050-D540-256B-13EF74A912CC}"/>
              </a:ext>
            </a:extLst>
          </p:cNvPr>
          <p:cNvSpPr txBox="1"/>
          <p:nvPr/>
        </p:nvSpPr>
        <p:spPr>
          <a:xfrm>
            <a:off x="156595" y="1446163"/>
            <a:ext cx="593940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42424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Supervisory Grants Management Specialists, GS-1101-14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424242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(GM Director)</a:t>
            </a:r>
            <a:endParaRPr lang="en-US" sz="2800" b="1" dirty="0">
              <a:solidFill>
                <a:srgbClr val="42424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42424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42424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Phoenix, AZ &amp; Albuquerque, NM</a:t>
            </a:r>
            <a:br>
              <a:rPr lang="en-US" sz="2800" b="1" dirty="0">
                <a:solidFill>
                  <a:srgbClr val="42424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srgbClr val="42424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(</a:t>
            </a:r>
            <a:r>
              <a:rPr lang="en-US" sz="2800" b="1" dirty="0">
                <a:solidFill>
                  <a:srgbClr val="42424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2 vacancies</a:t>
            </a:r>
            <a:r>
              <a:rPr lang="en-US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more about Supervisory Grants Management Specialist at </a:t>
            </a:r>
            <a:r>
              <a:rPr lang="en-US" sz="20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https://www.usajobs.gov/GetJob/ViewDetails/699156400</a:t>
            </a:r>
            <a:r>
              <a:rPr lang="en-U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more about Supervisory Grants Management Specialist at </a:t>
            </a:r>
            <a:r>
              <a:rPr lang="en-US" sz="20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https://www.usajobs.gov/GetJob/ViewDetails/699156500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9C26C-504F-72B5-B3D1-75EF35A06986}"/>
              </a:ext>
            </a:extLst>
          </p:cNvPr>
          <p:cNvSpPr txBox="1"/>
          <p:nvPr/>
        </p:nvSpPr>
        <p:spPr>
          <a:xfrm>
            <a:off x="6096000" y="384813"/>
            <a:ext cx="6115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F22A635-C9CF-36FE-BFEF-2234ADDBFD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161" b="1161"/>
          <a:stretch>
            <a:fillRect/>
          </a:stretch>
        </p:blipFill>
        <p:spPr>
          <a:xfrm>
            <a:off x="6587593" y="384813"/>
            <a:ext cx="5132388" cy="5132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8B0A59-2A9C-38D3-BA38-F1DFFB212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964" y="5802569"/>
            <a:ext cx="1006635" cy="892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1F65A8-A812-FCBF-CFD4-C693AE8D1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8951" y="5717628"/>
            <a:ext cx="88399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E269B31-E8CF-407C-A09F-3032FC078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54139" y="665443"/>
            <a:ext cx="83724" cy="12192002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05A6B54E-B424-4127-9230-931D7888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6030" y="-5836030"/>
            <a:ext cx="519942" cy="12192002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1BB38016-C1BF-4021-B6E4-8BE769E7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0393" y="-25085"/>
            <a:ext cx="3411213" cy="5349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SWONAP Contacts 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0C9A20BC-1A8E-4774-B1C9-0A5F6F452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56501"/>
              </p:ext>
            </p:extLst>
          </p:nvPr>
        </p:nvGraphicFramePr>
        <p:xfrm>
          <a:off x="-1" y="519941"/>
          <a:ext cx="12063370" cy="6199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31685">
                  <a:extLst>
                    <a:ext uri="{9D8B030D-6E8A-4147-A177-3AD203B41FA5}">
                      <a16:colId xmlns:a16="http://schemas.microsoft.com/office/drawing/2014/main" val="464010253"/>
                    </a:ext>
                  </a:extLst>
                </a:gridCol>
                <a:gridCol w="6031685">
                  <a:extLst>
                    <a:ext uri="{9D8B030D-6E8A-4147-A177-3AD203B41FA5}">
                      <a16:colId xmlns:a16="http://schemas.microsoft.com/office/drawing/2014/main" val="3625211068"/>
                    </a:ext>
                  </a:extLst>
                </a:gridCol>
              </a:tblGrid>
              <a:tr h="7449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Jody A. Moses, Administrator (Phoenix)</a:t>
                      </a:r>
                    </a:p>
                    <a:p>
                      <a:pPr algn="ctr"/>
                      <a:r>
                        <a:rPr lang="en-US" sz="2000" b="0" dirty="0">
                          <a:hlinkClick r:id="rId3"/>
                        </a:rPr>
                        <a:t>Jody.A.Moses@hud.gov</a:t>
                      </a:r>
                      <a:r>
                        <a:rPr lang="en-US" sz="2000" b="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414781"/>
                  </a:ext>
                </a:extLst>
              </a:tr>
              <a:tr h="8748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Cheryl Dixon Zuni, Deputy Administrator (Albuquerque)</a:t>
                      </a:r>
                    </a:p>
                    <a:p>
                      <a:pPr algn="ctr"/>
                      <a:r>
                        <a:rPr lang="en-US" sz="2000" dirty="0">
                          <a:hlinkClick r:id="rId3"/>
                        </a:rPr>
                        <a:t>CherylDixonZuni@hud.gov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31886"/>
                  </a:ext>
                </a:extLst>
              </a:tr>
              <a:tr h="1955442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608298"/>
                  </a:ext>
                </a:extLst>
              </a:tr>
              <a:tr h="87480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953306"/>
                  </a:ext>
                </a:extLst>
              </a:tr>
              <a:tr h="87480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966237"/>
                  </a:ext>
                </a:extLst>
              </a:tr>
              <a:tr h="87480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436071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319545BA-A7CF-4BEC-87B0-90E59E0FB9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292" y="6088931"/>
            <a:ext cx="8096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084944-FF16-46B3-B02E-3C3E5E531E1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" y="6050831"/>
            <a:ext cx="75247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5E0DCC46-943E-49C3-907B-66C847A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87" y="2255106"/>
            <a:ext cx="1040633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VISIT OUR WEBSITES: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Codetalk:</a:t>
            </a:r>
          </a:p>
          <a:p>
            <a:pPr algn="ctr"/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Condensed"/>
                <a:hlinkClick r:id="rId3"/>
              </a:rPr>
              <a:t>https://www.hud.gov/program_offices/public_indian_housing/ih</a:t>
            </a:r>
            <a:r>
              <a:rPr lang="en-US" altLang="en-US" sz="2000" dirty="0">
                <a:solidFill>
                  <a:srgbClr val="000000"/>
                </a:solidFill>
                <a:latin typeface="Open Sans Condensed"/>
              </a:rPr>
              <a:t> </a:t>
            </a:r>
            <a:b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SWONAP: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https://www.hud.gov/program_offices/public_indian_housing/ih/codetalk/onap/swonap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SECTION 184: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https://www.hud.gov/program_offices/public_indian_housing/ih/homeownership/184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TITLE VI: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https://portal.hud.gov/hudportal/HUD?src=/program_offices/public_indian_housing/ih/homeownership/titlevi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COVID-19 Recovery Programs: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https://www.hud.gov/program_offices/public_indian_housing/ih/Covid_Recovery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4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D94F1-CB6D-4F76-AD08-DAA3805D8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813" y="1317079"/>
            <a:ext cx="10586971" cy="2180252"/>
          </a:xfrm>
        </p:spPr>
        <p:txBody>
          <a:bodyPr anchor="b"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SWONAP Appreciates Your Partnership!</a:t>
            </a:r>
            <a:br>
              <a:rPr lang="en-US" dirty="0"/>
            </a:br>
            <a:br>
              <a:rPr lang="en-US" dirty="0"/>
            </a:br>
            <a:r>
              <a:rPr lang="en-US" sz="5300" dirty="0">
                <a:solidFill>
                  <a:srgbClr val="C00000"/>
                </a:solidFill>
              </a:rPr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you! </a:t>
            </a:r>
          </a:p>
        </p:txBody>
      </p:sp>
      <p:pic>
        <p:nvPicPr>
          <p:cNvPr id="6" name="Picture Placeholder 5" descr="A landscape with trees and bushes&#10;&#10;Description automatically generated with low confidence">
            <a:extLst>
              <a:ext uri="{FF2B5EF4-FFF2-40B4-BE49-F238E27FC236}">
                <a16:creationId xmlns:a16="http://schemas.microsoft.com/office/drawing/2014/main" id="{C3EE1DAE-43D6-0930-FA34-A648785D50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534" b="22534"/>
          <a:stretch>
            <a:fillRect/>
          </a:stretch>
        </p:blipFill>
        <p:spPr>
          <a:xfrm>
            <a:off x="1616525" y="4038599"/>
            <a:ext cx="9124558" cy="28194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DC560D-7238-F804-6A38-EB156EFE8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86" y="5803353"/>
            <a:ext cx="100592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1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0B2BB2-146B-4714-8570-77C449ABC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2"/>
            <a:ext cx="9601200" cy="321364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 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DEE64C1-0273-4AA6-9B7C-C3431446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17452" y="683450"/>
            <a:ext cx="157098" cy="12192002"/>
          </a:xfrm>
          <a:prstGeom prst="rect">
            <a:avLst/>
          </a:prstGeom>
        </p:spPr>
      </p:pic>
      <p:sp>
        <p:nvSpPr>
          <p:cNvPr id="8" name="Subtitle 6">
            <a:extLst>
              <a:ext uri="{FF2B5EF4-FFF2-40B4-BE49-F238E27FC236}">
                <a16:creationId xmlns:a16="http://schemas.microsoft.com/office/drawing/2014/main" id="{AB6AD214-BC03-4B71-8308-7153D4EF395B}"/>
              </a:ext>
            </a:extLst>
          </p:cNvPr>
          <p:cNvSpPr txBox="1">
            <a:spLocks/>
          </p:cNvSpPr>
          <p:nvPr/>
        </p:nvSpPr>
        <p:spPr>
          <a:xfrm>
            <a:off x="1581107" y="3869635"/>
            <a:ext cx="9991053" cy="2594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dirty="0"/>
          </a:p>
          <a:p>
            <a:pPr algn="l">
              <a:buFont typeface="Arial" charset="0"/>
              <a:buChar char="•"/>
              <a:defRPr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858B4-8559-FFDB-51CE-CBD4C0286E47}"/>
              </a:ext>
            </a:extLst>
          </p:cNvPr>
          <p:cNvSpPr txBox="1"/>
          <p:nvPr/>
        </p:nvSpPr>
        <p:spPr>
          <a:xfrm>
            <a:off x="1184559" y="5250575"/>
            <a:ext cx="8548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NAHASDA</a:t>
            </a:r>
            <a:r>
              <a:rPr lang="en-US" dirty="0">
                <a:solidFill>
                  <a:schemeClr val="bg1"/>
                </a:solidFill>
              </a:rPr>
              <a:t> emphasizes the </a:t>
            </a:r>
            <a:r>
              <a:rPr lang="en-US" b="1" dirty="0">
                <a:solidFill>
                  <a:schemeClr val="bg1"/>
                </a:solidFill>
              </a:rPr>
              <a:t>government-to-government relationship </a:t>
            </a:r>
            <a:r>
              <a:rPr lang="en-US" dirty="0">
                <a:solidFill>
                  <a:schemeClr val="bg1"/>
                </a:solidFill>
              </a:rPr>
              <a:t>between the Federal Government and Tribes and recognizes that </a:t>
            </a:r>
            <a:r>
              <a:rPr lang="en-US" b="1" dirty="0">
                <a:solidFill>
                  <a:schemeClr val="bg1"/>
                </a:solidFill>
              </a:rPr>
              <a:t>Tribes should make policy decisions and manage programs </a:t>
            </a:r>
            <a:r>
              <a:rPr lang="en-US" dirty="0">
                <a:solidFill>
                  <a:schemeClr val="bg1"/>
                </a:solidFill>
              </a:rPr>
              <a:t>for their members and their communities.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E40A9-7B51-7013-514A-C8028AF896BC}"/>
              </a:ext>
            </a:extLst>
          </p:cNvPr>
          <p:cNvSpPr txBox="1"/>
          <p:nvPr/>
        </p:nvSpPr>
        <p:spPr>
          <a:xfrm>
            <a:off x="1386270" y="730972"/>
            <a:ext cx="1038072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FY 2023 Appropriations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FY 2023 IHBG Formula Funds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ICDBG-Imminent Threat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Section 184 Skilled Workers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Section 184 Proposed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HUD Tribal Interagency Advisory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HUD USA ConnectHome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Training and Technical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SWONAP Leadership Opportunities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Questions, Comments.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92C8FC-072C-D868-D2AE-F038638BF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4" y="5656737"/>
            <a:ext cx="75597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6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0B2BB2-146B-4714-8570-77C449ABC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2"/>
            <a:ext cx="9601200" cy="321364"/>
          </a:xfrm>
        </p:spPr>
        <p:txBody>
          <a:bodyPr>
            <a:normAutofit fontScale="90000"/>
          </a:bodyPr>
          <a:lstStyle/>
          <a:p>
            <a:r>
              <a:rPr lang="en-US" dirty="0"/>
              <a:t>FY 2023 Appropriations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DEE64C1-0273-4AA6-9B7C-C3431446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17452" y="683450"/>
            <a:ext cx="157098" cy="12192002"/>
          </a:xfrm>
          <a:prstGeom prst="rect">
            <a:avLst/>
          </a:prstGeom>
        </p:spPr>
      </p:pic>
      <p:sp>
        <p:nvSpPr>
          <p:cNvPr id="8" name="Subtitle 6">
            <a:extLst>
              <a:ext uri="{FF2B5EF4-FFF2-40B4-BE49-F238E27FC236}">
                <a16:creationId xmlns:a16="http://schemas.microsoft.com/office/drawing/2014/main" id="{AB6AD214-BC03-4B71-8308-7153D4EF395B}"/>
              </a:ext>
            </a:extLst>
          </p:cNvPr>
          <p:cNvSpPr txBox="1">
            <a:spLocks/>
          </p:cNvSpPr>
          <p:nvPr/>
        </p:nvSpPr>
        <p:spPr>
          <a:xfrm>
            <a:off x="1581107" y="3869635"/>
            <a:ext cx="9991053" cy="2594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dirty="0"/>
          </a:p>
          <a:p>
            <a:pPr algn="l">
              <a:buFont typeface="Arial" charset="0"/>
              <a:buChar char="•"/>
              <a:defRPr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858B4-8559-FFDB-51CE-CBD4C0286E47}"/>
              </a:ext>
            </a:extLst>
          </p:cNvPr>
          <p:cNvSpPr txBox="1"/>
          <p:nvPr/>
        </p:nvSpPr>
        <p:spPr>
          <a:xfrm>
            <a:off x="1184559" y="5250575"/>
            <a:ext cx="8548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NAHASDA</a:t>
            </a:r>
            <a:r>
              <a:rPr lang="en-US" dirty="0">
                <a:solidFill>
                  <a:schemeClr val="bg1"/>
                </a:solidFill>
              </a:rPr>
              <a:t> emphasizes the </a:t>
            </a:r>
            <a:r>
              <a:rPr lang="en-US" b="1" dirty="0">
                <a:solidFill>
                  <a:schemeClr val="bg1"/>
                </a:solidFill>
              </a:rPr>
              <a:t>government-to-government relationship </a:t>
            </a:r>
            <a:r>
              <a:rPr lang="en-US" dirty="0">
                <a:solidFill>
                  <a:schemeClr val="bg1"/>
                </a:solidFill>
              </a:rPr>
              <a:t>between the Federal Government and Tribes and recognizes that </a:t>
            </a:r>
            <a:r>
              <a:rPr lang="en-US" b="1" dirty="0">
                <a:solidFill>
                  <a:schemeClr val="bg1"/>
                </a:solidFill>
              </a:rPr>
              <a:t>Tribes should make policy decisions and manage programs </a:t>
            </a:r>
            <a:r>
              <a:rPr lang="en-US" dirty="0">
                <a:solidFill>
                  <a:schemeClr val="bg1"/>
                </a:solidFill>
              </a:rPr>
              <a:t>for their members and their communities.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E40A9-7B51-7013-514A-C8028AF896BC}"/>
              </a:ext>
            </a:extLst>
          </p:cNvPr>
          <p:cNvSpPr txBox="1"/>
          <p:nvPr/>
        </p:nvSpPr>
        <p:spPr>
          <a:xfrm>
            <a:off x="514350" y="1423489"/>
            <a:ext cx="1038072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Indian Housing Block Grant </a:t>
            </a:r>
            <a:r>
              <a:rPr lang="en-US" dirty="0"/>
              <a:t>– </a:t>
            </a:r>
            <a:r>
              <a:rPr lang="en-US" b="1" dirty="0"/>
              <a:t>Formula: $787 million</a:t>
            </a:r>
            <a:r>
              <a:rPr lang="en-US" dirty="0"/>
              <a:t>-An increase of $15 million from FY22.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Indian Community Development Block Grant: $75 million in total.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$70 million for ICDBG Single Purpose 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 to $5 million for ICDBG Imminent Threat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Training and Technical Assistance: $7 million</a:t>
            </a:r>
            <a:r>
              <a:rPr lang="en-US" dirty="0"/>
              <a:t>, of which $2 million is reserved for NAIHC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Title VI: $1 million in budget authority</a:t>
            </a:r>
            <a:r>
              <a:rPr lang="en-US" dirty="0"/>
              <a:t>. Credit </a:t>
            </a:r>
            <a:r>
              <a:rPr lang="en-US" b="1" dirty="0"/>
              <a:t>loan limitation set at $50 million</a:t>
            </a:r>
            <a:r>
              <a:rPr lang="en-US" dirty="0"/>
              <a:t>. This should be sufficient to meet all program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Section 184: $5,521,000 million in budget authority</a:t>
            </a:r>
            <a:r>
              <a:rPr lang="en-US" dirty="0"/>
              <a:t>. </a:t>
            </a:r>
            <a:r>
              <a:rPr lang="en-US" b="1" dirty="0"/>
              <a:t>Credit loan limitation set at $1.4 billion </a:t>
            </a:r>
            <a:r>
              <a:rPr lang="en-US" dirty="0"/>
              <a:t>and available for 2 years. 	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Tribal HUD-VASH: up to $7.5 million for renewal grants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Like in recent years, this amount will be set aside from the TBRA account.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amount for expansion this year, but can recapture and reallocate to existing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5B243-F617-8140-F279-10D7AD6AEFE2}"/>
              </a:ext>
            </a:extLst>
          </p:cNvPr>
          <p:cNvSpPr txBox="1"/>
          <p:nvPr/>
        </p:nvSpPr>
        <p:spPr>
          <a:xfrm>
            <a:off x="514350" y="606299"/>
            <a:ext cx="1177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Congress provided a total of $1,047,821,000 for ONAP programs.  </a:t>
            </a:r>
          </a:p>
          <a:p>
            <a:pPr algn="ctr"/>
            <a:r>
              <a:rPr lang="en-US" sz="2400" b="1" dirty="0"/>
              <a:t>A Historic High!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0D11F0-6C87-1CA1-C8FA-6F091EFA9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624" y="5911381"/>
            <a:ext cx="75597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0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48CC2-9CA8-28B3-4C3E-F612DFB7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5BAA27-1C23-B1B8-BE6E-F6FE7279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63" y="381000"/>
            <a:ext cx="10002837" cy="1600200"/>
          </a:xfrm>
        </p:spPr>
        <p:txBody>
          <a:bodyPr/>
          <a:lstStyle/>
          <a:p>
            <a:pPr algn="ctr"/>
            <a:r>
              <a:rPr lang="en-US" dirty="0"/>
              <a:t>FY 2023 IHBG Funds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51DDCC1A-F394-40F3-C797-134B26D6B976}"/>
              </a:ext>
            </a:extLst>
          </p:cNvPr>
          <p:cNvSpPr txBox="1">
            <a:spLocks/>
          </p:cNvSpPr>
          <p:nvPr/>
        </p:nvSpPr>
        <p:spPr>
          <a:xfrm>
            <a:off x="142875" y="2601687"/>
            <a:ext cx="11687175" cy="348478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35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President signed the budget on December 29</a:t>
            </a:r>
            <a:r>
              <a:rPr lang="en-US" sz="13500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</a:p>
          <a:p>
            <a:pPr marL="0" indent="0">
              <a:buNone/>
            </a:pPr>
            <a:r>
              <a:rPr lang="en-US" sz="135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457200" indent="-457200"/>
            <a:r>
              <a:rPr lang="en-US" sz="135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 are looking at first couple weeks in March 2023 for funds to be made available.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870146-31DD-847E-5013-41D5E30B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5995387"/>
            <a:ext cx="75597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6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9917-146E-8BF5-A4FC-5308A20B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ICDBG- IT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F19C-C425-E056-9744-12A05C6F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FF1E-65F4-F4D3-97A7-79FD95DF6126}"/>
              </a:ext>
            </a:extLst>
          </p:cNvPr>
          <p:cNvSpPr txBox="1"/>
          <p:nvPr/>
        </p:nvSpPr>
        <p:spPr>
          <a:xfrm>
            <a:off x="257740" y="2370846"/>
            <a:ext cx="11338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As of This Date, ICDBG-IT Funds Are Available</a:t>
            </a:r>
          </a:p>
          <a:p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The Secretary of HUD may set aside up to $4 million of each year’s allocation for the noncompetitive, first come-first served, funding of grants to eliminate or lessen problems which pose an imminent threat to public health or safety of tribal residents.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Application procedures are available at </a:t>
            </a:r>
            <a:r>
              <a:rPr lang="en-US" sz="2400" b="0" i="0" u="none" strike="noStrike" dirty="0">
                <a:solidFill>
                  <a:srgbClr val="005EBD"/>
                </a:solidFill>
                <a:effectLst/>
                <a:latin typeface="IBM Plex Serif" panose="02060503050406000203" pitchFamily="18" charset="0"/>
                <a:hlinkClick r:id="rId2"/>
              </a:rPr>
              <a:t>2018-04</a:t>
            </a:r>
            <a:r>
              <a:rPr lang="en-US" sz="2400" b="1" i="0" u="none" strike="noStrike" dirty="0">
                <a:solidFill>
                  <a:srgbClr val="005EBD"/>
                </a:solidFill>
                <a:effectLst/>
                <a:latin typeface="IBM Plex Serif" panose="02060503050406000203" pitchFamily="18" charset="0"/>
                <a:hlinkClick r:id="rId2"/>
              </a:rPr>
              <a:t>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 Imminent Threat Grants (Supersedes Guidance 2017-01) Indian Community Development Block Grant (ICDBG) Imminent Threat (IT) program.</a:t>
            </a:r>
            <a:endParaRPr lang="en-US" sz="2400" b="0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IBM Plex Serif" panose="02060503050406000203" pitchFamily="18" charset="0"/>
              </a:rPr>
              <a:t>Contact your SWONAP Grants Management Specialist for Assistance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30FDE-1B15-E987-7816-F6FA6FE6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290" y="5985348"/>
            <a:ext cx="75597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2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5351-FE6B-57C5-C400-99116F65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81000"/>
            <a:ext cx="11715750" cy="1600124"/>
          </a:xfrm>
        </p:spPr>
        <p:txBody>
          <a:bodyPr/>
          <a:lstStyle/>
          <a:p>
            <a:pPr algn="ctr"/>
            <a:r>
              <a:rPr lang="en-US" dirty="0"/>
              <a:t>Section 184 Skilled Workers Demonstration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7E19-75C8-1ABB-D7F7-10632083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A doctor using a tablet&#10;&#10;Description automatically generated with low confidence">
            <a:extLst>
              <a:ext uri="{FF2B5EF4-FFF2-40B4-BE49-F238E27FC236}">
                <a16:creationId xmlns:a16="http://schemas.microsoft.com/office/drawing/2014/main" id="{2848BC81-6A74-9A48-9BCC-88616345E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2830" y="4698529"/>
            <a:ext cx="2003677" cy="2054020"/>
          </a:xfrm>
          <a:prstGeom prst="rect">
            <a:avLst/>
          </a:prstGeom>
        </p:spPr>
      </p:pic>
      <p:pic>
        <p:nvPicPr>
          <p:cNvPr id="9" name="Picture 8" descr="A picture containing outdoor, person, sky, person&#10;&#10;Description automatically generated">
            <a:extLst>
              <a:ext uri="{FF2B5EF4-FFF2-40B4-BE49-F238E27FC236}">
                <a16:creationId xmlns:a16="http://schemas.microsoft.com/office/drawing/2014/main" id="{C1A8110B-0D1A-6539-42F9-EA8B2E011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31279" y="2314610"/>
            <a:ext cx="1826777" cy="2324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3E6729-4221-95FD-08AB-71FE9ADBCCE9}"/>
              </a:ext>
            </a:extLst>
          </p:cNvPr>
          <p:cNvSpPr txBox="1"/>
          <p:nvPr/>
        </p:nvSpPr>
        <p:spPr>
          <a:xfrm>
            <a:off x="285750" y="2337720"/>
            <a:ext cx="101857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Consolidated Appropriations Act of 2017 (Public Law 115 – 31) made</a:t>
            </a:r>
          </a:p>
          <a:p>
            <a:r>
              <a:rPr lang="en-US" dirty="0"/>
              <a:t>available $1,727,000 for the costs of guaranteeing Section 184 loans to Tribes</a:t>
            </a:r>
          </a:p>
          <a:p>
            <a:r>
              <a:rPr lang="en-US" dirty="0"/>
              <a:t>and Tribally-Designated Housing Entities (TDHEs) for the construction of</a:t>
            </a:r>
          </a:p>
          <a:p>
            <a:r>
              <a:rPr lang="en-US" b="1" dirty="0"/>
              <a:t>rental housing for law enforcement, healthcare, educational, technical, and</a:t>
            </a:r>
          </a:p>
          <a:p>
            <a:r>
              <a:rPr lang="en-US" b="1" dirty="0"/>
              <a:t>other skilled workers (Skilled Workers).</a:t>
            </a:r>
          </a:p>
          <a:p>
            <a:endParaRPr lang="en-US" dirty="0"/>
          </a:p>
          <a:p>
            <a:r>
              <a:rPr lang="en-US" dirty="0"/>
              <a:t>The development of this rental stock is critical to enable Tribes to attract and</a:t>
            </a:r>
          </a:p>
          <a:p>
            <a:r>
              <a:rPr lang="en-US" dirty="0"/>
              <a:t>retain professionals and skilled workers in these fields who are often unable to</a:t>
            </a:r>
          </a:p>
          <a:p>
            <a:r>
              <a:rPr lang="en-US" dirty="0"/>
              <a:t>find rental housing in Indian Country due to the severe shortage of rental</a:t>
            </a:r>
          </a:p>
          <a:p>
            <a:r>
              <a:rPr lang="en-US" dirty="0"/>
              <a:t>Housing,</a:t>
            </a:r>
          </a:p>
          <a:p>
            <a:endParaRPr lang="en-US" dirty="0"/>
          </a:p>
          <a:p>
            <a:r>
              <a:rPr lang="en-US" dirty="0"/>
              <a:t>The Demonstration reduces the Section 184 Upfront Fee to $1 and eliminates the Annual Guarantee Fees.</a:t>
            </a:r>
          </a:p>
          <a:p>
            <a:endParaRPr lang="en-US" dirty="0"/>
          </a:p>
          <a:p>
            <a:r>
              <a:rPr lang="en-US" dirty="0"/>
              <a:t>To participate in the Demonstration, Tribes/TDHEs must first apply to HUD by submitting a description of the proposed development, Subject to the </a:t>
            </a:r>
            <a:r>
              <a:rPr lang="en-US" b="1" dirty="0"/>
              <a:t>Use Restriction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1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208F77-A55A-4B32-A3B6-A4E5287B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8" y="-76200"/>
            <a:ext cx="10348146" cy="753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Section 184 Proposed Rule</a:t>
            </a:r>
            <a:br>
              <a:rPr lang="en-US" sz="4400" b="1" dirty="0"/>
            </a:br>
            <a:r>
              <a:rPr lang="en-US" sz="4400" b="1" dirty="0"/>
              <a:t>Tribal Consultation</a:t>
            </a:r>
            <a:endParaRPr lang="en-US" dirty="0"/>
          </a:p>
        </p:txBody>
      </p:sp>
      <p:sp>
        <p:nvSpPr>
          <p:cNvPr id="29" name="Slide Number Placeholder 7">
            <a:extLst>
              <a:ext uri="{FF2B5EF4-FFF2-40B4-BE49-F238E27FC236}">
                <a16:creationId xmlns:a16="http://schemas.microsoft.com/office/drawing/2014/main" id="{F2638129-EB98-47AD-A8CF-7F25F7D2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pPr lvl="0"/>
            <a:fld id="{73B850FF-6169-4056-8077-06FFA93A5366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C0CA27-2657-4C9F-870E-CBE39A372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913" y="5975350"/>
            <a:ext cx="8096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8263F0DF-94A3-47F1-9B2E-1BBC3497E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17452" y="683450"/>
            <a:ext cx="157098" cy="12192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95DE03-A1B4-10C3-6A7C-3C90A47087D7}"/>
              </a:ext>
            </a:extLst>
          </p:cNvPr>
          <p:cNvSpPr txBox="1"/>
          <p:nvPr/>
        </p:nvSpPr>
        <p:spPr>
          <a:xfrm>
            <a:off x="723900" y="781747"/>
            <a:ext cx="106299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400" dirty="0"/>
              <a:t>The Section 184 regulations have not been updated since 1996.  Since that time, the program has grown from fewer than 100 loans a year to more than 3,600 loans worth over $860 million in fiscal year 2022. </a:t>
            </a:r>
          </a:p>
          <a:p>
            <a:endParaRPr lang="en-US" sz="2400" dirty="0"/>
          </a:p>
          <a:p>
            <a:r>
              <a:rPr lang="en-US" sz="2400" dirty="0"/>
              <a:t>The proposed rule was then published in the Federal Register on December 21, 2022, with a public comment due date of March 17, 2023. </a:t>
            </a:r>
          </a:p>
          <a:p>
            <a:endParaRPr lang="en-US" sz="2400" dirty="0"/>
          </a:p>
          <a:p>
            <a:r>
              <a:rPr lang="en-US" sz="2400" dirty="0"/>
              <a:t>The proposed rule includes approximately 141 regulations, divided into 9 subparts.  In contrast, current rule only has 11 regulations.</a:t>
            </a:r>
          </a:p>
          <a:p>
            <a:endParaRPr lang="en-US" sz="2400" dirty="0"/>
          </a:p>
          <a:p>
            <a:r>
              <a:rPr lang="en-US" sz="2400" dirty="0"/>
              <a:t>HUD ONAP is a offering </a:t>
            </a:r>
            <a:r>
              <a:rPr lang="en-US" sz="2400" dirty="0">
                <a:solidFill>
                  <a:srgbClr val="C00000"/>
                </a:solidFill>
              </a:rPr>
              <a:t>a </a:t>
            </a:r>
            <a:r>
              <a:rPr lang="en-US" sz="2400" b="1" dirty="0">
                <a:solidFill>
                  <a:srgbClr val="C00000"/>
                </a:solidFill>
              </a:rPr>
              <a:t>National Consultation webinar on January 31, 2023, 2:00-4:00 pm EST</a:t>
            </a:r>
            <a:r>
              <a:rPr lang="en-US" sz="2400" dirty="0"/>
              <a:t>. No advance registration is needed for this consultation. For link and call-in number to attend please go to </a:t>
            </a:r>
            <a:r>
              <a:rPr lang="en-US" sz="2400" b="1" dirty="0">
                <a:solidFill>
                  <a:srgbClr val="0070C0"/>
                </a:solidFill>
              </a:rPr>
              <a:t>HUDCODETALK.gov </a:t>
            </a:r>
            <a:r>
              <a:rPr lang="en-US" sz="2400" dirty="0"/>
              <a:t>homepage.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7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5351-FE6B-57C5-C400-99116F65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81000"/>
            <a:ext cx="11715750" cy="1600124"/>
          </a:xfrm>
        </p:spPr>
        <p:txBody>
          <a:bodyPr/>
          <a:lstStyle/>
          <a:p>
            <a:pPr algn="ctr"/>
            <a:r>
              <a:rPr lang="en-US" dirty="0"/>
              <a:t>HUD Tribal Intergovernmental Advisory Committee (TIAC)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7E19-75C8-1ABB-D7F7-10632083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3E6729-4221-95FD-08AB-71FE9ADBCCE9}"/>
              </a:ext>
            </a:extLst>
          </p:cNvPr>
          <p:cNvSpPr txBox="1"/>
          <p:nvPr/>
        </p:nvSpPr>
        <p:spPr>
          <a:xfrm>
            <a:off x="1122" y="2333660"/>
            <a:ext cx="1211467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FIRST-EVER HUD TRIBAL INTERGOVERNMENTAL ADVISORY COMMITTEE</a:t>
            </a:r>
            <a:endParaRPr lang="en-US" sz="2400" dirty="0"/>
          </a:p>
          <a:p>
            <a:r>
              <a:rPr lang="en-US" sz="2800" dirty="0"/>
              <a:t>HUD Secretary Marcia L. Fudge launched the committee to strengthen the nation-to-nation relationship between HUD and Tribal communities, coordinate policy across all HUD programs, and advise on the housing priorities of the American Indian and Alaska Native peoples. </a:t>
            </a:r>
          </a:p>
          <a:p>
            <a:pPr algn="ctr"/>
            <a:r>
              <a:rPr lang="en-US" sz="2800" b="1" dirty="0"/>
              <a:t>15 Tribal Representatives on the Committee</a:t>
            </a:r>
          </a:p>
          <a:p>
            <a:r>
              <a:rPr lang="en-US" sz="2800" dirty="0"/>
              <a:t>The function of TIAC is not to replace Tribal consultation, but rather serve as a tool to supplement it. The establishment of this first ever committee follows consistent engagement between HUD and Tribes across the </a:t>
            </a:r>
            <a:r>
              <a:rPr lang="en-US" sz="2800" dirty="0" err="1"/>
              <a:t>county.</a:t>
            </a:r>
            <a:r>
              <a:rPr lang="en-US" sz="2800" dirty="0" err="1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://www.hud.gov/press/press_releases_media_advisories/HUD_No_22_241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566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D96A3-EDD5-01FA-3E9E-A9752040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-98077"/>
            <a:ext cx="8215313" cy="1585738"/>
          </a:xfrm>
          <a:prstGeom prst="rect">
            <a:avLst/>
          </a:prstGeom>
        </p:spPr>
      </p:pic>
      <p:sp>
        <p:nvSpPr>
          <p:cNvPr id="29" name="Slide Number Placeholder 7">
            <a:extLst>
              <a:ext uri="{FF2B5EF4-FFF2-40B4-BE49-F238E27FC236}">
                <a16:creationId xmlns:a16="http://schemas.microsoft.com/office/drawing/2014/main" id="{F2638129-EB98-47AD-A8CF-7F25F7D2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pPr lvl="0"/>
            <a:fld id="{73B850FF-6169-4056-8077-06FFA93A5366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C0CA27-2657-4C9F-870E-CBE39A372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75" y="5849282"/>
            <a:ext cx="952501" cy="84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8263F0DF-94A3-47F1-9B2E-1BBC3497E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17452" y="683450"/>
            <a:ext cx="157098" cy="12192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95DE03-A1B4-10C3-6A7C-3C90A47087D7}"/>
              </a:ext>
            </a:extLst>
          </p:cNvPr>
          <p:cNvSpPr txBox="1"/>
          <p:nvPr/>
        </p:nvSpPr>
        <p:spPr>
          <a:xfrm>
            <a:off x="838200" y="1487661"/>
            <a:ext cx="108013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ConnectHomeUSA</a:t>
            </a:r>
            <a:r>
              <a:rPr lang="en-US" sz="2000" dirty="0"/>
              <a:t> creates a platform for community leaders, Tribal governments, TDHE’s local governments, nonprofit organizations, and private industry to join together and produce locally-tailored solutions for narrowing the digital divide for HUD-assisted residents living in </a:t>
            </a:r>
            <a:r>
              <a:rPr lang="en-US" sz="2000" dirty="0" err="1"/>
              <a:t>ConnectHomeUSA</a:t>
            </a:r>
            <a:r>
              <a:rPr lang="en-US" sz="2000" dirty="0"/>
              <a:t>-designated communities across the country. </a:t>
            </a:r>
          </a:p>
          <a:p>
            <a:endParaRPr lang="en-US" sz="2000" dirty="0"/>
          </a:p>
          <a:p>
            <a:r>
              <a:rPr lang="en-US" sz="2000" dirty="0"/>
              <a:t>The initiative relies on public-private collaboration and is led locally by Housing Authorities or Tribes who </a:t>
            </a:r>
            <a:r>
              <a:rPr lang="en-US" sz="2000" b="1" dirty="0"/>
              <a:t>connect residents to free or affordable in-unit Internet service, a free or affordable computer device, and the training to use them.  </a:t>
            </a:r>
            <a:r>
              <a:rPr lang="en-US" sz="2000" dirty="0"/>
              <a:t>By working with national and local stakeholder commitments that provide free or low-cost broadband access, devices, and digital literacy training.</a:t>
            </a:r>
          </a:p>
          <a:p>
            <a:endParaRPr lang="en-US" sz="2000" dirty="0"/>
          </a:p>
          <a:p>
            <a:r>
              <a:rPr lang="en-US" sz="2000" b="1" dirty="0" err="1">
                <a:solidFill>
                  <a:srgbClr val="D13D6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ConnectHomeUSA</a:t>
            </a:r>
            <a:r>
              <a:rPr lang="en-US" sz="20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HUD.gov / U.S. Department of Housing and Urban Development (HUD)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/>
          </a:p>
          <a:p>
            <a:r>
              <a:rPr lang="en-US" sz="2000" b="1" dirty="0"/>
              <a:t>SWONAP ConnectHome Contact: Debbie Broermann, Native American Program Specialist, </a:t>
            </a:r>
            <a:r>
              <a:rPr lang="en-US" sz="20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Deborah.S.Broermann@HUD.gov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540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92542_win32_fixed.potx" id="{2B636416-54E8-4E16-AB0B-F5AA070CFAB6}" vid="{7616B98B-7AA4-4FDC-BC10-3C21D4B13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_Win32_JC_SL_v2.potx" id="{3AE72815-1858-46F4-811F-A326AF0F1EC5}" vid="{2AFCD58D-8B70-4D6F-B6A4-85E45CC6505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{9EDDFB0B-98AF-4329-A1BC-7D5717894B60}tf11292542_win32</Template>
  <TotalTime>2103</TotalTime>
  <Words>1351</Words>
  <Application>Microsoft Office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Avenir Next LT Pro</vt:lpstr>
      <vt:lpstr>AvenirNext LT Pro Medium</vt:lpstr>
      <vt:lpstr>Calibri</vt:lpstr>
      <vt:lpstr>Calibri Light</vt:lpstr>
      <vt:lpstr>Franklin Gothic Book</vt:lpstr>
      <vt:lpstr>IBM Plex Serif</vt:lpstr>
      <vt:lpstr>Open Sans Condensed</vt:lpstr>
      <vt:lpstr>Rockwell Extra Bold</vt:lpstr>
      <vt:lpstr>Segoe UI</vt:lpstr>
      <vt:lpstr>Office Theme</vt:lpstr>
      <vt:lpstr>Office Theme</vt:lpstr>
      <vt:lpstr>BlockprintVTI</vt:lpstr>
      <vt:lpstr>Southwest Office of  Native American Programs (SWONAP)  ONAP Update   SWTHA Triannual Meeting  January 26, 2023  </vt:lpstr>
      <vt:lpstr>AGENDA </vt:lpstr>
      <vt:lpstr>FY 2023 Appropriations</vt:lpstr>
      <vt:lpstr>FY 2023 IHBG Funds </vt:lpstr>
      <vt:lpstr>ICDBG- IT </vt:lpstr>
      <vt:lpstr>Section 184 Skilled Workers Demonstration</vt:lpstr>
      <vt:lpstr>Section 184 Proposed Rule Tribal Consultation</vt:lpstr>
      <vt:lpstr>HUD Tribal Intergovernmental Advisory Committee (TIAC)</vt:lpstr>
      <vt:lpstr>PowerPoint Presentation</vt:lpstr>
      <vt:lpstr>Training &amp; Technical Assistance</vt:lpstr>
      <vt:lpstr> SWONAP is HIRING!   Leadership Positions  </vt:lpstr>
      <vt:lpstr>SWONAP Contacts </vt:lpstr>
      <vt:lpstr>   SWONAP Appreciates Your Partnership!  Questions? 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Wiyot Tribe  Virtual Visit</dc:title>
  <dc:creator>Zuni, Cheryl</dc:creator>
  <cp:lastModifiedBy>Linda Russ-Niezgodzki</cp:lastModifiedBy>
  <cp:revision>50</cp:revision>
  <dcterms:created xsi:type="dcterms:W3CDTF">2022-03-28T22:29:42Z</dcterms:created>
  <dcterms:modified xsi:type="dcterms:W3CDTF">2023-01-26T18:55:04Z</dcterms:modified>
</cp:coreProperties>
</file>