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304" r:id="rId3"/>
    <p:sldId id="310" r:id="rId4"/>
    <p:sldId id="306" r:id="rId5"/>
    <p:sldId id="291" r:id="rId6"/>
    <p:sldId id="311" r:id="rId7"/>
    <p:sldId id="273" r:id="rId8"/>
    <p:sldId id="276" r:id="rId9"/>
    <p:sldId id="268" r:id="rId10"/>
    <p:sldId id="303" r:id="rId11"/>
    <p:sldId id="292" r:id="rId12"/>
    <p:sldId id="302" r:id="rId13"/>
    <p:sldId id="308" r:id="rId14"/>
    <p:sldId id="277" r:id="rId15"/>
    <p:sldId id="283" r:id="rId16"/>
    <p:sldId id="307" r:id="rId17"/>
    <p:sldId id="313" r:id="rId18"/>
    <p:sldId id="278" r:id="rId19"/>
    <p:sldId id="279" r:id="rId20"/>
    <p:sldId id="300" r:id="rId21"/>
    <p:sldId id="293" r:id="rId22"/>
    <p:sldId id="312" r:id="rId23"/>
    <p:sldId id="30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CC0000"/>
    <a:srgbClr val="973A20"/>
    <a:srgbClr val="79112D"/>
    <a:srgbClr val="224261"/>
    <a:srgbClr val="F5C56E"/>
    <a:srgbClr val="087BB7"/>
    <a:srgbClr val="FFFFFF"/>
    <a:srgbClr val="C84729"/>
    <a:srgbClr val="F3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660"/>
  </p:normalViewPr>
  <p:slideViewPr>
    <p:cSldViewPr>
      <p:cViewPr varScale="1">
        <p:scale>
          <a:sx n="52" d="100"/>
          <a:sy n="52" d="100"/>
        </p:scale>
        <p:origin x="154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46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28557-D08D-42D1-8527-CA6BFBE4C8E5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D3970-2FC8-421A-A6ED-1E4DBC547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78F0D-6104-4631-B9EC-F2551EDA234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C00A-FD70-43D5-BA3A-0F268CB6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8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200" y="304800"/>
            <a:ext cx="4800600" cy="1752600"/>
          </a:xfrm>
        </p:spPr>
        <p:txBody>
          <a:bodyPr>
            <a:normAutofit/>
          </a:bodyPr>
          <a:lstStyle>
            <a:lvl1pPr>
              <a:defRPr sz="3600" b="1" spc="200" baseline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6477000" cy="685800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Gill Sans MT Condensed" panose="020B05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2"/>
            <a:ext cx="8534400" cy="4830763"/>
          </a:xfrm>
        </p:spPr>
        <p:txBody>
          <a:bodyPr/>
          <a:lstStyle>
            <a:lvl1pPr>
              <a:defRPr sz="3200">
                <a:solidFill>
                  <a:srgbClr val="1F15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1F15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1F15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1F15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1F150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EE4289-AC38-45E6-BF28-ACE07B390486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F98891-39E0-4B27-872B-48A35E643F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4289-AC38-45E6-BF28-ACE07B39048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891-39E0-4B27-872B-48A35E643F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4289-AC38-45E6-BF28-ACE07B390486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8891-39E0-4B27-872B-48A35E643F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340477"/>
            <a:ext cx="2209800" cy="365125"/>
          </a:xfrm>
        </p:spPr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2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1492E-C07F-402A-92EB-B3A74CBF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1295402"/>
            <a:ext cx="3424237" cy="30133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8FACE1-706B-4D6D-A221-C130D9D188AA}"/>
              </a:ext>
            </a:extLst>
          </p:cNvPr>
          <p:cNvSpPr txBox="1"/>
          <p:nvPr/>
        </p:nvSpPr>
        <p:spPr>
          <a:xfrm>
            <a:off x="4831078" y="4648200"/>
            <a:ext cx="3210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Tony Walters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Executive Director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E8422-1BA9-46DF-9D32-9995E61C99AD}"/>
              </a:ext>
            </a:extLst>
          </p:cNvPr>
          <p:cNvSpPr txBox="1"/>
          <p:nvPr/>
        </p:nvSpPr>
        <p:spPr>
          <a:xfrm>
            <a:off x="838200" y="2362200"/>
            <a:ext cx="316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begin at 1:03 Eastern</a:t>
            </a:r>
          </a:p>
        </p:txBody>
      </p:sp>
    </p:spTree>
    <p:extLst>
      <p:ext uri="{BB962C8B-B14F-4D97-AF65-F5344CB8AC3E}">
        <p14:creationId xmlns:p14="http://schemas.microsoft.com/office/powerpoint/2010/main" val="267720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9711"/>
            <a:ext cx="8534400" cy="5206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Other Tribal Housing Bills</a:t>
            </a:r>
          </a:p>
          <a:p>
            <a:pPr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Native American Rural Homeownership Improvement Act, S. 2092, H.R. 6331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Native CDFI Network hosted Webinar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Smith/Rounds Staff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USDA Support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STEPS: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COSPONSORS – Template Letter For Programs to Send to their Members of Congress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 in Committee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345393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24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Tribal Housing Bills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HUD-VASH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included in larger NAHASDA efforts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b="1" i="1" dirty="0">
                <a:solidFill>
                  <a:srgbClr val="201F1E"/>
                </a:solidFill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Included in Senate THUD FY23 Appropriations Bill &amp; NDAA Amendments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Trust Land Homeownership Act, S. 3381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bipartisan cosponsors: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Thune (SD), Smith (MN), Rounds (SD), Tester (MT)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 establish timeframes for Realty/Land Title processes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Hearing Held on February 16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Reported out of Senate Committee on Indian Affairs on May 18 by voice vote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400" b="1" i="1" dirty="0">
                <a:solidFill>
                  <a:srgbClr val="201F1E"/>
                </a:solidFill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Included in Senate NDAA Amendments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49107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24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Tribal Housing Bills</a:t>
            </a:r>
          </a:p>
          <a:p>
            <a:pPr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Native American Direct Loan Improvement Act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 Introduced July 12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Senate VA Hearing Held on July 13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Senator Rounds (SD) and Senator Tester (MT)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Peters (MI) Cosponsor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Issues Found in GAO Report: GAO-22-104627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 Loans Between 2012-2021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 would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VA NADL Loans for Refinancing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Grants to Tribal Orgs for Outreach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Relending through Native CDFIs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66950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3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Update on Advocacy Campaigns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NAHASDA Reauthorization:</a:t>
            </a:r>
          </a:p>
          <a:p>
            <a:pPr lvl="1"/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Urging Congress to Reauthorize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NAHASDA, included in THUD 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Appropriations Bill</a:t>
            </a:r>
          </a:p>
          <a:p>
            <a:pPr lvl="1"/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https://p2a.co/K4mCANM</a:t>
            </a: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151 Advocates, Over 1,300 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Letters to Hill</a:t>
            </a:r>
          </a:p>
          <a:p>
            <a:pPr lvl="1"/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9D822C0-9E77-4145-A6D5-29150BBBF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050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5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33057"/>
            <a:ext cx="8458200" cy="47867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FY22/23 Appropriations</a:t>
            </a:r>
          </a:p>
          <a:p>
            <a:pPr marL="0" indent="0" algn="ctr">
              <a:buNone/>
            </a:pPr>
            <a:endParaRPr lang="en-US" sz="19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 Year FY22 Passed on March 10</a:t>
            </a:r>
            <a:r>
              <a:rPr lang="en-US" baseline="30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Major Increases in Years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IHBG Formula increased to $772 Million (+19.3%)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IHBG Competitive Grant increased to $150 M (+50%)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But Increases Still Keep Tribal Housing Funds below 1998 Adjusted NAHASDA Levels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Percentage of HUD Budget for Tribal Housing Continues to Fall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FY23 Continuing Resolution Means Steady Funding for now (through December 16)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46862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74750"/>
            <a:ext cx="8610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FY23 Budget/Appropriations</a:t>
            </a:r>
          </a:p>
          <a:p>
            <a:pPr marL="0" indent="0" algn="ctr">
              <a:buNone/>
            </a:pPr>
            <a:endParaRPr lang="en-US" sz="14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Biden Administration released budget on March 28, 2022 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 Billion for tribal housing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$772M for IHBG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$150M IHBG Competitive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$70M ICDBG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$7M Training and Technical Assistance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$1M Title VI Loan Guarantees</a:t>
            </a:r>
          </a:p>
          <a:p>
            <a:pPr lv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122396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74750"/>
            <a:ext cx="8624082" cy="1339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FY23 Budget/Appropriations</a:t>
            </a:r>
          </a:p>
          <a:p>
            <a:pPr marL="0" indent="0" algn="ctr">
              <a:buNone/>
            </a:pPr>
            <a:endParaRPr lang="en-US" sz="14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about Congress:</a:t>
            </a:r>
          </a:p>
          <a:p>
            <a:pPr lv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E9E8C-D8B7-1FE5-717F-A27A57F6E51D}"/>
              </a:ext>
            </a:extLst>
          </p:cNvPr>
          <p:cNvSpPr txBox="1"/>
          <p:nvPr/>
        </p:nvSpPr>
        <p:spPr>
          <a:xfrm>
            <a:off x="253218" y="2450577"/>
            <a:ext cx="4038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 THUD</a:t>
            </a:r>
          </a:p>
          <a:p>
            <a:pPr marL="742950" lvl="1" indent="-285750">
              <a:buSzPct val="100000"/>
              <a:buFont typeface="Arial" pitchFamily="34" charset="0"/>
              <a:buChar char="–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 Billion for tribal housing</a:t>
            </a:r>
          </a:p>
          <a:p>
            <a:pPr marL="1143000" lvl="2" indent="-2286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$772M for IHBG</a:t>
            </a:r>
          </a:p>
          <a:p>
            <a:pPr marL="1143000" lvl="2" indent="-2286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$150M IHBG Competitive</a:t>
            </a:r>
          </a:p>
          <a:p>
            <a:pPr marL="1143000" lvl="2" indent="-2286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$70M ICDBG</a:t>
            </a:r>
          </a:p>
          <a:p>
            <a:pPr marL="1143000" lvl="2" indent="-2286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$7M Training and Technical Assistance</a:t>
            </a:r>
          </a:p>
          <a:p>
            <a:pPr marL="1143000" lvl="2" indent="-2286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$1M Title VI Loan Guarantees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666E4-EC49-0FF0-DD92-32AC65AAB8F4}"/>
              </a:ext>
            </a:extLst>
          </p:cNvPr>
          <p:cNvSpPr txBox="1"/>
          <p:nvPr/>
        </p:nvSpPr>
        <p:spPr>
          <a:xfrm>
            <a:off x="4311958" y="2450575"/>
            <a:ext cx="4038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Senate THUD</a:t>
            </a:r>
          </a:p>
          <a:p>
            <a:pPr marL="742950" lvl="1" indent="-285750">
              <a:buSzPct val="100000"/>
              <a:buFont typeface="Arial" pitchFamily="34" charset="0"/>
              <a:buChar char="–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$1.052 Billion for tribal housing</a:t>
            </a:r>
          </a:p>
          <a:p>
            <a:pPr marL="1143000" lvl="2" indent="-2286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$819M for IHBG</a:t>
            </a:r>
          </a:p>
          <a:p>
            <a:pPr marL="1143000" lvl="2" indent="-2286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$150M IHBG Competitive</a:t>
            </a:r>
          </a:p>
          <a:p>
            <a:pPr marL="1143000" lvl="2" indent="-2286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$75M ICDBG</a:t>
            </a:r>
          </a:p>
          <a:p>
            <a:pPr marL="1143000" lvl="2" indent="-2286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$7M Training and Technical Assistance</a:t>
            </a:r>
          </a:p>
          <a:p>
            <a:pPr marL="1143000" lvl="2" indent="-2286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$1M Title VI Loan Guarantees</a:t>
            </a:r>
          </a:p>
          <a:p>
            <a:pPr marL="1143000" lvl="2" indent="-228600"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Includes NAHASDA!</a:t>
            </a:r>
          </a:p>
        </p:txBody>
      </p:sp>
    </p:spTree>
    <p:extLst>
      <p:ext uri="{BB962C8B-B14F-4D97-AF65-F5344CB8AC3E}">
        <p14:creationId xmlns:p14="http://schemas.microsoft.com/office/powerpoint/2010/main" val="37328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74750"/>
            <a:ext cx="8610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FY23 Budget/Appropriations</a:t>
            </a:r>
          </a:p>
          <a:p>
            <a:pPr marL="0" indent="0" algn="ctr">
              <a:buNone/>
            </a:pPr>
            <a:endParaRPr lang="en-US" sz="14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With Members of Congress to Encourage Adoption of Senate language (More $ and NAHASDA)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Future Years, More Engagement with OMB (Get Increases into Budget Request)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Tribal Advisor, Liz </a:t>
            </a:r>
            <a:r>
              <a:rPr lang="en-US" dirty="0" err="1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</a:t>
            </a:r>
            <a:endParaRPr lang="en-US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3823975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33056"/>
            <a:ext cx="8534400" cy="48946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Current HUD &amp; ONAP Grants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FY22 ICDBG (annual)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$92M; NOFO Posted July 19; </a:t>
            </a:r>
            <a:r>
              <a:rPr lang="en-US" sz="2400" b="1" i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DEADLINE October 24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FY21 IHBG Competitive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$130M; NOFO Posted July 26; </a:t>
            </a:r>
            <a:r>
              <a:rPr lang="en-US" sz="2400" b="1" i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DEADLINE </a:t>
            </a:r>
            <a:r>
              <a:rPr lang="en-US" sz="2400" b="1" i="1" strike="sngStrike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November 17 </a:t>
            </a:r>
            <a:r>
              <a:rPr lang="en-US" sz="2400" b="1" i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Extended to January 24</a:t>
            </a:r>
          </a:p>
          <a:p>
            <a:pPr lvl="1"/>
            <a:r>
              <a:rPr lang="en-US" sz="2400" b="1" i="1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Webinars Set for November 8 &amp; 9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HUD Continuum of Care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FY22 Annual Program Funding – </a:t>
            </a:r>
            <a:r>
              <a:rPr lang="en-US" sz="2400" b="1" i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DEADLINE September 30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Unsheltered and Rural Homelessness Additional Funding, (included $50+ Million Rural Set-Aside) </a:t>
            </a:r>
            <a:r>
              <a:rPr lang="en-US" sz="2400" b="1" i="1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DEADLINE October 20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501593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33056"/>
            <a:ext cx="8534400" cy="4894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Emergency Rental Assistance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ERAP funds expired on </a:t>
            </a:r>
            <a:r>
              <a:rPr lang="en-US" sz="2800" b="1" i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30, 2022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not be spending funds except for close out activities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 Tribes who received additional reallocations, those funds don’t expire until December 29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NAIHC working with members of Congress to extend for one year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28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Reporting Data as of June 30, 2022: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Program: $20,493,596,345/$25B = 82.0%</a:t>
            </a:r>
            <a:endParaRPr lang="en-US" sz="19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Tribal Program: $411,607,397/$800M = 51.5% </a:t>
            </a: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(thru March 31)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12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18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53077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3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NAIHC Legislative Conference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784EF-1937-43E3-A130-29A70623C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80"/>
          <a:stretch/>
        </p:blipFill>
        <p:spPr>
          <a:xfrm>
            <a:off x="501267" y="2474450"/>
            <a:ext cx="3505201" cy="2035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50C80-51BF-428F-9267-710D5B144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51" y="3848628"/>
            <a:ext cx="3576346" cy="216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886F52-7AC3-410D-A3B0-2C81081DA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6350" y="2417828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59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33056"/>
            <a:ext cx="8534400" cy="51232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Emergency Rental Assistance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$250 million collectively that could go back to Treasury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Possibly 65% of tribes have some ERAP funds to return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we still get extension?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possible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Congress often does retroactive changes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Timing/Pathways: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Omnibus Spending or CR (must pass by December 16)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package/Standalone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Congress not in session until after midterms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 – Altering COVID spending doesn’t get bipartisan support; Senate Banking – Senator Toomey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Targeting Leadership</a:t>
            </a:r>
          </a:p>
          <a:p>
            <a:pPr marL="0" indent="0">
              <a:spcBef>
                <a:spcPts val="0"/>
              </a:spcBef>
              <a:buSzPct val="100000"/>
              <a:buNone/>
              <a:tabLst>
                <a:tab pos="457200" algn="l"/>
              </a:tabLst>
            </a:pPr>
            <a:endParaRPr lang="en-US" sz="20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12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12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18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98874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33056"/>
            <a:ext cx="8534400" cy="48946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SzPct val="100000"/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Homeowner Assistance Fund</a:t>
            </a:r>
          </a:p>
          <a:p>
            <a:pPr marL="0" indent="0" algn="ctr">
              <a:spcBef>
                <a:spcPts val="0"/>
              </a:spcBef>
              <a:buSzPct val="100000"/>
              <a:buNone/>
              <a:tabLst>
                <a:tab pos="457200" algn="l"/>
              </a:tabLst>
            </a:pPr>
            <a:endParaRPr lang="en-US" sz="1200" b="1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180 tribes have received HAF plan approval and funds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Nearly 100 tribes still have not submitted their HAF plan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NAIHC Trainings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 28, 2022 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Tuesday, March 8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do have limited T&amp;TA regarding ERAP &amp; HAF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form, went out in last few NHUs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https://naihc.net/tribal-housing-assistance-resource-hub/</a:t>
            </a: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NAIHC launched webpage to help Native homeowners find ERAP and HAF program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28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977435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32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Update on Advocacy Campaigns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ERAP Extension</a:t>
            </a:r>
          </a:p>
          <a:p>
            <a:pPr lvl="1"/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Urging Congress to Extend Tribal 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ERAP Funds for 1-year</a:t>
            </a:r>
          </a:p>
          <a:p>
            <a:pPr lvl="1"/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120 Advocates, 1,800 letters</a:t>
            </a:r>
          </a:p>
          <a:p>
            <a:pPr lvl="1"/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https://p2a.co/Yg8EE8L</a:t>
            </a: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7291A-7219-40F4-ADAA-76CBDEC1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372" y="1980162"/>
            <a:ext cx="3462828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1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323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NAIHC Legal Symposium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6-7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Bally’s Hotel &amp; Casino Resort</a:t>
            </a:r>
          </a:p>
          <a:p>
            <a:pPr marL="0" indent="0" algn="ctr">
              <a:buNone/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5: </a:t>
            </a: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Legislative Committee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6: </a:t>
            </a: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Opening Sessions, Two Breakout Blocks, Reception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7: </a:t>
            </a: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Breakout Blocks, General Closing Session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Exhibit Hall will be Open, CLEs for Attorneys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Registration Open Next Week!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https://naihc.net/legal-symposium/</a:t>
            </a:r>
            <a:r>
              <a:rPr lang="en-US" sz="24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417233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323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BIG UPDATES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Continuing Resolution: </a:t>
            </a:r>
          </a:p>
          <a:p>
            <a:pPr lvl="1"/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Congress Passed CR on September 29</a:t>
            </a:r>
          </a:p>
          <a:p>
            <a:pPr lvl="1"/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Funds Government through December 16</a:t>
            </a:r>
          </a:p>
          <a:p>
            <a:pPr lvl="1"/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 not include ERAP Extension</a:t>
            </a:r>
          </a:p>
          <a:p>
            <a:r>
              <a:rPr lang="en-US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NAHASDA Updates</a:t>
            </a:r>
          </a:p>
          <a:p>
            <a:pPr lvl="1"/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Pathways for Passage</a:t>
            </a:r>
          </a:p>
          <a:p>
            <a:pPr lvl="2"/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Senate THUD</a:t>
            </a:r>
          </a:p>
          <a:p>
            <a:pPr lvl="2"/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NDAA Tribal “minibus”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126690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7951"/>
            <a:ext cx="8534400" cy="52684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NAHASDA Reauthorization</a:t>
            </a:r>
          </a:p>
          <a:p>
            <a:pPr marL="0" indent="0" algn="ctr">
              <a:buNone/>
            </a:pP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NAHASDA Reauthorization, S. 2264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11 bipartisan cosponsors: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Schatz (HI), Murkowski (AK), Tester (MT), </a:t>
            </a:r>
            <a:r>
              <a:rPr lang="en-US" sz="2000" dirty="0" err="1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Hoeven</a:t>
            </a: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(ND)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Smith (MN), Cortez Masto (NV), Lujan (NM), Rounds (SD), Warren (MA), Cantwell (WA), </a:t>
            </a:r>
            <a:r>
              <a:rPr lang="en-US" sz="2000" dirty="0" err="1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Hirono</a:t>
            </a: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(HI)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Key provisions: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authorize NAHASDA programs through 2032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create an Assistant Secretary for Indian Housing at HUD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re-establish a Drug Elimination Program for tribal communities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Consolidate environment review requirements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recognize tribal sovereignty to govern maximum rent requirements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allow tribal housing programs to access the IHS sanitation funding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make tribes eligible for HUD Housing Counseling grants 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HUD-VASH provisions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Leveraging/use as matching other federal funds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  <a:p>
            <a:endParaRPr lang="en-US" sz="1600" b="1" dirty="0">
              <a:solidFill>
                <a:srgbClr val="F4EA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19835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7951"/>
            <a:ext cx="8534400" cy="5268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NAHASDA Reauthorization</a:t>
            </a:r>
          </a:p>
          <a:p>
            <a:pPr marL="0" indent="0" algn="ctr">
              <a:buNone/>
            </a:pP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NAHASDA Reauthorization, S. 2264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Reported out of Committee on February 16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Voice Vote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Next Steps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Increase the sponsor count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Work with Committee to identify other bills to add NAHASDA to as they go through Senate</a:t>
            </a:r>
            <a:endParaRPr lang="en-US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16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Two Pathways: 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Included in Senate FY23 THUD Appropriations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Amendment to NDAA as part of 14 tribal bill package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Was added to Senate NDAA last year but dropped out</a:t>
            </a:r>
            <a:endParaRPr lang="en-US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166407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87951"/>
            <a:ext cx="8534400" cy="5268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NAHASDA Reauthorization</a:t>
            </a:r>
          </a:p>
          <a:p>
            <a:pPr marL="0" indent="0" algn="ctr">
              <a:buNone/>
            </a:pP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NAHASDA Reauthorization, S. 2264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16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Next Steps for </a:t>
            </a: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Senate FY23 THUD Appropriations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Work with Leadership to Adopt Senate THUD language over House language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Better $ amounts, NAHASDA provisions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24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Next Steps for 2022 NDAA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Work with SASC &amp; Senate Leadership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Reed &amp; Inhofe; Schumer &amp; McConnell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91851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37790"/>
            <a:ext cx="8534400" cy="5181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NAHASDA Reauthorization</a:t>
            </a:r>
          </a:p>
          <a:p>
            <a:pPr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H.R. 5195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Introduced by Financial Services Chairwoman Maxine Waters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Reported out of Committee on September 15, 2021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Key provisions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Establish an Assistant Secretary for Indian Housing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TDC allowances for energy efficiency upgrades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HUD-VASH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5% Tribal Set-aside for USDA programs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Tribal Eligibility for HUD Counseling grants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Exemption from Flood Insurance Program</a:t>
            </a:r>
          </a:p>
          <a:p>
            <a:pPr lvl="2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184 Tribal Court Jurisdiction Issue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Issues with the bill: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Authorization is set too low: $680M in FY 2022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Contains language targeting Five Tribes in Oklahoma that tribes don’t all support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Hearing in Senate Committee on Indian Affairs on Freedmen Issues on July 28, 2022</a:t>
            </a:r>
            <a:endParaRPr lang="en-US" sz="16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75895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120774"/>
            <a:ext cx="85344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NAHASDA Reauthorizations</a:t>
            </a: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endParaRPr lang="en-US" sz="28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American Housing and Economic Mobility Act (S. 1368, H.R. 2768)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Re-authorizes NAHASDA for ten years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$2.5 Billion for NAHASDA in first year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 allow tribes access to Section 8 housing vouchers</a:t>
            </a:r>
          </a:p>
          <a:p>
            <a:pPr lvl="1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4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likely to pass; partisan, national scope bill</a:t>
            </a:r>
          </a:p>
          <a:p>
            <a:pPr lvl="1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307385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293-7E1C-4F3C-8BEF-9D10A32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D5D5-348F-4DFC-B2ED-F29F0C30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9711"/>
            <a:ext cx="8534400" cy="54034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b="1" dirty="0">
                <a:latin typeface="Calibri" panose="020F0502020204030204" pitchFamily="34" charset="0"/>
                <a:cs typeface="Calibri" panose="020F0502020204030204" pitchFamily="34" charset="0"/>
              </a:rPr>
              <a:t>Other Tribal Housing Bills</a:t>
            </a:r>
          </a:p>
          <a:p>
            <a:pPr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51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Native American Rural Homeownership Improvement Act, S. 2092, H.R. 6331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bipartisan cosponsors in Senate: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 (MN) and Rounds (SD)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Tester (MT), Thune (SD), Cramer (ND), Schatz (HI), Cortez Masto (NV), Warren (MA), Lujan (NM), </a:t>
            </a:r>
            <a:r>
              <a:rPr lang="en-US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Lummis (WY)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bipartisan cosponsors in House: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Rep. Dusty Johnson (SD), Rep. Leger Fernandez (NM) &amp;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Kahele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(HI),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(KS), Case (HI), </a:t>
            </a:r>
            <a:r>
              <a:rPr lang="en-US" sz="36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Pocan</a:t>
            </a:r>
            <a:r>
              <a:rPr lang="en-US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(WI)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provide $50M from USDA Single Family Home Loan program to Native CDFIs to provide home loans in tribal communities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Introduced in June, Subcommittee Hearing Held in July 2021 &amp; January 2022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4EA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2022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-25400" y="-13856"/>
            <a:ext cx="9169400" cy="1080655"/>
          </a:xfrm>
          <a:prstGeom prst="rect">
            <a:avLst/>
          </a:prstGeom>
          <a:solidFill>
            <a:srgbClr val="96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spc="100" dirty="0">
                <a:solidFill>
                  <a:schemeClr val="bg1"/>
                </a:solidFill>
                <a:ea typeface="+mj-ea"/>
                <a:cs typeface="+mj-cs"/>
              </a:rPr>
              <a:t>NAIHC Legislative Committee</a:t>
            </a:r>
          </a:p>
        </p:txBody>
      </p:sp>
    </p:spTree>
    <p:extLst>
      <p:ext uri="{BB962C8B-B14F-4D97-AF65-F5344CB8AC3E}">
        <p14:creationId xmlns:p14="http://schemas.microsoft.com/office/powerpoint/2010/main" val="3674819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40181</TotalTime>
  <Words>1573</Words>
  <Application>Microsoft Office PowerPoint</Application>
  <PresentationFormat>On-screen Show (4:3)</PresentationFormat>
  <Paragraphs>292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Franklin Gothic Book</vt:lpstr>
      <vt:lpstr>Gill Sans MT Condensed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 Fischer</dc:creator>
  <cp:lastModifiedBy>Linda Russ-Niezgodzki</cp:lastModifiedBy>
  <cp:revision>176</cp:revision>
  <dcterms:created xsi:type="dcterms:W3CDTF">2011-07-15T20:16:17Z</dcterms:created>
  <dcterms:modified xsi:type="dcterms:W3CDTF">2022-10-20T17:16:15Z</dcterms:modified>
</cp:coreProperties>
</file>