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9"/>
  </p:notesMasterIdLst>
  <p:sldIdLst>
    <p:sldId id="256" r:id="rId6"/>
    <p:sldId id="286" r:id="rId7"/>
    <p:sldId id="262" r:id="rId8"/>
    <p:sldId id="287" r:id="rId9"/>
    <p:sldId id="278" r:id="rId10"/>
    <p:sldId id="281" r:id="rId11"/>
    <p:sldId id="280" r:id="rId12"/>
    <p:sldId id="284" r:id="rId13"/>
    <p:sldId id="285" r:id="rId14"/>
    <p:sldId id="276" r:id="rId15"/>
    <p:sldId id="288" r:id="rId16"/>
    <p:sldId id="274"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2" d="100"/>
          <a:sy n="52" d="100"/>
        </p:scale>
        <p:origin x="1120"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F1143-9A66-4B9B-8CC2-951CC060E23D}"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26218-3D2C-4B84-AE42-BF0998E0F5F4}" type="slidenum">
              <a:rPr lang="en-US" smtClean="0"/>
              <a:t>‹#›</a:t>
            </a:fld>
            <a:endParaRPr lang="en-US"/>
          </a:p>
        </p:txBody>
      </p:sp>
    </p:spTree>
    <p:extLst>
      <p:ext uri="{BB962C8B-B14F-4D97-AF65-F5344CB8AC3E}">
        <p14:creationId xmlns:p14="http://schemas.microsoft.com/office/powerpoint/2010/main" val="93459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Hello and Good morning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I hope you are staying safe and well.  I’m CDZ, DA for </a:t>
            </a:r>
            <a:r>
              <a:rPr lang="en-US" sz="1200" dirty="0" err="1">
                <a:effectLst/>
                <a:latin typeface="Calibri" panose="020F0502020204030204" pitchFamily="34" charset="0"/>
                <a:ea typeface="Calibri" panose="020F0502020204030204" pitchFamily="34" charset="0"/>
                <a:cs typeface="Calibri" panose="020F0502020204030204" pitchFamily="34" charset="0"/>
              </a:rPr>
              <a:t>SWONAp</a:t>
            </a:r>
            <a:r>
              <a:rPr lang="en-US" sz="1200" dirty="0">
                <a:effectLst/>
                <a:latin typeface="Calibri" panose="020F0502020204030204" pitchFamily="34" charset="0"/>
                <a:ea typeface="Calibri" panose="020F0502020204030204" pitchFamily="34" charset="0"/>
                <a:cs typeface="Calibri" panose="020F0502020204030204" pitchFamily="34" charset="0"/>
              </a:rPr>
              <a:t>, also on the call today is Ms. Jody Moses, </a:t>
            </a:r>
            <a:r>
              <a:rPr lang="en-US" sz="1200">
                <a:effectLst/>
                <a:latin typeface="Calibri" panose="020F0502020204030204" pitchFamily="34" charset="0"/>
                <a:ea typeface="Calibri" panose="020F0502020204030204" pitchFamily="34" charset="0"/>
                <a:cs typeface="Calibri" panose="020F0502020204030204" pitchFamily="34" charset="0"/>
              </a:rPr>
              <a:t>Administrator for SWONAP.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We always greatly appreciate the invitation to join your meetings to share with you what we know regarding updates on our programs and the happenings within SWONAP.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Thank you to all the SWTHA Board members for allowing us time on the agenda today.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Today, Cheryl Dixon Zuni will share a few updates on each of our programs and other items we find important to pass along.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If you have a question at any time, please do go ahead and ask. I will be monitoring the chat and entering the links that Cheryl references throughout the presentation.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1</a:t>
            </a:fld>
            <a:endParaRPr lang="en-US"/>
          </a:p>
        </p:txBody>
      </p:sp>
    </p:spTree>
    <p:extLst>
      <p:ext uri="{BB962C8B-B14F-4D97-AF65-F5344CB8AC3E}">
        <p14:creationId xmlns:p14="http://schemas.microsoft.com/office/powerpoint/2010/main" val="197150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11</a:t>
            </a:fld>
            <a:endParaRPr lang="en-US"/>
          </a:p>
        </p:txBody>
      </p:sp>
    </p:spTree>
    <p:extLst>
      <p:ext uri="{BB962C8B-B14F-4D97-AF65-F5344CB8AC3E}">
        <p14:creationId xmlns:p14="http://schemas.microsoft.com/office/powerpoint/2010/main" val="291123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12</a:t>
            </a:fld>
            <a:endParaRPr lang="en-US"/>
          </a:p>
        </p:txBody>
      </p:sp>
    </p:spTree>
    <p:extLst>
      <p:ext uri="{BB962C8B-B14F-4D97-AF65-F5344CB8AC3E}">
        <p14:creationId xmlns:p14="http://schemas.microsoft.com/office/powerpoint/2010/main" val="410002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Hello and Good morning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I hope you are staying safe and well.  I’m CDZ, DA for </a:t>
            </a:r>
            <a:r>
              <a:rPr lang="en-US" sz="1200" dirty="0" err="1">
                <a:effectLst/>
                <a:latin typeface="Calibri" panose="020F0502020204030204" pitchFamily="34" charset="0"/>
                <a:ea typeface="Calibri" panose="020F0502020204030204" pitchFamily="34" charset="0"/>
                <a:cs typeface="Calibri" panose="020F0502020204030204" pitchFamily="34" charset="0"/>
              </a:rPr>
              <a:t>SWONAp</a:t>
            </a:r>
            <a:r>
              <a:rPr lang="en-US" sz="1200" dirty="0">
                <a:effectLst/>
                <a:latin typeface="Calibri" panose="020F0502020204030204" pitchFamily="34" charset="0"/>
                <a:ea typeface="Calibri" panose="020F0502020204030204" pitchFamily="34" charset="0"/>
                <a:cs typeface="Calibri" panose="020F0502020204030204" pitchFamily="34" charset="0"/>
              </a:rPr>
              <a:t>, also on the call today is Ms. Jody Moses, </a:t>
            </a:r>
            <a:r>
              <a:rPr lang="en-US" sz="1200">
                <a:effectLst/>
                <a:latin typeface="Calibri" panose="020F0502020204030204" pitchFamily="34" charset="0"/>
                <a:ea typeface="Calibri" panose="020F0502020204030204" pitchFamily="34" charset="0"/>
                <a:cs typeface="Calibri" panose="020F0502020204030204" pitchFamily="34" charset="0"/>
              </a:rPr>
              <a:t>Administrator for SWONAP.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We always greatly appreciate the invitation to join your meetings to share with you what we know regarding updates on our programs and the happenings within SWONAP.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Thank you to all the SWTHA Board members for allowing us time on the agenda today.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Today, Cheryl Dixon Zuni will share a few updates on each of our programs and other items we find important to pass along.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If you have a question at any time, please do go ahead and ask. I will be monitoring the chat and entering the links that Cheryl references throughout the presentation.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2</a:t>
            </a:fld>
            <a:endParaRPr lang="en-US"/>
          </a:p>
        </p:txBody>
      </p:sp>
    </p:spTree>
    <p:extLst>
      <p:ext uri="{BB962C8B-B14F-4D97-AF65-F5344CB8AC3E}">
        <p14:creationId xmlns:p14="http://schemas.microsoft.com/office/powerpoint/2010/main" val="185804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3</a:t>
            </a:fld>
            <a:endParaRPr lang="en-US"/>
          </a:p>
        </p:txBody>
      </p:sp>
    </p:spTree>
    <p:extLst>
      <p:ext uri="{BB962C8B-B14F-4D97-AF65-F5344CB8AC3E}">
        <p14:creationId xmlns:p14="http://schemas.microsoft.com/office/powerpoint/2010/main" val="1670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4</a:t>
            </a:fld>
            <a:endParaRPr lang="en-US"/>
          </a:p>
        </p:txBody>
      </p:sp>
    </p:spTree>
    <p:extLst>
      <p:ext uri="{BB962C8B-B14F-4D97-AF65-F5344CB8AC3E}">
        <p14:creationId xmlns:p14="http://schemas.microsoft.com/office/powerpoint/2010/main" val="295028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IBM Plex Serif" panose="02060503050406000203" pitchFamily="18" charset="0"/>
              </a:rPr>
              <a:t>Update</a:t>
            </a:r>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5</a:t>
            </a:fld>
            <a:endParaRPr lang="en-US"/>
          </a:p>
        </p:txBody>
      </p:sp>
    </p:spTree>
    <p:extLst>
      <p:ext uri="{BB962C8B-B14F-4D97-AF65-F5344CB8AC3E}">
        <p14:creationId xmlns:p14="http://schemas.microsoft.com/office/powerpoint/2010/main" val="137179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6</a:t>
            </a:fld>
            <a:endParaRPr lang="en-US"/>
          </a:p>
        </p:txBody>
      </p:sp>
    </p:spTree>
    <p:extLst>
      <p:ext uri="{BB962C8B-B14F-4D97-AF65-F5344CB8AC3E}">
        <p14:creationId xmlns:p14="http://schemas.microsoft.com/office/powerpoint/2010/main" val="142324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7</a:t>
            </a:fld>
            <a:endParaRPr lang="en-US"/>
          </a:p>
        </p:txBody>
      </p:sp>
    </p:spTree>
    <p:extLst>
      <p:ext uri="{BB962C8B-B14F-4D97-AF65-F5344CB8AC3E}">
        <p14:creationId xmlns:p14="http://schemas.microsoft.com/office/powerpoint/2010/main" val="417442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9</a:t>
            </a:fld>
            <a:endParaRPr lang="en-US"/>
          </a:p>
        </p:txBody>
      </p:sp>
    </p:spTree>
    <p:extLst>
      <p:ext uri="{BB962C8B-B14F-4D97-AF65-F5344CB8AC3E}">
        <p14:creationId xmlns:p14="http://schemas.microsoft.com/office/powerpoint/2010/main" val="2457421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26218-3D2C-4B84-AE42-BF0998E0F5F4}" type="slidenum">
              <a:rPr lang="en-US" smtClean="0"/>
              <a:t>10</a:t>
            </a:fld>
            <a:endParaRPr lang="en-US"/>
          </a:p>
        </p:txBody>
      </p:sp>
    </p:spTree>
    <p:extLst>
      <p:ext uri="{BB962C8B-B14F-4D97-AF65-F5344CB8AC3E}">
        <p14:creationId xmlns:p14="http://schemas.microsoft.com/office/powerpoint/2010/main" val="281898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89FD-41B3-4117-8979-E26EEFB581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269855-348B-4457-A93E-AF458A189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65BB8E-611A-47E8-A07F-11D1C3364B8A}"/>
              </a:ext>
            </a:extLst>
          </p:cNvPr>
          <p:cNvSpPr>
            <a:spLocks noGrp="1"/>
          </p:cNvSpPr>
          <p:nvPr>
            <p:ph type="dt" sz="half" idx="10"/>
          </p:nvPr>
        </p:nvSpPr>
        <p:spPr/>
        <p:txBody>
          <a:bodyPr/>
          <a:lstStyle/>
          <a:p>
            <a:fld id="{6A3818EB-C764-4D09-A5D5-51F226D7AD83}" type="datetimeFigureOut">
              <a:rPr lang="en-US" smtClean="0"/>
              <a:t>6/14/2022</a:t>
            </a:fld>
            <a:endParaRPr lang="en-US"/>
          </a:p>
        </p:txBody>
      </p:sp>
      <p:sp>
        <p:nvSpPr>
          <p:cNvPr id="5" name="Footer Placeholder 4">
            <a:extLst>
              <a:ext uri="{FF2B5EF4-FFF2-40B4-BE49-F238E27FC236}">
                <a16:creationId xmlns:a16="http://schemas.microsoft.com/office/drawing/2014/main" id="{09C23E3B-D5D5-4EE5-AD9E-B78D01EA3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D68B1-4BA6-495D-9F56-823AB979C4D3}"/>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390715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D05B-EECF-4388-9EB5-775D546DD7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56702-23A1-42A8-9FB8-2E71CCF6C9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B7D47-E96C-47F0-805D-241F70F79072}"/>
              </a:ext>
            </a:extLst>
          </p:cNvPr>
          <p:cNvSpPr>
            <a:spLocks noGrp="1"/>
          </p:cNvSpPr>
          <p:nvPr>
            <p:ph type="dt" sz="half" idx="10"/>
          </p:nvPr>
        </p:nvSpPr>
        <p:spPr/>
        <p:txBody>
          <a:bodyPr/>
          <a:lstStyle/>
          <a:p>
            <a:fld id="{6A3818EB-C764-4D09-A5D5-51F226D7AD83}" type="datetimeFigureOut">
              <a:rPr lang="en-US" smtClean="0"/>
              <a:t>6/14/2022</a:t>
            </a:fld>
            <a:endParaRPr lang="en-US"/>
          </a:p>
        </p:txBody>
      </p:sp>
      <p:sp>
        <p:nvSpPr>
          <p:cNvPr id="5" name="Footer Placeholder 4">
            <a:extLst>
              <a:ext uri="{FF2B5EF4-FFF2-40B4-BE49-F238E27FC236}">
                <a16:creationId xmlns:a16="http://schemas.microsoft.com/office/drawing/2014/main" id="{87BAF91F-6AED-4608-82C1-9C06DA081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F7814-BD92-402D-A9A6-977D637B043B}"/>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29150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3537CB-212E-45EE-920E-6C8E0E42B0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D4594F-6826-45F6-8651-B4B6F8AFBB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F8555-D87F-42DF-AED1-EB9356D9142F}"/>
              </a:ext>
            </a:extLst>
          </p:cNvPr>
          <p:cNvSpPr>
            <a:spLocks noGrp="1"/>
          </p:cNvSpPr>
          <p:nvPr>
            <p:ph type="dt" sz="half" idx="10"/>
          </p:nvPr>
        </p:nvSpPr>
        <p:spPr/>
        <p:txBody>
          <a:bodyPr/>
          <a:lstStyle/>
          <a:p>
            <a:fld id="{6A3818EB-C764-4D09-A5D5-51F226D7AD83}" type="datetimeFigureOut">
              <a:rPr lang="en-US" smtClean="0"/>
              <a:t>6/14/2022</a:t>
            </a:fld>
            <a:endParaRPr lang="en-US"/>
          </a:p>
        </p:txBody>
      </p:sp>
      <p:sp>
        <p:nvSpPr>
          <p:cNvPr id="5" name="Footer Placeholder 4">
            <a:extLst>
              <a:ext uri="{FF2B5EF4-FFF2-40B4-BE49-F238E27FC236}">
                <a16:creationId xmlns:a16="http://schemas.microsoft.com/office/drawing/2014/main" id="{00D91ACB-7165-48F5-8F74-CEE35A3A9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79460-F6CA-48A4-A590-02089BDDA1D6}"/>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164900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FCA5-EC5A-4FC6-B093-7C8B2BDFFA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5B4821-7BE1-45F0-9DDE-0EA62FAB20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C27BFC-B74C-40BB-BE32-76443FCCC062}"/>
              </a:ext>
            </a:extLst>
          </p:cNvPr>
          <p:cNvSpPr>
            <a:spLocks noGrp="1"/>
          </p:cNvSpPr>
          <p:nvPr>
            <p:ph type="dt" sz="half" idx="10"/>
          </p:nvPr>
        </p:nvSpPr>
        <p:spPr/>
        <p:txBody>
          <a:bodyPr/>
          <a:lstStyle/>
          <a:p>
            <a:fld id="{521DAACC-3E07-4C24-82B7-16623DB0DEB8}" type="datetimeFigureOut">
              <a:rPr lang="en-US" smtClean="0"/>
              <a:t>6/14/2022</a:t>
            </a:fld>
            <a:endParaRPr lang="en-US"/>
          </a:p>
        </p:txBody>
      </p:sp>
      <p:sp>
        <p:nvSpPr>
          <p:cNvPr id="5" name="Footer Placeholder 4">
            <a:extLst>
              <a:ext uri="{FF2B5EF4-FFF2-40B4-BE49-F238E27FC236}">
                <a16:creationId xmlns:a16="http://schemas.microsoft.com/office/drawing/2014/main" id="{1ABB20BB-DDBC-4299-95BC-B9FA274AE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0B4B6-D6BF-4EB7-8C9A-9FE51608FBA5}"/>
              </a:ext>
            </a:extLst>
          </p:cNvPr>
          <p:cNvSpPr>
            <a:spLocks noGrp="1"/>
          </p:cNvSpPr>
          <p:nvPr>
            <p:ph type="sldNum" sz="quarter" idx="12"/>
          </p:nvPr>
        </p:nvSpPr>
        <p:spPr/>
        <p:txBody>
          <a:bodyPr/>
          <a:lstStyle/>
          <a:p>
            <a:fld id="{D4437F6E-C656-469A-8A10-1B040B8C7EE6}" type="slidenum">
              <a:rPr lang="en-US" smtClean="0"/>
              <a:t>‹#›</a:t>
            </a:fld>
            <a:endParaRPr lang="en-US"/>
          </a:p>
        </p:txBody>
      </p:sp>
    </p:spTree>
    <p:extLst>
      <p:ext uri="{BB962C8B-B14F-4D97-AF65-F5344CB8AC3E}">
        <p14:creationId xmlns:p14="http://schemas.microsoft.com/office/powerpoint/2010/main" val="310428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5579-AC1D-4BB8-8112-75AB111A1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77F6B7-6902-4504-A31A-EBCF9BE62C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80630-E105-435F-8C72-036C07DDD5C8}"/>
              </a:ext>
            </a:extLst>
          </p:cNvPr>
          <p:cNvSpPr>
            <a:spLocks noGrp="1"/>
          </p:cNvSpPr>
          <p:nvPr>
            <p:ph type="dt" sz="half" idx="10"/>
          </p:nvPr>
        </p:nvSpPr>
        <p:spPr/>
        <p:txBody>
          <a:bodyPr/>
          <a:lstStyle/>
          <a:p>
            <a:fld id="{6A3818EB-C764-4D09-A5D5-51F226D7AD83}" type="datetimeFigureOut">
              <a:rPr lang="en-US" smtClean="0"/>
              <a:t>6/14/2022</a:t>
            </a:fld>
            <a:endParaRPr lang="en-US"/>
          </a:p>
        </p:txBody>
      </p:sp>
      <p:sp>
        <p:nvSpPr>
          <p:cNvPr id="5" name="Footer Placeholder 4">
            <a:extLst>
              <a:ext uri="{FF2B5EF4-FFF2-40B4-BE49-F238E27FC236}">
                <a16:creationId xmlns:a16="http://schemas.microsoft.com/office/drawing/2014/main" id="{5677DB48-3A66-44E1-9117-D1203D84F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00411-9A6E-4CC9-989F-B45FB30ECCDA}"/>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191258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FF89-F1A2-4A11-8CDE-11935EBE72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7A38F8-4DD0-4994-8459-4481E314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7FD18-67D2-4FFF-B7C9-3985ED43597C}"/>
              </a:ext>
            </a:extLst>
          </p:cNvPr>
          <p:cNvSpPr>
            <a:spLocks noGrp="1"/>
          </p:cNvSpPr>
          <p:nvPr>
            <p:ph type="dt" sz="half" idx="10"/>
          </p:nvPr>
        </p:nvSpPr>
        <p:spPr/>
        <p:txBody>
          <a:bodyPr/>
          <a:lstStyle/>
          <a:p>
            <a:fld id="{6A3818EB-C764-4D09-A5D5-51F226D7AD83}" type="datetimeFigureOut">
              <a:rPr lang="en-US" smtClean="0"/>
              <a:t>6/14/2022</a:t>
            </a:fld>
            <a:endParaRPr lang="en-US"/>
          </a:p>
        </p:txBody>
      </p:sp>
      <p:sp>
        <p:nvSpPr>
          <p:cNvPr id="5" name="Footer Placeholder 4">
            <a:extLst>
              <a:ext uri="{FF2B5EF4-FFF2-40B4-BE49-F238E27FC236}">
                <a16:creationId xmlns:a16="http://schemas.microsoft.com/office/drawing/2014/main" id="{17DA60C3-58F9-4E68-88BE-A15DB1E1E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A684F-231C-43F0-B533-AE1F1A103ED8}"/>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89210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06C9E-4C7B-4580-85EA-BDB3E48BE8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3310EE-AC13-45FB-B216-010FF6A93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A8557A-EF58-4F58-8857-CA44D10073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5BA093-459C-4024-85E0-845C5A60DD3D}"/>
              </a:ext>
            </a:extLst>
          </p:cNvPr>
          <p:cNvSpPr>
            <a:spLocks noGrp="1"/>
          </p:cNvSpPr>
          <p:nvPr>
            <p:ph type="dt" sz="half" idx="10"/>
          </p:nvPr>
        </p:nvSpPr>
        <p:spPr/>
        <p:txBody>
          <a:bodyPr/>
          <a:lstStyle/>
          <a:p>
            <a:fld id="{6A3818EB-C764-4D09-A5D5-51F226D7AD83}" type="datetimeFigureOut">
              <a:rPr lang="en-US" smtClean="0"/>
              <a:t>6/14/2022</a:t>
            </a:fld>
            <a:endParaRPr lang="en-US"/>
          </a:p>
        </p:txBody>
      </p:sp>
      <p:sp>
        <p:nvSpPr>
          <p:cNvPr id="6" name="Footer Placeholder 5">
            <a:extLst>
              <a:ext uri="{FF2B5EF4-FFF2-40B4-BE49-F238E27FC236}">
                <a16:creationId xmlns:a16="http://schemas.microsoft.com/office/drawing/2014/main" id="{E2F0AF9E-CB67-4C96-B9BA-3714856B6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9479DF-BA80-4D40-BBB9-FCE39F2DDB7B}"/>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370787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3218-B453-450D-9602-B5AD3B235D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FCE4C1-8C6B-4141-AA3A-A45976CA5D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C61162-BE3B-41DA-80D9-844DD2A981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1440A6-93A6-4162-BA34-335270122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D880F7-515F-44D5-BEFE-EC600AF7DC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144C86-A4EA-433B-A005-07EA36631D81}"/>
              </a:ext>
            </a:extLst>
          </p:cNvPr>
          <p:cNvSpPr>
            <a:spLocks noGrp="1"/>
          </p:cNvSpPr>
          <p:nvPr>
            <p:ph type="dt" sz="half" idx="10"/>
          </p:nvPr>
        </p:nvSpPr>
        <p:spPr/>
        <p:txBody>
          <a:bodyPr/>
          <a:lstStyle/>
          <a:p>
            <a:fld id="{6A3818EB-C764-4D09-A5D5-51F226D7AD83}" type="datetimeFigureOut">
              <a:rPr lang="en-US" smtClean="0"/>
              <a:t>6/14/2022</a:t>
            </a:fld>
            <a:endParaRPr lang="en-US"/>
          </a:p>
        </p:txBody>
      </p:sp>
      <p:sp>
        <p:nvSpPr>
          <p:cNvPr id="8" name="Footer Placeholder 7">
            <a:extLst>
              <a:ext uri="{FF2B5EF4-FFF2-40B4-BE49-F238E27FC236}">
                <a16:creationId xmlns:a16="http://schemas.microsoft.com/office/drawing/2014/main" id="{35E28412-B428-4F25-B5CB-46FCC8BACF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A22EA0-904A-4276-AEAC-CD93C978393A}"/>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36643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0F04-66E4-456A-877A-41F7DD69E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8CD38-0086-45BF-82B6-C67CBF58FA9A}"/>
              </a:ext>
            </a:extLst>
          </p:cNvPr>
          <p:cNvSpPr>
            <a:spLocks noGrp="1"/>
          </p:cNvSpPr>
          <p:nvPr>
            <p:ph type="dt" sz="half" idx="10"/>
          </p:nvPr>
        </p:nvSpPr>
        <p:spPr/>
        <p:txBody>
          <a:bodyPr/>
          <a:lstStyle/>
          <a:p>
            <a:fld id="{6A3818EB-C764-4D09-A5D5-51F226D7AD83}" type="datetimeFigureOut">
              <a:rPr lang="en-US" smtClean="0"/>
              <a:t>6/14/2022</a:t>
            </a:fld>
            <a:endParaRPr lang="en-US"/>
          </a:p>
        </p:txBody>
      </p:sp>
      <p:sp>
        <p:nvSpPr>
          <p:cNvPr id="4" name="Footer Placeholder 3">
            <a:extLst>
              <a:ext uri="{FF2B5EF4-FFF2-40B4-BE49-F238E27FC236}">
                <a16:creationId xmlns:a16="http://schemas.microsoft.com/office/drawing/2014/main" id="{0C56D221-FC6B-45D3-B3A6-29EF06A46D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D4E27F-AA64-450E-ADD8-655E0C88EBF9}"/>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28265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21C94-D81F-41B7-8A5A-352733743F6A}"/>
              </a:ext>
            </a:extLst>
          </p:cNvPr>
          <p:cNvSpPr>
            <a:spLocks noGrp="1"/>
          </p:cNvSpPr>
          <p:nvPr>
            <p:ph type="dt" sz="half" idx="10"/>
          </p:nvPr>
        </p:nvSpPr>
        <p:spPr/>
        <p:txBody>
          <a:bodyPr/>
          <a:lstStyle/>
          <a:p>
            <a:fld id="{6A3818EB-C764-4D09-A5D5-51F226D7AD83}" type="datetimeFigureOut">
              <a:rPr lang="en-US" smtClean="0"/>
              <a:t>6/14/2022</a:t>
            </a:fld>
            <a:endParaRPr lang="en-US"/>
          </a:p>
        </p:txBody>
      </p:sp>
      <p:sp>
        <p:nvSpPr>
          <p:cNvPr id="3" name="Footer Placeholder 2">
            <a:extLst>
              <a:ext uri="{FF2B5EF4-FFF2-40B4-BE49-F238E27FC236}">
                <a16:creationId xmlns:a16="http://schemas.microsoft.com/office/drawing/2014/main" id="{2FC4CD1D-1720-44DB-801B-3ADCE89407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57082-714D-4ECB-BB82-62AA20A289BA}"/>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128349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196A-FD65-41C1-A4B8-C60E7DBD3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F47756-4F17-4EDE-92B6-54F629AD65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E5222A-88E9-414D-B728-8FDD25B7B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93FD8-CB06-4420-BE58-0FAA490E5DA6}"/>
              </a:ext>
            </a:extLst>
          </p:cNvPr>
          <p:cNvSpPr>
            <a:spLocks noGrp="1"/>
          </p:cNvSpPr>
          <p:nvPr>
            <p:ph type="dt" sz="half" idx="10"/>
          </p:nvPr>
        </p:nvSpPr>
        <p:spPr/>
        <p:txBody>
          <a:bodyPr/>
          <a:lstStyle/>
          <a:p>
            <a:fld id="{6A3818EB-C764-4D09-A5D5-51F226D7AD83}" type="datetimeFigureOut">
              <a:rPr lang="en-US" smtClean="0"/>
              <a:t>6/14/2022</a:t>
            </a:fld>
            <a:endParaRPr lang="en-US"/>
          </a:p>
        </p:txBody>
      </p:sp>
      <p:sp>
        <p:nvSpPr>
          <p:cNvPr id="6" name="Footer Placeholder 5">
            <a:extLst>
              <a:ext uri="{FF2B5EF4-FFF2-40B4-BE49-F238E27FC236}">
                <a16:creationId xmlns:a16="http://schemas.microsoft.com/office/drawing/2014/main" id="{88A675B5-D734-4992-96E8-B79763174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425D9-1DF8-42D0-968F-4137E00B01BD}"/>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385702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B36B-8011-4028-A26F-0CACFF872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A254D8-A37C-4BC9-9DE4-E26D08316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421906-57AE-4533-8D0A-DDCCB4D82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06B7C-F05A-4162-B313-408C4F881F2F}"/>
              </a:ext>
            </a:extLst>
          </p:cNvPr>
          <p:cNvSpPr>
            <a:spLocks noGrp="1"/>
          </p:cNvSpPr>
          <p:nvPr>
            <p:ph type="dt" sz="half" idx="10"/>
          </p:nvPr>
        </p:nvSpPr>
        <p:spPr/>
        <p:txBody>
          <a:bodyPr/>
          <a:lstStyle/>
          <a:p>
            <a:fld id="{6A3818EB-C764-4D09-A5D5-51F226D7AD83}" type="datetimeFigureOut">
              <a:rPr lang="en-US" smtClean="0"/>
              <a:t>6/14/2022</a:t>
            </a:fld>
            <a:endParaRPr lang="en-US"/>
          </a:p>
        </p:txBody>
      </p:sp>
      <p:sp>
        <p:nvSpPr>
          <p:cNvPr id="6" name="Footer Placeholder 5">
            <a:extLst>
              <a:ext uri="{FF2B5EF4-FFF2-40B4-BE49-F238E27FC236}">
                <a16:creationId xmlns:a16="http://schemas.microsoft.com/office/drawing/2014/main" id="{0A886C8C-F89D-4E3C-AE9F-6713CF839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CE319-CA04-486F-B9C6-D66C3F1D11BF}"/>
              </a:ext>
            </a:extLst>
          </p:cNvPr>
          <p:cNvSpPr>
            <a:spLocks noGrp="1"/>
          </p:cNvSpPr>
          <p:nvPr>
            <p:ph type="sldNum" sz="quarter" idx="12"/>
          </p:nvPr>
        </p:nvSpPr>
        <p:spPr/>
        <p:txBody>
          <a:bodyPr/>
          <a:lstStyle/>
          <a:p>
            <a:fld id="{3CF341DE-73BB-4A3B-B45B-5E9EB05A13D3}" type="slidenum">
              <a:rPr lang="en-US" smtClean="0"/>
              <a:t>‹#›</a:t>
            </a:fld>
            <a:endParaRPr lang="en-US"/>
          </a:p>
        </p:txBody>
      </p:sp>
    </p:spTree>
    <p:extLst>
      <p:ext uri="{BB962C8B-B14F-4D97-AF65-F5344CB8AC3E}">
        <p14:creationId xmlns:p14="http://schemas.microsoft.com/office/powerpoint/2010/main" val="39502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5F139-514A-4AAB-A6B1-5741E5B290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7BFEBD-FCB2-42D3-B0B6-A19D8D2985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4FF12-AC58-40A5-BB90-0A12BAA11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818EB-C764-4D09-A5D5-51F226D7AD83}" type="datetimeFigureOut">
              <a:rPr lang="en-US" smtClean="0"/>
              <a:t>6/14/2022</a:t>
            </a:fld>
            <a:endParaRPr lang="en-US"/>
          </a:p>
        </p:txBody>
      </p:sp>
      <p:sp>
        <p:nvSpPr>
          <p:cNvPr id="5" name="Footer Placeholder 4">
            <a:extLst>
              <a:ext uri="{FF2B5EF4-FFF2-40B4-BE49-F238E27FC236}">
                <a16:creationId xmlns:a16="http://schemas.microsoft.com/office/drawing/2014/main" id="{5E6323B5-85DD-493D-8D34-4703CFB9E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4A9498-4C40-4ABA-949A-14783D7D1C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341DE-73BB-4A3B-B45B-5E9EB05A13D3}" type="slidenum">
              <a:rPr lang="en-US" smtClean="0"/>
              <a:t>‹#›</a:t>
            </a:fld>
            <a:endParaRPr lang="en-US"/>
          </a:p>
        </p:txBody>
      </p:sp>
    </p:spTree>
    <p:extLst>
      <p:ext uri="{BB962C8B-B14F-4D97-AF65-F5344CB8AC3E}">
        <p14:creationId xmlns:p14="http://schemas.microsoft.com/office/powerpoint/2010/main" val="236265299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883C0-CED6-47EC-AB6A-1FCBD7762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27B190-5340-4D7C-893B-E7CAD1502E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F076F-6127-4F63-A26C-8B702240F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DAACC-3E07-4C24-82B7-16623DB0DEB8}" type="datetimeFigureOut">
              <a:rPr lang="en-US" smtClean="0"/>
              <a:t>6/14/2022</a:t>
            </a:fld>
            <a:endParaRPr lang="en-US"/>
          </a:p>
        </p:txBody>
      </p:sp>
      <p:sp>
        <p:nvSpPr>
          <p:cNvPr id="5" name="Footer Placeholder 4">
            <a:extLst>
              <a:ext uri="{FF2B5EF4-FFF2-40B4-BE49-F238E27FC236}">
                <a16:creationId xmlns:a16="http://schemas.microsoft.com/office/drawing/2014/main" id="{2013F349-E64A-4706-B077-2E318A357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CD4AEA-2B8E-423A-AEE4-91489EC1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37F6E-C656-469A-8A10-1B040B8C7EE6}" type="slidenum">
              <a:rPr lang="en-US" smtClean="0"/>
              <a:t>‹#›</a:t>
            </a:fld>
            <a:endParaRPr lang="en-US"/>
          </a:p>
        </p:txBody>
      </p:sp>
    </p:spTree>
    <p:extLst>
      <p:ext uri="{BB962C8B-B14F-4D97-AF65-F5344CB8AC3E}">
        <p14:creationId xmlns:p14="http://schemas.microsoft.com/office/powerpoint/2010/main" val="150015297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about:blank" TargetMode="Externa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t="-108000" b="-108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966B9-C126-4EAF-98AD-9850FAE5ADA5}"/>
              </a:ext>
            </a:extLst>
          </p:cNvPr>
          <p:cNvSpPr>
            <a:spLocks noGrp="1"/>
          </p:cNvSpPr>
          <p:nvPr>
            <p:ph type="ctrTitle"/>
          </p:nvPr>
        </p:nvSpPr>
        <p:spPr>
          <a:xfrm>
            <a:off x="545933" y="0"/>
            <a:ext cx="12043514" cy="1550534"/>
          </a:xfrm>
        </p:spPr>
        <p:txBody>
          <a:bodyPr>
            <a:normAutofit fontScale="90000"/>
          </a:bodyPr>
          <a:lstStyle/>
          <a:p>
            <a:pPr algn="l"/>
            <a:r>
              <a:rPr lang="en-US" b="1" dirty="0">
                <a:solidFill>
                  <a:srgbClr val="800000"/>
                </a:solidFill>
                <a:latin typeface="Gautami" panose="020B0502040204020203" pitchFamily="34" charset="0"/>
                <a:cs typeface="Gautami" panose="020B0502040204020203" pitchFamily="34" charset="0"/>
              </a:rPr>
              <a:t>Office of Native American Programs</a:t>
            </a:r>
          </a:p>
        </p:txBody>
      </p:sp>
      <p:sp>
        <p:nvSpPr>
          <p:cNvPr id="8" name="Subtitle 7">
            <a:extLst>
              <a:ext uri="{FF2B5EF4-FFF2-40B4-BE49-F238E27FC236}">
                <a16:creationId xmlns:a16="http://schemas.microsoft.com/office/drawing/2014/main" id="{71400953-2303-4AB3-B117-D9D8529E34D6}"/>
              </a:ext>
            </a:extLst>
          </p:cNvPr>
          <p:cNvSpPr>
            <a:spLocks noGrp="1"/>
          </p:cNvSpPr>
          <p:nvPr>
            <p:ph type="subTitle" idx="1"/>
          </p:nvPr>
        </p:nvSpPr>
        <p:spPr>
          <a:xfrm>
            <a:off x="1379430" y="3958542"/>
            <a:ext cx="10083247" cy="2584870"/>
          </a:xfrm>
        </p:spPr>
        <p:txBody>
          <a:bodyPr>
            <a:normAutofit fontScale="62500" lnSpcReduction="20000"/>
          </a:bodyPr>
          <a:lstStyle/>
          <a:p>
            <a:r>
              <a:rPr lang="en-US" sz="6400" b="1" dirty="0">
                <a:solidFill>
                  <a:srgbClr val="800000"/>
                </a:solidFill>
                <a:latin typeface="Gautami" panose="020B0502040204020203" pitchFamily="34" charset="0"/>
                <a:cs typeface="Gautami" panose="020B0502040204020203" pitchFamily="34" charset="0"/>
              </a:rPr>
              <a:t>Southwest Tribal Housing Alliance (SWTHA</a:t>
            </a:r>
            <a:r>
              <a:rPr lang="en-US" sz="5500" b="1" dirty="0">
                <a:solidFill>
                  <a:srgbClr val="800000"/>
                </a:solidFill>
                <a:latin typeface="Gautami" panose="020B0502040204020203" pitchFamily="34" charset="0"/>
                <a:cs typeface="Gautami" panose="020B0502040204020203" pitchFamily="34" charset="0"/>
              </a:rPr>
              <a:t>)</a:t>
            </a:r>
          </a:p>
          <a:p>
            <a:r>
              <a:rPr lang="en-US" b="1" dirty="0">
                <a:solidFill>
                  <a:srgbClr val="800000"/>
                </a:solidFill>
                <a:latin typeface="Gautami" panose="020B0502040204020203" pitchFamily="34" charset="0"/>
                <a:cs typeface="Gautami" panose="020B0502040204020203" pitchFamily="34" charset="0"/>
              </a:rPr>
              <a:t>Jody Moses, Administrator</a:t>
            </a:r>
          </a:p>
          <a:p>
            <a:r>
              <a:rPr lang="en-US" b="1" dirty="0">
                <a:solidFill>
                  <a:srgbClr val="800000"/>
                </a:solidFill>
                <a:latin typeface="Gautami" panose="020B0502040204020203" pitchFamily="34" charset="0"/>
                <a:cs typeface="Gautami" panose="020B0502040204020203" pitchFamily="34" charset="0"/>
              </a:rPr>
              <a:t>Cheryl Dixon Zuni, Deputy Administrator</a:t>
            </a:r>
          </a:p>
          <a:p>
            <a:r>
              <a:rPr lang="en-US" b="1" dirty="0">
                <a:solidFill>
                  <a:srgbClr val="800000"/>
                </a:solidFill>
                <a:latin typeface="Gautami" panose="020B0502040204020203" pitchFamily="34" charset="0"/>
                <a:cs typeface="Gautami" panose="020B0502040204020203" pitchFamily="34" charset="0"/>
              </a:rPr>
              <a:t>Robert Holden, Grants Management Director</a:t>
            </a:r>
          </a:p>
          <a:p>
            <a:r>
              <a:rPr lang="en-US" b="1" dirty="0">
                <a:solidFill>
                  <a:srgbClr val="800000"/>
                </a:solidFill>
                <a:latin typeface="Gautami" panose="020B0502040204020203" pitchFamily="34" charset="0"/>
                <a:cs typeface="Gautami" panose="020B0502040204020203" pitchFamily="34" charset="0"/>
              </a:rPr>
              <a:t>Jack Edmo, Jr., Grants Management Director</a:t>
            </a:r>
          </a:p>
          <a:p>
            <a:r>
              <a:rPr lang="en-US" b="1" dirty="0">
                <a:solidFill>
                  <a:srgbClr val="800000"/>
                </a:solidFill>
                <a:latin typeface="Gautami" panose="020B0502040204020203" pitchFamily="34" charset="0"/>
                <a:cs typeface="Gautami" panose="020B0502040204020203" pitchFamily="34" charset="0"/>
              </a:rPr>
              <a:t>Jan Oleksak, Grants Evaluation Director</a:t>
            </a:r>
          </a:p>
          <a:p>
            <a:r>
              <a:rPr lang="en-US" b="1" dirty="0">
                <a:solidFill>
                  <a:srgbClr val="800000"/>
                </a:solidFill>
                <a:latin typeface="Gautami" panose="020B0502040204020203" pitchFamily="34" charset="0"/>
                <a:cs typeface="Gautami" panose="020B0502040204020203" pitchFamily="34" charset="0"/>
              </a:rPr>
              <a:t>Ginger Moralez, Grants Evaluation Director </a:t>
            </a:r>
          </a:p>
          <a:p>
            <a:r>
              <a:rPr lang="en-US" b="1" dirty="0">
                <a:solidFill>
                  <a:srgbClr val="800000"/>
                </a:solidFill>
                <a:latin typeface="Gautami" panose="020B0502040204020203" pitchFamily="34" charset="0"/>
                <a:cs typeface="Gautami" panose="020B0502040204020203" pitchFamily="34" charset="0"/>
              </a:rPr>
              <a:t>June 14, 2022</a:t>
            </a:r>
          </a:p>
        </p:txBody>
      </p:sp>
      <p:pic>
        <p:nvPicPr>
          <p:cNvPr id="9" name="Picture 8">
            <a:extLst>
              <a:ext uri="{FF2B5EF4-FFF2-40B4-BE49-F238E27FC236}">
                <a16:creationId xmlns:a16="http://schemas.microsoft.com/office/drawing/2014/main" id="{90583ACD-FCA2-450E-9C2E-66D0C91302C2}"/>
              </a:ext>
            </a:extLst>
          </p:cNvPr>
          <p:cNvPicPr>
            <a:picLocks noChangeAspect="1"/>
          </p:cNvPicPr>
          <p:nvPr/>
        </p:nvPicPr>
        <p:blipFill>
          <a:blip r:embed="rId4"/>
          <a:stretch>
            <a:fillRect/>
          </a:stretch>
        </p:blipFill>
        <p:spPr>
          <a:xfrm>
            <a:off x="44389" y="5555723"/>
            <a:ext cx="1105128" cy="922462"/>
          </a:xfrm>
          <a:prstGeom prst="rect">
            <a:avLst/>
          </a:prstGeom>
          <a:ln>
            <a:noFill/>
          </a:ln>
          <a:effectLst>
            <a:outerShdw blurRad="292100" dist="139700" dir="2700000" algn="tl" rotWithShape="0">
              <a:srgbClr val="333333">
                <a:alpha val="65000"/>
              </a:srgbClr>
            </a:outerShdw>
          </a:effectLst>
        </p:spPr>
      </p:pic>
      <p:pic>
        <p:nvPicPr>
          <p:cNvPr id="1026" name="Picture 8">
            <a:extLst>
              <a:ext uri="{FF2B5EF4-FFF2-40B4-BE49-F238E27FC236}">
                <a16:creationId xmlns:a16="http://schemas.microsoft.com/office/drawing/2014/main" id="{89B7426F-D6C1-4ADC-B2BC-D895B05B3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8665" y="5334886"/>
            <a:ext cx="1143299" cy="114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ackground pattern&#10;&#10;Description automatically generated">
            <a:extLst>
              <a:ext uri="{FF2B5EF4-FFF2-40B4-BE49-F238E27FC236}">
                <a16:creationId xmlns:a16="http://schemas.microsoft.com/office/drawing/2014/main" id="{A23EAA17-9EFB-40A8-A881-FEC6F2985CA0}"/>
              </a:ext>
            </a:extLst>
          </p:cNvPr>
          <p:cNvPicPr>
            <a:picLocks noChangeAspect="1"/>
          </p:cNvPicPr>
          <p:nvPr/>
        </p:nvPicPr>
        <p:blipFill>
          <a:blip r:embed="rId6"/>
          <a:stretch>
            <a:fillRect/>
          </a:stretch>
        </p:blipFill>
        <p:spPr>
          <a:xfrm rot="5400000">
            <a:off x="5888439" y="640956"/>
            <a:ext cx="387089" cy="12192002"/>
          </a:xfrm>
          <a:prstGeom prst="rect">
            <a:avLst/>
          </a:prstGeom>
        </p:spPr>
      </p:pic>
      <p:pic>
        <p:nvPicPr>
          <p:cNvPr id="17" name="Picture 16" descr="Logo, company name&#10;&#10;Description automatically generated">
            <a:extLst>
              <a:ext uri="{FF2B5EF4-FFF2-40B4-BE49-F238E27FC236}">
                <a16:creationId xmlns:a16="http://schemas.microsoft.com/office/drawing/2014/main" id="{FF576F62-6B7F-45BB-9184-9791080C36A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11500" y="1310388"/>
            <a:ext cx="2634380" cy="2582927"/>
          </a:xfrm>
          <a:prstGeom prst="ellipse">
            <a:avLst/>
          </a:prstGeom>
          <a:ln>
            <a:noFill/>
          </a:ln>
          <a:effectLst>
            <a:softEdge rad="112500"/>
          </a:effectLst>
        </p:spPr>
      </p:pic>
    </p:spTree>
    <p:extLst>
      <p:ext uri="{BB962C8B-B14F-4D97-AF65-F5344CB8AC3E}">
        <p14:creationId xmlns:p14="http://schemas.microsoft.com/office/powerpoint/2010/main" val="145660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9558B4BA-DFAE-446A-97BF-226744CA60BC}"/>
              </a:ext>
            </a:extLst>
          </p:cNvPr>
          <p:cNvSpPr>
            <a:spLocks noGrp="1"/>
          </p:cNvSpPr>
          <p:nvPr>
            <p:ph idx="1"/>
          </p:nvPr>
        </p:nvSpPr>
        <p:spPr>
          <a:xfrm>
            <a:off x="275885" y="1639858"/>
            <a:ext cx="8382063" cy="3578282"/>
          </a:xfrm>
        </p:spPr>
        <p:txBody>
          <a:bodyPr vert="horz" lIns="91440" tIns="45720" rIns="91440" bIns="45720" rtlCol="0" anchor="ctr">
            <a:normAutofit/>
          </a:bodyPr>
          <a:lstStyle/>
          <a:p>
            <a:pPr lvl="2"/>
            <a:endParaRPr lang="en-US" sz="1400" b="1" dirty="0"/>
          </a:p>
          <a:p>
            <a:pPr marL="914400" lvl="2" indent="0">
              <a:buNone/>
            </a:pPr>
            <a:endParaRPr lang="en-US" sz="1200" b="1" dirty="0"/>
          </a:p>
          <a:p>
            <a:pPr marL="0" indent="0">
              <a:buNone/>
            </a:pPr>
            <a:endParaRPr lang="en-US" sz="2000" dirty="0"/>
          </a:p>
        </p:txBody>
      </p:sp>
      <p:sp>
        <p:nvSpPr>
          <p:cNvPr id="6" name="Title 5">
            <a:extLst>
              <a:ext uri="{FF2B5EF4-FFF2-40B4-BE49-F238E27FC236}">
                <a16:creationId xmlns:a16="http://schemas.microsoft.com/office/drawing/2014/main" id="{CAAE5870-A383-42C5-B108-D871C2C11B4F}"/>
              </a:ext>
            </a:extLst>
          </p:cNvPr>
          <p:cNvSpPr>
            <a:spLocks noGrp="1"/>
          </p:cNvSpPr>
          <p:nvPr>
            <p:ph type="title"/>
          </p:nvPr>
        </p:nvSpPr>
        <p:spPr>
          <a:xfrm>
            <a:off x="1188082" y="1227109"/>
            <a:ext cx="7474172" cy="701881"/>
          </a:xfrm>
        </p:spPr>
        <p:txBody>
          <a:bodyPr vert="horz" lIns="91440" tIns="45720" rIns="91440" bIns="45720" rtlCol="0" anchor="ctr">
            <a:normAutofit fontScale="90000"/>
          </a:bodyPr>
          <a:lstStyle/>
          <a:p>
            <a:pPr algn="ctr"/>
            <a:br>
              <a:rPr lang="en-US" sz="4000" b="1" dirty="0"/>
            </a:br>
            <a:r>
              <a:rPr lang="en-US" sz="4000" b="1" dirty="0"/>
              <a:t>Grants Evaluation and Management System (GEMS)</a:t>
            </a:r>
            <a:br>
              <a:rPr lang="en-US" sz="4000" b="1" dirty="0"/>
            </a:br>
            <a:br>
              <a:rPr lang="en-US" sz="4000" b="1" dirty="0"/>
            </a:br>
            <a:br>
              <a:rPr lang="en-US" sz="4400" b="1" dirty="0"/>
            </a:br>
            <a:endParaRPr lang="en-US" sz="4400" b="1" kern="1200" dirty="0">
              <a:solidFill>
                <a:schemeClr val="tx1"/>
              </a:solidFill>
              <a:latin typeface="+mj-lt"/>
              <a:ea typeface="+mj-ea"/>
              <a:cs typeface="+mj-cs"/>
            </a:endParaRPr>
          </a:p>
        </p:txBody>
      </p:sp>
      <p:sp>
        <p:nvSpPr>
          <p:cNvPr id="33" name="Rectangle 3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BD6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A7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5778E463-DF7E-43E6-8766-8CCFE9A38B76}"/>
              </a:ext>
            </a:extLst>
          </p:cNvPr>
          <p:cNvPicPr>
            <a:picLocks noChangeAspect="1"/>
          </p:cNvPicPr>
          <p:nvPr/>
        </p:nvPicPr>
        <p:blipFill>
          <a:blip r:embed="rId3"/>
          <a:stretch>
            <a:fillRect/>
          </a:stretch>
        </p:blipFill>
        <p:spPr>
          <a:xfrm>
            <a:off x="9300819" y="2857501"/>
            <a:ext cx="1369334" cy="1142998"/>
          </a:xfrm>
          <a:prstGeom prst="rect">
            <a:avLst/>
          </a:prstGeom>
        </p:spPr>
      </p:pic>
      <p:pic>
        <p:nvPicPr>
          <p:cNvPr id="21" name="Picture 20">
            <a:extLst>
              <a:ext uri="{FF2B5EF4-FFF2-40B4-BE49-F238E27FC236}">
                <a16:creationId xmlns:a16="http://schemas.microsoft.com/office/drawing/2014/main" id="{21F1D815-B979-402B-8692-AB92826CD5E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6311" y="286237"/>
            <a:ext cx="836548" cy="909187"/>
          </a:xfrm>
          <a:prstGeom prst="rect">
            <a:avLst/>
          </a:prstGeom>
          <a:noFill/>
          <a:ln>
            <a:noFill/>
          </a:ln>
        </p:spPr>
      </p:pic>
      <p:pic>
        <p:nvPicPr>
          <p:cNvPr id="14" name="Picture 13" descr="Background pattern&#10;&#10;Description automatically generated">
            <a:extLst>
              <a:ext uri="{FF2B5EF4-FFF2-40B4-BE49-F238E27FC236}">
                <a16:creationId xmlns:a16="http://schemas.microsoft.com/office/drawing/2014/main" id="{7CB31070-9E6D-4D11-A261-78EA793E3163}"/>
              </a:ext>
            </a:extLst>
          </p:cNvPr>
          <p:cNvPicPr>
            <a:picLocks noChangeAspect="1"/>
          </p:cNvPicPr>
          <p:nvPr/>
        </p:nvPicPr>
        <p:blipFill>
          <a:blip r:embed="rId5"/>
          <a:stretch>
            <a:fillRect/>
          </a:stretch>
        </p:blipFill>
        <p:spPr>
          <a:xfrm rot="5400000">
            <a:off x="5836028" y="552271"/>
            <a:ext cx="519942" cy="12192002"/>
          </a:xfrm>
          <a:prstGeom prst="rect">
            <a:avLst/>
          </a:prstGeom>
        </p:spPr>
      </p:pic>
      <p:pic>
        <p:nvPicPr>
          <p:cNvPr id="2" name="Picture 1">
            <a:extLst>
              <a:ext uri="{FF2B5EF4-FFF2-40B4-BE49-F238E27FC236}">
                <a16:creationId xmlns:a16="http://schemas.microsoft.com/office/drawing/2014/main" id="{A26194F4-BA68-4309-9FAF-C7CAA3F51A54}"/>
              </a:ext>
            </a:extLst>
          </p:cNvPr>
          <p:cNvPicPr>
            <a:picLocks noChangeAspect="1"/>
          </p:cNvPicPr>
          <p:nvPr/>
        </p:nvPicPr>
        <p:blipFill>
          <a:blip r:embed="rId6"/>
          <a:stretch>
            <a:fillRect/>
          </a:stretch>
        </p:blipFill>
        <p:spPr>
          <a:xfrm>
            <a:off x="9308254" y="0"/>
            <a:ext cx="2883746" cy="1920892"/>
          </a:xfrm>
          <a:prstGeom prst="rect">
            <a:avLst/>
          </a:prstGeom>
        </p:spPr>
      </p:pic>
      <p:sp>
        <p:nvSpPr>
          <p:cNvPr id="11" name="TextBox 10">
            <a:extLst>
              <a:ext uri="{FF2B5EF4-FFF2-40B4-BE49-F238E27FC236}">
                <a16:creationId xmlns:a16="http://schemas.microsoft.com/office/drawing/2014/main" id="{8B875F51-CFA3-4821-BB40-61B4DF720AD8}"/>
              </a:ext>
            </a:extLst>
          </p:cNvPr>
          <p:cNvSpPr txBox="1"/>
          <p:nvPr/>
        </p:nvSpPr>
        <p:spPr>
          <a:xfrm>
            <a:off x="111121" y="1555005"/>
            <a:ext cx="9189698" cy="5016758"/>
          </a:xfrm>
          <a:prstGeom prst="rect">
            <a:avLst/>
          </a:prstGeom>
          <a:noFill/>
        </p:spPr>
        <p:txBody>
          <a:bodyPr wrap="square">
            <a:spAutoFit/>
          </a:bodyPr>
          <a:lstStyle/>
          <a:p>
            <a:pPr marL="285750" indent="-285750">
              <a:buFont typeface="Arial" panose="020B0604020202020204" pitchFamily="34" charset="0"/>
              <a:buChar char="•"/>
            </a:pPr>
            <a:r>
              <a:rPr lang="en-US" sz="2000" dirty="0"/>
              <a:t>Modernizing its IT Systems to improve the administration of Tribal housing programs to simplify the grant management processes for our recipients including modernizing the administrative and reporting systems</a:t>
            </a:r>
            <a:br>
              <a:rPr lang="en-US" sz="2000" dirty="0"/>
            </a:br>
            <a:endParaRPr lang="en-US" sz="2000" dirty="0"/>
          </a:p>
          <a:p>
            <a:pPr marL="285750" indent="-285750">
              <a:buFont typeface="Arial" panose="020B0604020202020204" pitchFamily="34" charset="0"/>
              <a:buChar char="•"/>
            </a:pPr>
            <a:r>
              <a:rPr lang="en-US" sz="2000" dirty="0"/>
              <a:t>Will not change current program and grant administration requirements</a:t>
            </a:r>
            <a:br>
              <a:rPr lang="en-US" sz="2000" dirty="0"/>
            </a:br>
            <a:endParaRPr lang="en-US" sz="2000" dirty="0"/>
          </a:p>
          <a:p>
            <a:pPr marL="285750" indent="-285750">
              <a:buFont typeface="Arial" panose="020B0604020202020204" pitchFamily="34" charset="0"/>
              <a:buChar char="•"/>
            </a:pPr>
            <a:r>
              <a:rPr lang="en-US" sz="2000" dirty="0"/>
              <a:t>GEMS will replace EPIC to centralize, and streamline required submissions and communications </a:t>
            </a:r>
            <a:br>
              <a:rPr lang="en-US" sz="2000" dirty="0"/>
            </a:br>
            <a:endParaRPr lang="en-US" sz="2000" dirty="0"/>
          </a:p>
          <a:p>
            <a:pPr marL="285750" indent="-285750">
              <a:buFont typeface="Arial" panose="020B0604020202020204" pitchFamily="34" charset="0"/>
              <a:buChar char="•"/>
            </a:pPr>
            <a:r>
              <a:rPr lang="en-US" sz="2000" dirty="0"/>
              <a:t>Testing of the system has started and is ongoing</a:t>
            </a:r>
            <a:br>
              <a:rPr lang="en-US" sz="2000" dirty="0"/>
            </a:br>
            <a:r>
              <a:rPr lang="en-US" sz="2000" dirty="0"/>
              <a:t>Once complete, ONAP will roll-out GEMS in stages by Grant Programs with IHBG being released first</a:t>
            </a:r>
            <a:br>
              <a:rPr lang="en-US" sz="2000" dirty="0"/>
            </a:br>
            <a:endParaRPr lang="en-US" sz="2000" dirty="0"/>
          </a:p>
          <a:p>
            <a:pPr marL="285750" indent="-285750" algn="ctr">
              <a:buFont typeface="Arial" panose="020B0604020202020204" pitchFamily="34" charset="0"/>
              <a:buChar char="•"/>
            </a:pPr>
            <a:r>
              <a:rPr lang="en-US" sz="2000" dirty="0"/>
              <a:t>Training Webinars will be hosted and announced in the near future. </a:t>
            </a:r>
            <a:br>
              <a:rPr lang="en-US" sz="2400" dirty="0"/>
            </a:br>
            <a:r>
              <a:rPr lang="en-US" sz="4000" b="1" dirty="0"/>
              <a:t>Coming Soon! </a:t>
            </a:r>
          </a:p>
        </p:txBody>
      </p:sp>
    </p:spTree>
    <p:extLst>
      <p:ext uri="{BB962C8B-B14F-4D97-AF65-F5344CB8AC3E}">
        <p14:creationId xmlns:p14="http://schemas.microsoft.com/office/powerpoint/2010/main" val="85641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9558B4BA-DFAE-446A-97BF-226744CA60BC}"/>
              </a:ext>
            </a:extLst>
          </p:cNvPr>
          <p:cNvSpPr>
            <a:spLocks noGrp="1"/>
          </p:cNvSpPr>
          <p:nvPr>
            <p:ph idx="1"/>
          </p:nvPr>
        </p:nvSpPr>
        <p:spPr>
          <a:xfrm>
            <a:off x="330117" y="1422400"/>
            <a:ext cx="8841591" cy="5126681"/>
          </a:xfrm>
        </p:spPr>
        <p:txBody>
          <a:bodyPr vert="horz" lIns="91440" tIns="45720" rIns="91440" bIns="45720" rtlCol="0" anchor="ctr">
            <a:normAutofit fontScale="77500" lnSpcReduction="20000"/>
          </a:bodyPr>
          <a:lstStyle/>
          <a:p>
            <a:pPr>
              <a:lnSpc>
                <a:spcPct val="120000"/>
              </a:lnSpc>
              <a:spcBef>
                <a:spcPts val="0"/>
              </a:spcBef>
            </a:pPr>
            <a:r>
              <a:rPr lang="en-US" sz="2000" b="1" dirty="0">
                <a:solidFill>
                  <a:schemeClr val="tx1"/>
                </a:solidFill>
                <a:latin typeface="Arial" panose="020B0604020202020204" pitchFamily="34" charset="0"/>
                <a:cs typeface="Arial" panose="020B0604020202020204" pitchFamily="34" charset="0"/>
              </a:rPr>
              <a:t>FY2021 Youth Homelessness Demonstration Program (YHDP). </a:t>
            </a:r>
            <a:r>
              <a:rPr lang="en-US" sz="2000" dirty="0">
                <a:solidFill>
                  <a:schemeClr val="tx1"/>
                </a:solidFill>
                <a:latin typeface="Arial" panose="020B0604020202020204" pitchFamily="34" charset="0"/>
                <a:cs typeface="Arial" panose="020B0604020202020204" pitchFamily="34" charset="0"/>
              </a:rPr>
              <a:t>YHDP addresses systemic responses to youth homelessness and significantly reduces the number of youth experiencing homelessness. Approximately $72 million available in up to 25 participating communities, with a priority for communities with substantial rural populations in up to 8 locations. Submission Deadline: June 28, 2022.</a:t>
            </a:r>
          </a:p>
          <a:p>
            <a:pPr marL="0" indent="0">
              <a:lnSpc>
                <a:spcPct val="120000"/>
              </a:lnSpc>
              <a:spcBef>
                <a:spcPts val="0"/>
              </a:spcBef>
              <a:buNone/>
            </a:pPr>
            <a:r>
              <a:rPr lang="en-US" sz="2000" dirty="0">
                <a:solidFill>
                  <a:schemeClr val="tx1"/>
                </a:solidFill>
                <a:latin typeface="Arial" panose="020B0604020202020204" pitchFamily="34" charset="0"/>
                <a:cs typeface="Arial" panose="020B0604020202020204" pitchFamily="34" charset="0"/>
              </a:rPr>
              <a:t>  </a:t>
            </a:r>
            <a:r>
              <a:rPr lang="en-US" sz="18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https://www.grants.gov/web/grants/view-opportunity.html?oppId=333749</a:t>
            </a:r>
            <a:r>
              <a:rPr lang="en-US" sz="1800" b="1" dirty="0">
                <a:solidFill>
                  <a:srgbClr val="0070C0"/>
                </a:solidFill>
                <a:latin typeface="Arial" panose="020B0604020202020204" pitchFamily="34" charset="0"/>
                <a:cs typeface="Arial" panose="020B0604020202020204" pitchFamily="34" charset="0"/>
              </a:rPr>
              <a:t> </a:t>
            </a:r>
          </a:p>
          <a:p>
            <a:pPr>
              <a:lnSpc>
                <a:spcPct val="120000"/>
              </a:lnSpc>
              <a:spcBef>
                <a:spcPts val="600"/>
              </a:spcBef>
            </a:pPr>
            <a:r>
              <a:rPr lang="en-US" sz="2000" b="1" dirty="0">
                <a:solidFill>
                  <a:schemeClr val="tx1"/>
                </a:solidFill>
                <a:latin typeface="Arial" panose="020B0604020202020204" pitchFamily="34" charset="0"/>
                <a:cs typeface="Arial" panose="020B0604020202020204" pitchFamily="34" charset="0"/>
              </a:rPr>
              <a:t>FY 2022 Resident Opportunity and Self-Sufficiency Service Coordinator (ROSS-SC).  </a:t>
            </a:r>
            <a:r>
              <a:rPr lang="en-US" sz="2000" dirty="0">
                <a:solidFill>
                  <a:schemeClr val="tx1"/>
                </a:solidFill>
                <a:latin typeface="Arial" panose="020B0604020202020204" pitchFamily="34" charset="0"/>
                <a:cs typeface="Arial" panose="020B0604020202020204" pitchFamily="34" charset="0"/>
              </a:rPr>
              <a:t>ROSS-SC grant program is designed to assist residents of Public and Indian Housing to make progress towards economic and housing self-sufficiency by removing educational, professional, and health barriers. Application deadline July 18, 2022.  </a:t>
            </a:r>
          </a:p>
          <a:p>
            <a:pPr>
              <a:lnSpc>
                <a:spcPct val="120000"/>
              </a:lnSpc>
              <a:spcBef>
                <a:spcPts val="0"/>
              </a:spcBef>
            </a:pPr>
            <a:r>
              <a:rPr lang="en-US" sz="18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https://www.hud.gov/program_offices/spm/gmomgmt/grantsinfo/fundingopps/fy22_ross_sc?utm_medium=email&amp;utm_source=govdelivery</a:t>
            </a:r>
            <a:r>
              <a:rPr lang="en-US" sz="1800" b="1" dirty="0">
                <a:solidFill>
                  <a:srgbClr val="0070C0"/>
                </a:solidFill>
                <a:latin typeface="Arial" panose="020B0604020202020204" pitchFamily="34" charset="0"/>
                <a:cs typeface="Arial" panose="020B0604020202020204" pitchFamily="34" charset="0"/>
              </a:rPr>
              <a:t>  </a:t>
            </a:r>
          </a:p>
          <a:p>
            <a:pPr>
              <a:lnSpc>
                <a:spcPct val="120000"/>
              </a:lnSpc>
              <a:spcBef>
                <a:spcPts val="300"/>
              </a:spcBef>
            </a:pPr>
            <a:r>
              <a:rPr lang="en-US" sz="2000" b="1" dirty="0">
                <a:solidFill>
                  <a:schemeClr val="tx1"/>
                </a:solidFill>
                <a:latin typeface="Arial" panose="020B0604020202020204" pitchFamily="34" charset="0"/>
                <a:cs typeface="Arial" panose="020B0604020202020204" pitchFamily="34" charset="0"/>
              </a:rPr>
              <a:t>Economic Development Administration (EDA</a:t>
            </a:r>
            <a:r>
              <a:rPr lang="en-US" sz="2000" dirty="0">
                <a:solidFill>
                  <a:schemeClr val="tx1"/>
                </a:solidFill>
                <a:latin typeface="Arial" panose="020B0604020202020204" pitchFamily="34" charset="0"/>
                <a:cs typeface="Arial" panose="020B0604020202020204" pitchFamily="34" charset="0"/>
              </a:rPr>
              <a:t>) offers funding specifically for Indigenous communities to develop and execute economic development projects to recover from the pandemic and build economies for the future. Application Deadline: 9/30/22 </a:t>
            </a:r>
          </a:p>
          <a:p>
            <a:pPr>
              <a:lnSpc>
                <a:spcPct val="120000"/>
              </a:lnSpc>
              <a:spcBef>
                <a:spcPts val="0"/>
              </a:spcBef>
            </a:pPr>
            <a:r>
              <a:rPr lang="en-US" sz="1800" b="1" dirty="0">
                <a:solidFill>
                  <a:srgbClr val="0070C0"/>
                </a:solidFill>
                <a:latin typeface="Arial" panose="020B0604020202020204" pitchFamily="34" charset="0"/>
                <a:cs typeface="Arial" panose="020B0604020202020204" pitchFamily="34" charset="0"/>
              </a:rPr>
              <a:t> </a:t>
            </a:r>
            <a:r>
              <a:rPr lang="en-US" sz="18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https://www.grants.gov/web/grants/view-opportunity.html?oppId=334764</a:t>
            </a:r>
            <a:r>
              <a:rPr lang="en-US" sz="1800" b="1" dirty="0">
                <a:solidFill>
                  <a:srgbClr val="0070C0"/>
                </a:solidFill>
                <a:latin typeface="Arial" panose="020B0604020202020204" pitchFamily="34" charset="0"/>
                <a:cs typeface="Arial" panose="020B0604020202020204" pitchFamily="34" charset="0"/>
              </a:rPr>
              <a:t> </a:t>
            </a:r>
          </a:p>
          <a:p>
            <a:pPr>
              <a:lnSpc>
                <a:spcPct val="120000"/>
              </a:lnSpc>
              <a:spcBef>
                <a:spcPts val="300"/>
              </a:spcBef>
            </a:pPr>
            <a:r>
              <a:rPr lang="en-US" sz="2000" b="1" dirty="0">
                <a:solidFill>
                  <a:schemeClr val="tx1"/>
                </a:solidFill>
                <a:latin typeface="Arial" panose="020B0604020202020204" pitchFamily="34" charset="0"/>
                <a:cs typeface="Arial" panose="020B0604020202020204" pitchFamily="34" charset="0"/>
              </a:rPr>
              <a:t>US EPA Funding Announcements</a:t>
            </a:r>
            <a:r>
              <a:rPr lang="en-US" sz="2000" dirty="0">
                <a:solidFill>
                  <a:schemeClr val="tx1"/>
                </a:solidFill>
                <a:latin typeface="Arial" panose="020B0604020202020204" pitchFamily="34" charset="0"/>
                <a:cs typeface="Arial" panose="020B0604020202020204" pitchFamily="34" charset="0"/>
              </a:rPr>
              <a:t>: </a:t>
            </a:r>
          </a:p>
          <a:p>
            <a:pPr>
              <a:lnSpc>
                <a:spcPct val="120000"/>
              </a:lnSpc>
              <a:spcBef>
                <a:spcPts val="0"/>
              </a:spcBef>
            </a:pPr>
            <a:r>
              <a:rPr lang="en-US" sz="2000" dirty="0">
                <a:solidFill>
                  <a:schemeClr val="tx1"/>
                </a:solidFill>
                <a:latin typeface="Arial" panose="020B0604020202020204" pitchFamily="34" charset="0"/>
                <a:cs typeface="Arial" panose="020B0604020202020204" pitchFamily="34" charset="0"/>
              </a:rPr>
              <a:t>Tribal Waste Management funding: </a:t>
            </a:r>
            <a:r>
              <a:rPr lang="en-US" sz="20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https://www.epa.gov/tribal-lands/tribal-waste-management-funding-resources-directory</a:t>
            </a:r>
            <a:r>
              <a:rPr lang="en-US" sz="2000" b="1" dirty="0">
                <a:solidFill>
                  <a:srgbClr val="0070C0"/>
                </a:solidFill>
                <a:latin typeface="Arial" panose="020B0604020202020204" pitchFamily="34" charset="0"/>
                <a:cs typeface="Arial" panose="020B0604020202020204" pitchFamily="34" charset="0"/>
              </a:rPr>
              <a:t>  </a:t>
            </a:r>
          </a:p>
          <a:p>
            <a:pPr marL="0" indent="0">
              <a:buNone/>
            </a:pPr>
            <a:endParaRPr lang="en-US" sz="2000" dirty="0"/>
          </a:p>
        </p:txBody>
      </p:sp>
      <p:sp>
        <p:nvSpPr>
          <p:cNvPr id="6" name="Title 5">
            <a:extLst>
              <a:ext uri="{FF2B5EF4-FFF2-40B4-BE49-F238E27FC236}">
                <a16:creationId xmlns:a16="http://schemas.microsoft.com/office/drawing/2014/main" id="{CAAE5870-A383-42C5-B108-D871C2C11B4F}"/>
              </a:ext>
            </a:extLst>
          </p:cNvPr>
          <p:cNvSpPr>
            <a:spLocks noGrp="1"/>
          </p:cNvSpPr>
          <p:nvPr>
            <p:ph type="title"/>
          </p:nvPr>
        </p:nvSpPr>
        <p:spPr>
          <a:xfrm>
            <a:off x="1092858" y="286237"/>
            <a:ext cx="8498455" cy="1325563"/>
          </a:xfrm>
        </p:spPr>
        <p:txBody>
          <a:bodyPr vert="horz" lIns="91440" tIns="45720" rIns="91440" bIns="45720" rtlCol="0" anchor="ctr">
            <a:noAutofit/>
          </a:bodyPr>
          <a:lstStyle/>
          <a:p>
            <a:pPr algn="ctr"/>
            <a:r>
              <a:rPr lang="en-US" sz="3600" b="1" dirty="0">
                <a:solidFill>
                  <a:srgbClr val="990033"/>
                </a:solidFill>
              </a:rPr>
              <a:t>FUNDING ANNOUNCEMENTS FOR </a:t>
            </a:r>
            <a:br>
              <a:rPr lang="en-US" sz="3600" b="1" dirty="0">
                <a:solidFill>
                  <a:srgbClr val="990033"/>
                </a:solidFill>
              </a:rPr>
            </a:br>
            <a:r>
              <a:rPr lang="en-US" sz="3600" b="1" dirty="0">
                <a:solidFill>
                  <a:srgbClr val="990033"/>
                </a:solidFill>
              </a:rPr>
              <a:t>TRIBAL COMMUNITIES</a:t>
            </a:r>
            <a:endParaRPr lang="en-US" sz="3500" b="1" kern="1200" dirty="0">
              <a:solidFill>
                <a:schemeClr val="tx1"/>
              </a:solidFill>
              <a:latin typeface="+mj-lt"/>
              <a:ea typeface="+mj-ea"/>
              <a:cs typeface="+mj-cs"/>
            </a:endParaRPr>
          </a:p>
        </p:txBody>
      </p:sp>
      <p:sp>
        <p:nvSpPr>
          <p:cNvPr id="33" name="Rectangle 3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BD6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A7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5778E463-DF7E-43E6-8766-8CCFE9A38B76}"/>
              </a:ext>
            </a:extLst>
          </p:cNvPr>
          <p:cNvPicPr>
            <a:picLocks noChangeAspect="1"/>
          </p:cNvPicPr>
          <p:nvPr/>
        </p:nvPicPr>
        <p:blipFill>
          <a:blip r:embed="rId4"/>
          <a:stretch>
            <a:fillRect/>
          </a:stretch>
        </p:blipFill>
        <p:spPr>
          <a:xfrm>
            <a:off x="9300819" y="2857501"/>
            <a:ext cx="1369334" cy="1142998"/>
          </a:xfrm>
          <a:prstGeom prst="rect">
            <a:avLst/>
          </a:prstGeom>
        </p:spPr>
      </p:pic>
      <p:pic>
        <p:nvPicPr>
          <p:cNvPr id="21" name="Picture 20">
            <a:extLst>
              <a:ext uri="{FF2B5EF4-FFF2-40B4-BE49-F238E27FC236}">
                <a16:creationId xmlns:a16="http://schemas.microsoft.com/office/drawing/2014/main" id="{21F1D815-B979-402B-8692-AB92826CD5E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6311" y="286237"/>
            <a:ext cx="836548" cy="909187"/>
          </a:xfrm>
          <a:prstGeom prst="rect">
            <a:avLst/>
          </a:prstGeom>
          <a:noFill/>
          <a:ln>
            <a:noFill/>
          </a:ln>
        </p:spPr>
      </p:pic>
      <p:pic>
        <p:nvPicPr>
          <p:cNvPr id="14" name="Picture 13" descr="Background pattern&#10;&#10;Description automatically generated">
            <a:extLst>
              <a:ext uri="{FF2B5EF4-FFF2-40B4-BE49-F238E27FC236}">
                <a16:creationId xmlns:a16="http://schemas.microsoft.com/office/drawing/2014/main" id="{7CB31070-9E6D-4D11-A261-78EA793E3163}"/>
              </a:ext>
            </a:extLst>
          </p:cNvPr>
          <p:cNvPicPr>
            <a:picLocks noChangeAspect="1"/>
          </p:cNvPicPr>
          <p:nvPr/>
        </p:nvPicPr>
        <p:blipFill>
          <a:blip r:embed="rId6"/>
          <a:stretch>
            <a:fillRect/>
          </a:stretch>
        </p:blipFill>
        <p:spPr>
          <a:xfrm rot="5400000">
            <a:off x="5836028" y="552271"/>
            <a:ext cx="519942" cy="12192002"/>
          </a:xfrm>
          <a:prstGeom prst="rect">
            <a:avLst/>
          </a:prstGeom>
        </p:spPr>
      </p:pic>
    </p:spTree>
    <p:extLst>
      <p:ext uri="{BB962C8B-B14F-4D97-AF65-F5344CB8AC3E}">
        <p14:creationId xmlns:p14="http://schemas.microsoft.com/office/powerpoint/2010/main" val="215525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994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0151AD1-11B1-449F-AB5C-8A4213CDBD7A}"/>
              </a:ext>
            </a:extLst>
          </p:cNvPr>
          <p:cNvSpPr>
            <a:spLocks noGrp="1"/>
          </p:cNvSpPr>
          <p:nvPr>
            <p:ph type="ctrTitle"/>
          </p:nvPr>
        </p:nvSpPr>
        <p:spPr>
          <a:xfrm>
            <a:off x="640080" y="839982"/>
            <a:ext cx="6692827" cy="3892669"/>
          </a:xfrm>
        </p:spPr>
        <p:txBody>
          <a:bodyPr>
            <a:normAutofit/>
          </a:bodyPr>
          <a:lstStyle/>
          <a:p>
            <a:pPr algn="l"/>
            <a:r>
              <a:rPr lang="en-US" sz="6600" b="1" dirty="0"/>
              <a:t>Questions </a:t>
            </a:r>
          </a:p>
        </p:txBody>
      </p:sp>
      <p:sp>
        <p:nvSpPr>
          <p:cNvPr id="8" name="Subtitle 7">
            <a:extLst>
              <a:ext uri="{FF2B5EF4-FFF2-40B4-BE49-F238E27FC236}">
                <a16:creationId xmlns:a16="http://schemas.microsoft.com/office/drawing/2014/main" id="{62EF87EF-3B26-48CE-81E9-2CD405383127}"/>
              </a:ext>
            </a:extLst>
          </p:cNvPr>
          <p:cNvSpPr>
            <a:spLocks noGrp="1"/>
          </p:cNvSpPr>
          <p:nvPr>
            <p:ph type="subTitle" idx="1"/>
          </p:nvPr>
        </p:nvSpPr>
        <p:spPr>
          <a:xfrm>
            <a:off x="640080" y="5151103"/>
            <a:ext cx="6692827" cy="1569486"/>
          </a:xfrm>
        </p:spPr>
        <p:txBody>
          <a:bodyPr>
            <a:normAutofit/>
          </a:bodyPr>
          <a:lstStyle/>
          <a:p>
            <a:pPr marR="0" lvl="2" algn="l">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Thank you!</a:t>
            </a:r>
          </a:p>
          <a:p>
            <a:pPr marR="0" lvl="2" algn="l">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
        <p:nvSpPr>
          <p:cNvPr id="4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929209"/>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Question mark">
            <a:extLst>
              <a:ext uri="{FF2B5EF4-FFF2-40B4-BE49-F238E27FC236}">
                <a16:creationId xmlns:a16="http://schemas.microsoft.com/office/drawing/2014/main" id="{B6285BE8-D366-4F31-9D2D-62D1830903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1544" y="1787021"/>
            <a:ext cx="4087368" cy="4087368"/>
          </a:xfrm>
          <a:prstGeom prst="rect">
            <a:avLst/>
          </a:prstGeom>
        </p:spPr>
      </p:pic>
      <p:pic>
        <p:nvPicPr>
          <p:cNvPr id="5" name="Picture 4" descr="Background pattern&#10;&#10;Description automatically generated">
            <a:extLst>
              <a:ext uri="{FF2B5EF4-FFF2-40B4-BE49-F238E27FC236}">
                <a16:creationId xmlns:a16="http://schemas.microsoft.com/office/drawing/2014/main" id="{D10D1D91-D24D-49BC-BDB6-34A90F1F0A1D}"/>
              </a:ext>
            </a:extLst>
          </p:cNvPr>
          <p:cNvPicPr>
            <a:picLocks noChangeAspect="1"/>
          </p:cNvPicPr>
          <p:nvPr/>
        </p:nvPicPr>
        <p:blipFill>
          <a:blip r:embed="rId5"/>
          <a:stretch>
            <a:fillRect/>
          </a:stretch>
        </p:blipFill>
        <p:spPr>
          <a:xfrm rot="5400000">
            <a:off x="5836030" y="-5836030"/>
            <a:ext cx="519942" cy="12192002"/>
          </a:xfrm>
          <a:prstGeom prst="rect">
            <a:avLst/>
          </a:prstGeom>
        </p:spPr>
      </p:pic>
      <p:pic>
        <p:nvPicPr>
          <p:cNvPr id="6" name="Picture 5" descr="Background pattern&#10;&#10;Description automatically generated">
            <a:extLst>
              <a:ext uri="{FF2B5EF4-FFF2-40B4-BE49-F238E27FC236}">
                <a16:creationId xmlns:a16="http://schemas.microsoft.com/office/drawing/2014/main" id="{8DFD5103-BF88-4C8F-9077-9AED52646AA9}"/>
              </a:ext>
            </a:extLst>
          </p:cNvPr>
          <p:cNvPicPr>
            <a:picLocks noChangeAspect="1"/>
          </p:cNvPicPr>
          <p:nvPr/>
        </p:nvPicPr>
        <p:blipFill>
          <a:blip r:embed="rId5"/>
          <a:stretch>
            <a:fillRect/>
          </a:stretch>
        </p:blipFill>
        <p:spPr>
          <a:xfrm rot="5400000">
            <a:off x="5836030" y="502028"/>
            <a:ext cx="519942" cy="12192002"/>
          </a:xfrm>
          <a:prstGeom prst="rect">
            <a:avLst/>
          </a:prstGeom>
        </p:spPr>
      </p:pic>
    </p:spTree>
    <p:extLst>
      <p:ext uri="{BB962C8B-B14F-4D97-AF65-F5344CB8AC3E}">
        <p14:creationId xmlns:p14="http://schemas.microsoft.com/office/powerpoint/2010/main" val="253095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AE269B31-E8CF-407C-A09F-3032FC078A08}"/>
              </a:ext>
            </a:extLst>
          </p:cNvPr>
          <p:cNvPicPr>
            <a:picLocks noChangeAspect="1"/>
          </p:cNvPicPr>
          <p:nvPr/>
        </p:nvPicPr>
        <p:blipFill>
          <a:blip r:embed="rId2"/>
          <a:stretch>
            <a:fillRect/>
          </a:stretch>
        </p:blipFill>
        <p:spPr>
          <a:xfrm rot="16200000">
            <a:off x="6054139" y="665443"/>
            <a:ext cx="83724" cy="12192002"/>
          </a:xfrm>
          <a:prstGeom prst="rect">
            <a:avLst/>
          </a:prstGeom>
        </p:spPr>
      </p:pic>
      <p:pic>
        <p:nvPicPr>
          <p:cNvPr id="14" name="Picture 13" descr="Background pattern&#10;&#10;Description automatically generated">
            <a:extLst>
              <a:ext uri="{FF2B5EF4-FFF2-40B4-BE49-F238E27FC236}">
                <a16:creationId xmlns:a16="http://schemas.microsoft.com/office/drawing/2014/main" id="{05A6B54E-B424-4127-9230-931D7888ECAB}"/>
              </a:ext>
            </a:extLst>
          </p:cNvPr>
          <p:cNvPicPr>
            <a:picLocks noChangeAspect="1"/>
          </p:cNvPicPr>
          <p:nvPr/>
        </p:nvPicPr>
        <p:blipFill>
          <a:blip r:embed="rId2"/>
          <a:stretch>
            <a:fillRect/>
          </a:stretch>
        </p:blipFill>
        <p:spPr>
          <a:xfrm rot="5400000">
            <a:off x="5836030" y="-5836030"/>
            <a:ext cx="519942" cy="12192002"/>
          </a:xfrm>
          <a:prstGeom prst="rect">
            <a:avLst/>
          </a:prstGeom>
        </p:spPr>
      </p:pic>
      <p:sp>
        <p:nvSpPr>
          <p:cNvPr id="15" name="Title 14">
            <a:extLst>
              <a:ext uri="{FF2B5EF4-FFF2-40B4-BE49-F238E27FC236}">
                <a16:creationId xmlns:a16="http://schemas.microsoft.com/office/drawing/2014/main" id="{1BB38016-C1BF-4021-B6E4-8BE769E7FE55}"/>
              </a:ext>
            </a:extLst>
          </p:cNvPr>
          <p:cNvSpPr>
            <a:spLocks noGrp="1"/>
          </p:cNvSpPr>
          <p:nvPr>
            <p:ph type="ctrTitle"/>
          </p:nvPr>
        </p:nvSpPr>
        <p:spPr>
          <a:xfrm>
            <a:off x="4390393" y="-25085"/>
            <a:ext cx="3411213" cy="534954"/>
          </a:xfrm>
          <a:solidFill>
            <a:schemeClr val="bg1"/>
          </a:solidFill>
        </p:spPr>
        <p:txBody>
          <a:bodyPr>
            <a:normAutofit fontScale="90000"/>
          </a:bodyPr>
          <a:lstStyle/>
          <a:p>
            <a:r>
              <a:rPr lang="en-US" sz="3300" b="1" dirty="0">
                <a:effectLst>
                  <a:outerShdw blurRad="38100" dist="38100" dir="2700000" algn="tl">
                    <a:srgbClr val="000000">
                      <a:alpha val="43137"/>
                    </a:srgbClr>
                  </a:outerShdw>
                </a:effectLst>
              </a:rPr>
              <a:t>SWONAP Contacts </a:t>
            </a:r>
          </a:p>
        </p:txBody>
      </p:sp>
      <p:graphicFrame>
        <p:nvGraphicFramePr>
          <p:cNvPr id="19" name="Table 19">
            <a:extLst>
              <a:ext uri="{FF2B5EF4-FFF2-40B4-BE49-F238E27FC236}">
                <a16:creationId xmlns:a16="http://schemas.microsoft.com/office/drawing/2014/main" id="{0C9A20BC-1A8E-4774-B1C9-0A5F6F45241B}"/>
              </a:ext>
            </a:extLst>
          </p:cNvPr>
          <p:cNvGraphicFramePr>
            <a:graphicFrameLocks noGrp="1"/>
          </p:cNvGraphicFramePr>
          <p:nvPr>
            <p:extLst>
              <p:ext uri="{D42A27DB-BD31-4B8C-83A1-F6EECF244321}">
                <p14:modId xmlns:p14="http://schemas.microsoft.com/office/powerpoint/2010/main" val="350987974"/>
              </p:ext>
            </p:extLst>
          </p:nvPr>
        </p:nvGraphicFramePr>
        <p:xfrm>
          <a:off x="180391" y="509869"/>
          <a:ext cx="11831216" cy="5526017"/>
        </p:xfrm>
        <a:graphic>
          <a:graphicData uri="http://schemas.openxmlformats.org/drawingml/2006/table">
            <a:tbl>
              <a:tblPr firstRow="1" bandRow="1">
                <a:tableStyleId>{C083E6E3-FA7D-4D7B-A595-EF9225AFEA82}</a:tableStyleId>
              </a:tblPr>
              <a:tblGrid>
                <a:gridCol w="5915608">
                  <a:extLst>
                    <a:ext uri="{9D8B030D-6E8A-4147-A177-3AD203B41FA5}">
                      <a16:colId xmlns:a16="http://schemas.microsoft.com/office/drawing/2014/main" val="464010253"/>
                    </a:ext>
                  </a:extLst>
                </a:gridCol>
                <a:gridCol w="5915608">
                  <a:extLst>
                    <a:ext uri="{9D8B030D-6E8A-4147-A177-3AD203B41FA5}">
                      <a16:colId xmlns:a16="http://schemas.microsoft.com/office/drawing/2014/main" val="3625211068"/>
                    </a:ext>
                  </a:extLst>
                </a:gridCol>
              </a:tblGrid>
              <a:tr h="612849">
                <a:tc gridSpan="2">
                  <a:txBody>
                    <a:bodyPr/>
                    <a:lstStyle/>
                    <a:p>
                      <a:pPr algn="ctr"/>
                      <a:r>
                        <a:rPr lang="en-US" sz="1600" b="1" dirty="0">
                          <a:effectLst/>
                        </a:rPr>
                        <a:t>Jody A. Moses, Administrator (Phoenix)</a:t>
                      </a:r>
                    </a:p>
                    <a:p>
                      <a:pPr algn="ctr"/>
                      <a:r>
                        <a:rPr lang="en-US" sz="1400" b="0" dirty="0">
                          <a:hlinkClick r:id="rId3"/>
                        </a:rPr>
                        <a:t>Jody.A.Moses@hud.gov</a:t>
                      </a:r>
                      <a:r>
                        <a:rPr lang="en-US" sz="1400" b="0" dirty="0"/>
                        <a:t> </a:t>
                      </a:r>
                    </a:p>
                  </a:txBody>
                  <a:tcPr/>
                </a:tc>
                <a:tc hMerge="1">
                  <a:txBody>
                    <a:bodyPr/>
                    <a:lstStyle/>
                    <a:p>
                      <a:endParaRPr lang="en-US" dirty="0"/>
                    </a:p>
                  </a:txBody>
                  <a:tcPr/>
                </a:tc>
                <a:extLst>
                  <a:ext uri="{0D108BD9-81ED-4DB2-BD59-A6C34878D82A}">
                    <a16:rowId xmlns:a16="http://schemas.microsoft.com/office/drawing/2014/main" val="3099414781"/>
                  </a:ext>
                </a:extLst>
              </a:tr>
              <a:tr h="612849">
                <a:tc gridSpan="2">
                  <a:txBody>
                    <a:bodyPr/>
                    <a:lstStyle/>
                    <a:p>
                      <a:pPr algn="ctr"/>
                      <a:r>
                        <a:rPr lang="en-US" sz="1600" b="1" dirty="0"/>
                        <a:t>Cheryl Dixon Zuni, Deputy Administrator (Albuquerque)</a:t>
                      </a:r>
                    </a:p>
                    <a:p>
                      <a:pPr algn="ctr"/>
                      <a:r>
                        <a:rPr lang="en-US" sz="1400" dirty="0">
                          <a:hlinkClick r:id="rId3"/>
                        </a:rPr>
                        <a:t>CherylDixonZuni@hud.gov</a:t>
                      </a:r>
                      <a:r>
                        <a:rPr lang="en-US" sz="1400" dirty="0"/>
                        <a:t> </a:t>
                      </a:r>
                    </a:p>
                  </a:txBody>
                  <a:tcPr/>
                </a:tc>
                <a:tc hMerge="1">
                  <a:txBody>
                    <a:bodyPr/>
                    <a:lstStyle/>
                    <a:p>
                      <a:endParaRPr lang="en-US" dirty="0"/>
                    </a:p>
                  </a:txBody>
                  <a:tcPr/>
                </a:tc>
                <a:extLst>
                  <a:ext uri="{0D108BD9-81ED-4DB2-BD59-A6C34878D82A}">
                    <a16:rowId xmlns:a16="http://schemas.microsoft.com/office/drawing/2014/main" val="3275631886"/>
                  </a:ext>
                </a:extLst>
              </a:tr>
              <a:tr h="1293793">
                <a:tc>
                  <a:txBody>
                    <a:bodyPr/>
                    <a:lstStyle/>
                    <a:p>
                      <a:pPr algn="ctr"/>
                      <a:r>
                        <a:rPr lang="en-US" sz="1400" b="1" dirty="0"/>
                        <a:t>Robert J. Holden, Grants Management Director (Phoenix)</a:t>
                      </a:r>
                    </a:p>
                    <a:p>
                      <a:pPr algn="ctr"/>
                      <a:r>
                        <a:rPr lang="en-US" sz="1400" dirty="0">
                          <a:hlinkClick r:id="rId3"/>
                        </a:rPr>
                        <a:t>Robert.J.Holden@hud.gov</a:t>
                      </a:r>
                      <a:r>
                        <a:rPr lang="en-US" sz="1400" dirty="0"/>
                        <a:t> </a:t>
                      </a:r>
                    </a:p>
                    <a:p>
                      <a:pPr algn="ctr"/>
                      <a:endParaRPr lang="en-US" sz="1400" b="0" dirty="0"/>
                    </a:p>
                    <a:p>
                      <a:pPr algn="ctr"/>
                      <a:r>
                        <a:rPr lang="en-US" sz="1400" b="1" dirty="0"/>
                        <a:t>Jack Edmo, Grants Management Director (ABQ)</a:t>
                      </a:r>
                    </a:p>
                    <a:p>
                      <a:pPr algn="ctr"/>
                      <a:r>
                        <a:rPr lang="en-US" sz="1400" b="0" dirty="0">
                          <a:hlinkClick r:id="rId3"/>
                        </a:rPr>
                        <a:t>Jack.Edmo@hud.gov</a:t>
                      </a:r>
                      <a:r>
                        <a:rPr lang="en-US" sz="1400" b="0" dirty="0"/>
                        <a:t> </a:t>
                      </a:r>
                    </a:p>
                  </a:txBody>
                  <a:tcPr/>
                </a:tc>
                <a:tc>
                  <a:txBody>
                    <a:bodyPr/>
                    <a:lstStyle/>
                    <a:p>
                      <a:pPr algn="ctr"/>
                      <a:r>
                        <a:rPr lang="en-US" sz="1400" b="1" dirty="0"/>
                        <a:t>Jan E. Oleksak, Grants Evaluation Director (Phoenix)</a:t>
                      </a:r>
                    </a:p>
                    <a:p>
                      <a:pPr algn="ctr"/>
                      <a:r>
                        <a:rPr lang="en-US" sz="1400" dirty="0">
                          <a:hlinkClick r:id="rId3"/>
                        </a:rPr>
                        <a:t>Jan.E.Oleksak@hud.gov</a:t>
                      </a:r>
                      <a:r>
                        <a:rPr lang="en-US" sz="1400" dirty="0"/>
                        <a:t> </a:t>
                      </a:r>
                    </a:p>
                    <a:p>
                      <a:pPr algn="ctr"/>
                      <a:endParaRPr lang="en-US"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Ginger Moralez, Grants Evaluation Director (ABQ)</a:t>
                      </a:r>
                      <a:r>
                        <a:rPr lang="nb-NO" sz="1400" b="1"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0" dirty="0">
                          <a:hlinkClick r:id="rId3"/>
                        </a:rPr>
                        <a:t>Ginger.J.Moralez@hud.gov</a:t>
                      </a:r>
                      <a:r>
                        <a:rPr lang="nb-NO" sz="1400" b="0" dirty="0"/>
                        <a:t> </a:t>
                      </a:r>
                      <a:endParaRPr lang="en-US" sz="1400" b="0" dirty="0"/>
                    </a:p>
                  </a:txBody>
                  <a:tcPr/>
                </a:tc>
                <a:extLst>
                  <a:ext uri="{0D108BD9-81ED-4DB2-BD59-A6C34878D82A}">
                    <a16:rowId xmlns:a16="http://schemas.microsoft.com/office/drawing/2014/main" val="1293608298"/>
                  </a:ext>
                </a:extLst>
              </a:tr>
              <a:tr h="571140">
                <a:tc>
                  <a:txBody>
                    <a:bodyPr/>
                    <a:lstStyle/>
                    <a:p>
                      <a:pPr algn="ctr"/>
                      <a:endParaRPr lang="en-US" sz="1400" dirty="0"/>
                    </a:p>
                  </a:txBody>
                  <a:tcPr/>
                </a:tc>
                <a:tc>
                  <a:txBody>
                    <a:bodyPr/>
                    <a:lstStyle/>
                    <a:p>
                      <a:pPr algn="ctr"/>
                      <a:endParaRPr lang="en-US" sz="1400" b="1" dirty="0"/>
                    </a:p>
                  </a:txBody>
                  <a:tcPr/>
                </a:tc>
                <a:extLst>
                  <a:ext uri="{0D108BD9-81ED-4DB2-BD59-A6C34878D82A}">
                    <a16:rowId xmlns:a16="http://schemas.microsoft.com/office/drawing/2014/main" val="657953306"/>
                  </a:ext>
                </a:extLst>
              </a:tr>
              <a:tr h="537683">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364966237"/>
                  </a:ext>
                </a:extLst>
              </a:tr>
              <a:tr h="537683">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709921174"/>
                  </a:ext>
                </a:extLst>
              </a:tr>
              <a:tr h="537683">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761504978"/>
                  </a:ext>
                </a:extLst>
              </a:tr>
              <a:tr h="822337">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613889439"/>
                  </a:ext>
                </a:extLst>
              </a:tr>
            </a:tbl>
          </a:graphicData>
        </a:graphic>
      </p:graphicFrame>
      <p:sp>
        <p:nvSpPr>
          <p:cNvPr id="10" name="Rectangle 2">
            <a:extLst>
              <a:ext uri="{FF2B5EF4-FFF2-40B4-BE49-F238E27FC236}">
                <a16:creationId xmlns:a16="http://schemas.microsoft.com/office/drawing/2014/main" id="{11C945A7-1077-4BFA-922F-77986FC9742F}"/>
              </a:ext>
            </a:extLst>
          </p:cNvPr>
          <p:cNvSpPr>
            <a:spLocks noChangeArrowheads="1"/>
          </p:cNvSpPr>
          <p:nvPr/>
        </p:nvSpPr>
        <p:spPr bwMode="auto">
          <a:xfrm>
            <a:off x="585203" y="3649948"/>
            <a:ext cx="11021591" cy="246221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VISIT OUR WEBSITES:</a:t>
            </a:r>
          </a:p>
          <a:p>
            <a:pPr marL="0" marR="0" algn="ctr">
              <a:spcBef>
                <a:spcPts val="0"/>
              </a:spcBef>
              <a:spcAft>
                <a:spcPts val="0"/>
              </a:spcAft>
            </a:pPr>
            <a:r>
              <a:rPr lang="en-US" sz="1400" b="1" dirty="0">
                <a:latin typeface="Calibri" panose="020F0502020204030204" pitchFamily="34" charset="0"/>
                <a:ea typeface="Times New Roman" panose="02020603050405020304" pitchFamily="18" charset="0"/>
                <a:cs typeface="Calibri" panose="020F0502020204030204" pitchFamily="34" charset="0"/>
              </a:rPr>
              <a:t>Codetalk:</a:t>
            </a:r>
          </a:p>
          <a:p>
            <a:pPr algn="ctr"/>
            <a:r>
              <a:rPr kumimoji="0" lang="en-US" altLang="en-US" sz="1400" i="0" u="none" strike="noStrike" cap="none" normalizeH="0" baseline="0" dirty="0">
                <a:ln>
                  <a:noFill/>
                </a:ln>
                <a:solidFill>
                  <a:srgbClr val="000000"/>
                </a:solidFill>
                <a:effectLst/>
                <a:latin typeface="Open Sans Condensed"/>
                <a:hlinkClick r:id="rId3"/>
              </a:rPr>
              <a:t>https://www.hud.gov/program_offices/public_indian_housing/ih</a:t>
            </a:r>
            <a:r>
              <a:rPr lang="en-US" altLang="en-US" sz="1400" dirty="0">
                <a:solidFill>
                  <a:srgbClr val="000000"/>
                </a:solidFill>
                <a:latin typeface="Open Sans Condensed"/>
              </a:rPr>
              <a:t> </a:t>
            </a:r>
            <a:br>
              <a:rPr lang="en-US" sz="1400" dirty="0">
                <a:effectLst/>
                <a:latin typeface="Calibri" panose="020F0502020204030204" pitchFamily="34" charset="0"/>
                <a:ea typeface="Times New Roman" panose="02020603050405020304" pitchFamily="18" charset="0"/>
                <a:cs typeface="Calibri" panose="020F0502020204030204" pitchFamily="34" charset="0"/>
              </a:rPr>
            </a:br>
            <a:r>
              <a:rPr lang="en-US" sz="1400" b="1" dirty="0">
                <a:effectLst/>
                <a:latin typeface="Calibri" panose="020F0502020204030204" pitchFamily="34" charset="0"/>
                <a:ea typeface="Times New Roman" panose="02020603050405020304" pitchFamily="18" charset="0"/>
                <a:cs typeface="Calibri" panose="020F0502020204030204" pitchFamily="34" charset="0"/>
              </a:rPr>
              <a:t>SWONAP: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https://www.hud.gov/program_offices/public_indian_housing/ih/codetalk/onap/swonap</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SECTION 184: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https://www.hud.gov/program_offices/public_indian_housing/ih/homeownership/184</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br>
              <a:rPr lang="en-US" sz="1400" dirty="0">
                <a:effectLst/>
                <a:latin typeface="Calibri" panose="020F0502020204030204" pitchFamily="34" charset="0"/>
                <a:ea typeface="Times New Roman" panose="02020603050405020304" pitchFamily="18" charset="0"/>
                <a:cs typeface="Calibri" panose="020F0502020204030204" pitchFamily="34" charset="0"/>
              </a:rPr>
            </a:br>
            <a:r>
              <a:rPr lang="en-US" sz="1400" b="1" dirty="0">
                <a:effectLst/>
                <a:latin typeface="Calibri" panose="020F0502020204030204" pitchFamily="34" charset="0"/>
                <a:ea typeface="Times New Roman" panose="02020603050405020304" pitchFamily="18" charset="0"/>
                <a:cs typeface="Calibri" panose="020F0502020204030204" pitchFamily="34" charset="0"/>
              </a:rPr>
              <a:t>TITLE VI: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https://portal.hud.gov/hudportal/HUD?src=/program_offices/public_indian_housing/ih/homeownership/titlevi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COVID-19 Recovery Programs: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https://www.hud.gov/program_offices/public_indian_housing/ih/Covid_Recovery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319545BA-A7CF-4BEC-87B0-90E59E0FB9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333292" y="6088931"/>
            <a:ext cx="809625" cy="714375"/>
          </a:xfrm>
          <a:prstGeom prst="rect">
            <a:avLst/>
          </a:prstGeom>
          <a:noFill/>
          <a:ln>
            <a:noFill/>
          </a:ln>
        </p:spPr>
      </p:pic>
      <p:pic>
        <p:nvPicPr>
          <p:cNvPr id="21" name="Picture 20">
            <a:extLst>
              <a:ext uri="{FF2B5EF4-FFF2-40B4-BE49-F238E27FC236}">
                <a16:creationId xmlns:a16="http://schemas.microsoft.com/office/drawing/2014/main" id="{E6084944-FF16-46B3-B02E-3C3E5E531E1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083" y="6035887"/>
            <a:ext cx="752475" cy="752475"/>
          </a:xfrm>
          <a:prstGeom prst="rect">
            <a:avLst/>
          </a:prstGeom>
          <a:noFill/>
          <a:ln>
            <a:noFill/>
          </a:ln>
        </p:spPr>
      </p:pic>
    </p:spTree>
    <p:extLst>
      <p:ext uri="{BB962C8B-B14F-4D97-AF65-F5344CB8AC3E}">
        <p14:creationId xmlns:p14="http://schemas.microsoft.com/office/powerpoint/2010/main" val="89214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t="-108000" b="-108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966B9-C126-4EAF-98AD-9850FAE5ADA5}"/>
              </a:ext>
            </a:extLst>
          </p:cNvPr>
          <p:cNvSpPr>
            <a:spLocks noGrp="1"/>
          </p:cNvSpPr>
          <p:nvPr>
            <p:ph type="ctrTitle"/>
          </p:nvPr>
        </p:nvSpPr>
        <p:spPr>
          <a:xfrm>
            <a:off x="545933" y="0"/>
            <a:ext cx="12043514" cy="1550534"/>
          </a:xfrm>
        </p:spPr>
        <p:txBody>
          <a:bodyPr>
            <a:normAutofit fontScale="90000"/>
          </a:bodyPr>
          <a:lstStyle/>
          <a:p>
            <a:pPr algn="l"/>
            <a:r>
              <a:rPr lang="en-US" b="1" dirty="0">
                <a:solidFill>
                  <a:srgbClr val="800000"/>
                </a:solidFill>
                <a:latin typeface="Gautami" panose="020B0502040204020203" pitchFamily="34" charset="0"/>
                <a:cs typeface="Gautami" panose="020B0502040204020203" pitchFamily="34" charset="0"/>
              </a:rPr>
              <a:t>Office of Native American Programs</a:t>
            </a:r>
          </a:p>
        </p:txBody>
      </p:sp>
      <p:sp>
        <p:nvSpPr>
          <p:cNvPr id="8" name="Subtitle 7">
            <a:extLst>
              <a:ext uri="{FF2B5EF4-FFF2-40B4-BE49-F238E27FC236}">
                <a16:creationId xmlns:a16="http://schemas.microsoft.com/office/drawing/2014/main" id="{71400953-2303-4AB3-B117-D9D8529E34D6}"/>
              </a:ext>
            </a:extLst>
          </p:cNvPr>
          <p:cNvSpPr>
            <a:spLocks noGrp="1"/>
          </p:cNvSpPr>
          <p:nvPr>
            <p:ph type="subTitle" idx="1"/>
          </p:nvPr>
        </p:nvSpPr>
        <p:spPr>
          <a:xfrm>
            <a:off x="715418" y="2095138"/>
            <a:ext cx="10083247" cy="1928292"/>
          </a:xfrm>
        </p:spPr>
        <p:txBody>
          <a:bodyPr>
            <a:normAutofit/>
          </a:bodyPr>
          <a:lstStyle/>
          <a:p>
            <a:r>
              <a:rPr lang="en-US" sz="7200" b="1" dirty="0">
                <a:latin typeface="Gautami" panose="020B0502040204020203" pitchFamily="34" charset="0"/>
                <a:cs typeface="Gautami" panose="020B0502040204020203" pitchFamily="34" charset="0"/>
              </a:rPr>
              <a:t>Program Info &amp; Updates </a:t>
            </a:r>
          </a:p>
        </p:txBody>
      </p:sp>
      <p:pic>
        <p:nvPicPr>
          <p:cNvPr id="9" name="Picture 8">
            <a:extLst>
              <a:ext uri="{FF2B5EF4-FFF2-40B4-BE49-F238E27FC236}">
                <a16:creationId xmlns:a16="http://schemas.microsoft.com/office/drawing/2014/main" id="{90583ACD-FCA2-450E-9C2E-66D0C91302C2}"/>
              </a:ext>
            </a:extLst>
          </p:cNvPr>
          <p:cNvPicPr>
            <a:picLocks noChangeAspect="1"/>
          </p:cNvPicPr>
          <p:nvPr/>
        </p:nvPicPr>
        <p:blipFill>
          <a:blip r:embed="rId4"/>
          <a:stretch>
            <a:fillRect/>
          </a:stretch>
        </p:blipFill>
        <p:spPr>
          <a:xfrm>
            <a:off x="4990623" y="3462054"/>
            <a:ext cx="2649972" cy="2211959"/>
          </a:xfrm>
          <a:prstGeom prst="rect">
            <a:avLst/>
          </a:prstGeom>
          <a:ln>
            <a:noFill/>
          </a:ln>
          <a:effectLst>
            <a:outerShdw blurRad="292100" dist="139700" dir="2700000" algn="tl" rotWithShape="0">
              <a:srgbClr val="333333">
                <a:alpha val="65000"/>
              </a:srgbClr>
            </a:outerShdw>
          </a:effectLst>
        </p:spPr>
      </p:pic>
      <p:pic>
        <p:nvPicPr>
          <p:cNvPr id="1026" name="Picture 8">
            <a:extLst>
              <a:ext uri="{FF2B5EF4-FFF2-40B4-BE49-F238E27FC236}">
                <a16:creationId xmlns:a16="http://schemas.microsoft.com/office/drawing/2014/main" id="{89B7426F-D6C1-4ADC-B2BC-D895B05B3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8665" y="5334886"/>
            <a:ext cx="1143299" cy="114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ackground pattern&#10;&#10;Description automatically generated">
            <a:extLst>
              <a:ext uri="{FF2B5EF4-FFF2-40B4-BE49-F238E27FC236}">
                <a16:creationId xmlns:a16="http://schemas.microsoft.com/office/drawing/2014/main" id="{A23EAA17-9EFB-40A8-A881-FEC6F2985CA0}"/>
              </a:ext>
            </a:extLst>
          </p:cNvPr>
          <p:cNvPicPr>
            <a:picLocks noChangeAspect="1"/>
          </p:cNvPicPr>
          <p:nvPr/>
        </p:nvPicPr>
        <p:blipFill>
          <a:blip r:embed="rId6"/>
          <a:stretch>
            <a:fillRect/>
          </a:stretch>
        </p:blipFill>
        <p:spPr>
          <a:xfrm rot="5400000">
            <a:off x="5888439" y="640956"/>
            <a:ext cx="387089" cy="12192002"/>
          </a:xfrm>
          <a:prstGeom prst="rect">
            <a:avLst/>
          </a:prstGeom>
        </p:spPr>
      </p:pic>
    </p:spTree>
    <p:extLst>
      <p:ext uri="{BB962C8B-B14F-4D97-AF65-F5344CB8AC3E}">
        <p14:creationId xmlns:p14="http://schemas.microsoft.com/office/powerpoint/2010/main" val="306942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AE5870-A383-42C5-B108-D871C2C11B4F}"/>
              </a:ext>
            </a:extLst>
          </p:cNvPr>
          <p:cNvSpPr>
            <a:spLocks noGrp="1"/>
          </p:cNvSpPr>
          <p:nvPr>
            <p:ph type="title"/>
          </p:nvPr>
        </p:nvSpPr>
        <p:spPr>
          <a:xfrm>
            <a:off x="1307353" y="78048"/>
            <a:ext cx="7474172" cy="1325563"/>
          </a:xfrm>
        </p:spPr>
        <p:txBody>
          <a:bodyPr vert="horz" lIns="91440" tIns="45720" rIns="91440" bIns="45720" rtlCol="0" anchor="ctr">
            <a:normAutofit/>
          </a:bodyPr>
          <a:lstStyle/>
          <a:p>
            <a:r>
              <a:rPr lang="en-US" sz="4400" b="1" kern="1200" dirty="0">
                <a:solidFill>
                  <a:schemeClr val="tx1"/>
                </a:solidFill>
                <a:latin typeface="+mj-lt"/>
                <a:ea typeface="+mj-ea"/>
                <a:cs typeface="+mj-cs"/>
              </a:rPr>
              <a:t>HUD Updates </a:t>
            </a:r>
          </a:p>
        </p:txBody>
      </p:sp>
      <p:sp>
        <p:nvSpPr>
          <p:cNvPr id="13" name="Subtitle 12">
            <a:extLst>
              <a:ext uri="{FF2B5EF4-FFF2-40B4-BE49-F238E27FC236}">
                <a16:creationId xmlns:a16="http://schemas.microsoft.com/office/drawing/2014/main" id="{9558B4BA-DFAE-446A-97BF-226744CA60BC}"/>
              </a:ext>
            </a:extLst>
          </p:cNvPr>
          <p:cNvSpPr>
            <a:spLocks noGrp="1"/>
          </p:cNvSpPr>
          <p:nvPr>
            <p:ph idx="1"/>
          </p:nvPr>
        </p:nvSpPr>
        <p:spPr>
          <a:xfrm>
            <a:off x="293363" y="2170649"/>
            <a:ext cx="8659089" cy="3450613"/>
          </a:xfrm>
        </p:spPr>
        <p:txBody>
          <a:bodyPr vert="horz" lIns="91440" tIns="45720" rIns="91440" bIns="45720" rtlCol="0" anchor="ctr">
            <a:normAutofit/>
          </a:bodyPr>
          <a:lstStyle/>
          <a:p>
            <a:pPr lvl="1"/>
            <a:endParaRPr lang="en-US" sz="1600" b="1" dirty="0"/>
          </a:p>
          <a:p>
            <a:pPr marL="0" indent="0">
              <a:buNone/>
            </a:pPr>
            <a:endParaRPr lang="en-US" sz="2000" dirty="0"/>
          </a:p>
        </p:txBody>
      </p:sp>
      <p:sp>
        <p:nvSpPr>
          <p:cNvPr id="33" name="Rectangle 3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BD6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A7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5778E463-DF7E-43E6-8766-8CCFE9A38B76}"/>
              </a:ext>
            </a:extLst>
          </p:cNvPr>
          <p:cNvPicPr>
            <a:picLocks noChangeAspect="1"/>
          </p:cNvPicPr>
          <p:nvPr/>
        </p:nvPicPr>
        <p:blipFill>
          <a:blip r:embed="rId3"/>
          <a:stretch>
            <a:fillRect/>
          </a:stretch>
        </p:blipFill>
        <p:spPr>
          <a:xfrm>
            <a:off x="9300819" y="2857501"/>
            <a:ext cx="1369334" cy="1142998"/>
          </a:xfrm>
          <a:prstGeom prst="rect">
            <a:avLst/>
          </a:prstGeom>
        </p:spPr>
      </p:pic>
      <p:pic>
        <p:nvPicPr>
          <p:cNvPr id="21" name="Picture 20">
            <a:extLst>
              <a:ext uri="{FF2B5EF4-FFF2-40B4-BE49-F238E27FC236}">
                <a16:creationId xmlns:a16="http://schemas.microsoft.com/office/drawing/2014/main" id="{21F1D815-B979-402B-8692-AB92826CD5E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5402" y="164435"/>
            <a:ext cx="836548" cy="909187"/>
          </a:xfrm>
          <a:prstGeom prst="rect">
            <a:avLst/>
          </a:prstGeom>
          <a:noFill/>
          <a:ln>
            <a:noFill/>
          </a:ln>
        </p:spPr>
      </p:pic>
      <p:pic>
        <p:nvPicPr>
          <p:cNvPr id="14" name="Picture 13" descr="Background pattern&#10;&#10;Description automatically generated">
            <a:extLst>
              <a:ext uri="{FF2B5EF4-FFF2-40B4-BE49-F238E27FC236}">
                <a16:creationId xmlns:a16="http://schemas.microsoft.com/office/drawing/2014/main" id="{7CB31070-9E6D-4D11-A261-78EA793E3163}"/>
              </a:ext>
            </a:extLst>
          </p:cNvPr>
          <p:cNvPicPr>
            <a:picLocks noChangeAspect="1"/>
          </p:cNvPicPr>
          <p:nvPr/>
        </p:nvPicPr>
        <p:blipFill>
          <a:blip r:embed="rId5"/>
          <a:stretch>
            <a:fillRect/>
          </a:stretch>
        </p:blipFill>
        <p:spPr>
          <a:xfrm rot="5400000">
            <a:off x="5836028" y="552271"/>
            <a:ext cx="519942" cy="12192002"/>
          </a:xfrm>
          <a:prstGeom prst="rect">
            <a:avLst/>
          </a:prstGeom>
        </p:spPr>
      </p:pic>
      <p:sp>
        <p:nvSpPr>
          <p:cNvPr id="2" name="TextBox 1">
            <a:extLst>
              <a:ext uri="{FF2B5EF4-FFF2-40B4-BE49-F238E27FC236}">
                <a16:creationId xmlns:a16="http://schemas.microsoft.com/office/drawing/2014/main" id="{33401695-D33D-4052-B713-E4B49E527864}"/>
              </a:ext>
            </a:extLst>
          </p:cNvPr>
          <p:cNvSpPr txBox="1"/>
          <p:nvPr/>
        </p:nvSpPr>
        <p:spPr>
          <a:xfrm>
            <a:off x="293363" y="1009704"/>
            <a:ext cx="8986898" cy="4867999"/>
          </a:xfrm>
          <a:prstGeom prst="rect">
            <a:avLst/>
          </a:prstGeom>
          <a:noFill/>
        </p:spPr>
        <p:txBody>
          <a:bodyPr wrap="square" rtlCol="0">
            <a:spAutoFit/>
          </a:bodyPr>
          <a:lstStyle/>
          <a:p>
            <a:pPr algn="ctr"/>
            <a:r>
              <a:rPr lang="en-US" sz="3300" b="1" dirty="0"/>
              <a:t>Indian Housing Block Grant (IHBG)</a:t>
            </a:r>
            <a:endParaRPr lang="en-US" sz="3300" dirty="0"/>
          </a:p>
          <a:p>
            <a:pPr algn="ctr"/>
            <a:endParaRPr lang="en-US" sz="3300" b="1" dirty="0">
              <a:solidFill>
                <a:schemeClr val="tx1"/>
              </a:solidFill>
              <a:latin typeface="Arial" panose="020B0604020202020204" pitchFamily="34" charset="0"/>
              <a:cs typeface="Arial" panose="020B0604020202020204" pitchFamily="34" charset="0"/>
            </a:endParaRPr>
          </a:p>
          <a:p>
            <a:r>
              <a:rPr lang="en-US" sz="2200" b="1" dirty="0">
                <a:solidFill>
                  <a:schemeClr val="tx1"/>
                </a:solidFill>
                <a:latin typeface="Arial" panose="020B0604020202020204" pitchFamily="34" charset="0"/>
                <a:cs typeface="Arial" panose="020B0604020202020204" pitchFamily="34" charset="0"/>
              </a:rPr>
              <a:t>SWONAP FY 21 IHBG Competitive Grant Awards: </a:t>
            </a:r>
          </a:p>
          <a:p>
            <a:pPr marL="0" lvl="1" indent="0" eaLnBrk="1" hangingPunct="1">
              <a:spcBef>
                <a:spcPts val="200"/>
              </a:spcBef>
              <a:buNone/>
            </a:pPr>
            <a:r>
              <a:rPr lang="en-US" sz="2200" dirty="0">
                <a:solidFill>
                  <a:schemeClr val="tx1"/>
                </a:solidFill>
                <a:latin typeface="Arial" panose="020B0604020202020204" pitchFamily="34" charset="0"/>
                <a:cs typeface="Arial" panose="020B0604020202020204" pitchFamily="34" charset="0"/>
              </a:rPr>
              <a:t>ONAP recently announced grant awards totaling $28,390,458 for the FY 2021 Indian Housing Block Grant Competitive program to 8 tribal grantees in the southwest region. </a:t>
            </a:r>
          </a:p>
          <a:p>
            <a:pPr marL="0" lvl="1" indent="0" eaLnBrk="1" hangingPunct="1">
              <a:spcBef>
                <a:spcPts val="200"/>
              </a:spcBef>
              <a:buNone/>
            </a:pPr>
            <a:endParaRPr lang="en-US" sz="2200" b="1" dirty="0">
              <a:latin typeface="Arial" panose="020B0604020202020204" pitchFamily="34" charset="0"/>
              <a:cs typeface="Arial" panose="020B0604020202020204" pitchFamily="34" charset="0"/>
            </a:endParaRPr>
          </a:p>
          <a:p>
            <a:pPr marL="0" lvl="1" indent="0" eaLnBrk="1" hangingPunct="1">
              <a:spcBef>
                <a:spcPts val="200"/>
              </a:spcBef>
              <a:buNone/>
            </a:pPr>
            <a:r>
              <a:rPr lang="en-US" sz="2200" b="1" dirty="0">
                <a:solidFill>
                  <a:schemeClr val="tx1"/>
                </a:solidFill>
                <a:latin typeface="Arial" panose="020B0604020202020204" pitchFamily="34" charset="0"/>
                <a:cs typeface="Arial" panose="020B0604020202020204" pitchFamily="34" charset="0"/>
              </a:rPr>
              <a:t>Indian Housing Block Grant Indian Housing Plans for PYE 9/30</a:t>
            </a:r>
          </a:p>
          <a:p>
            <a:pPr marL="274320" lvl="1" algn="ctr" eaLnBrk="1" hangingPunct="1">
              <a:lnSpc>
                <a:spcPct val="90000"/>
              </a:lnSpc>
              <a:spcBef>
                <a:spcPts val="200"/>
              </a:spcBef>
            </a:pPr>
            <a:r>
              <a:rPr lang="en-US" sz="2200" b="1" dirty="0">
                <a:solidFill>
                  <a:schemeClr val="tx1"/>
                </a:solidFill>
                <a:latin typeface="Arial" panose="020B0604020202020204" pitchFamily="34" charset="0"/>
                <a:cs typeface="Arial" panose="020B0604020202020204" pitchFamily="34" charset="0"/>
              </a:rPr>
              <a:t>Due: July 18th.  </a:t>
            </a:r>
          </a:p>
          <a:p>
            <a:pPr marL="274320" lvl="1" algn="ctr" eaLnBrk="1" hangingPunct="1">
              <a:lnSpc>
                <a:spcPct val="90000"/>
              </a:lnSpc>
              <a:spcBef>
                <a:spcPts val="200"/>
              </a:spcBef>
            </a:pPr>
            <a:endParaRPr lang="en-US" sz="2200" b="1" dirty="0">
              <a:latin typeface="Arial" panose="020B0604020202020204" pitchFamily="34" charset="0"/>
              <a:cs typeface="Arial" panose="020B0604020202020204" pitchFamily="34" charset="0"/>
            </a:endParaRPr>
          </a:p>
          <a:p>
            <a:pPr indent="-182880">
              <a:lnSpc>
                <a:spcPct val="90000"/>
              </a:lnSpc>
              <a:spcBef>
                <a:spcPts val="200"/>
              </a:spcBef>
            </a:pPr>
            <a:r>
              <a:rPr lang="en-US" sz="2200" b="1" dirty="0">
                <a:solidFill>
                  <a:schemeClr val="tx1"/>
                </a:solidFill>
                <a:latin typeface="Arial" panose="020B0604020202020204" pitchFamily="34" charset="0"/>
                <a:cs typeface="Arial" panose="020B0604020202020204" pitchFamily="34" charset="0"/>
              </a:rPr>
              <a:t>FY 2022 IHBG Formula Allocations</a:t>
            </a:r>
          </a:p>
          <a:p>
            <a:pPr marL="160020" indent="-342900">
              <a:lnSpc>
                <a:spcPct val="90000"/>
              </a:lnSpc>
              <a:spcBef>
                <a:spcPts val="200"/>
              </a:spcBef>
              <a:buFontTx/>
              <a:buChar char="-"/>
            </a:pPr>
            <a:r>
              <a:rPr lang="en-US" sz="2200" dirty="0">
                <a:solidFill>
                  <a:schemeClr val="tx1"/>
                </a:solidFill>
                <a:latin typeface="Arial" panose="020B0604020202020204" pitchFamily="34" charset="0"/>
                <a:cs typeface="Arial" panose="020B0604020202020204" pitchFamily="34" charset="0"/>
              </a:rPr>
              <a:t>Grant Agreements issued</a:t>
            </a:r>
          </a:p>
          <a:p>
            <a:pPr marL="160020" indent="-342900">
              <a:lnSpc>
                <a:spcPct val="90000"/>
              </a:lnSpc>
              <a:spcBef>
                <a:spcPts val="200"/>
              </a:spcBef>
              <a:buFontTx/>
              <a:buChar char="-"/>
            </a:pPr>
            <a:r>
              <a:rPr lang="en-US" sz="2200" dirty="0">
                <a:latin typeface="Arial" panose="020B0604020202020204" pitchFamily="34" charset="0"/>
                <a:cs typeface="Arial" panose="020B0604020202020204" pitchFamily="34" charset="0"/>
              </a:rPr>
              <a:t>Please Return Grant Agreements, if you have not</a:t>
            </a: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42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3" name="Rectangle 8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10C2B-2D49-43B5-914B-E63364C32DD8}"/>
              </a:ext>
            </a:extLst>
          </p:cNvPr>
          <p:cNvSpPr>
            <a:spLocks noGrp="1"/>
          </p:cNvSpPr>
          <p:nvPr>
            <p:ph type="title"/>
          </p:nvPr>
        </p:nvSpPr>
        <p:spPr>
          <a:xfrm>
            <a:off x="1175745" y="216868"/>
            <a:ext cx="9942716" cy="1554480"/>
          </a:xfrm>
        </p:spPr>
        <p:txBody>
          <a:bodyPr anchor="ctr">
            <a:normAutofit fontScale="90000"/>
          </a:bodyPr>
          <a:lstStyle/>
          <a:p>
            <a:pPr algn="ctr"/>
            <a:r>
              <a:rPr lang="en-US" sz="5400" b="1" dirty="0">
                <a:solidFill>
                  <a:srgbClr val="990033"/>
                </a:solidFill>
              </a:rPr>
              <a:t>HUD Updates </a:t>
            </a:r>
            <a:br>
              <a:rPr lang="en-US" sz="5400" b="1" dirty="0">
                <a:solidFill>
                  <a:srgbClr val="990033"/>
                </a:solidFill>
              </a:rPr>
            </a:br>
            <a:r>
              <a:rPr lang="en-US" sz="4800" b="1" dirty="0">
                <a:solidFill>
                  <a:srgbClr val="990033"/>
                </a:solidFill>
              </a:rPr>
              <a:t>FY 2023 Indian Housing Block Grant Formula Allocation Estimates</a:t>
            </a:r>
            <a:endParaRPr lang="en-US" sz="4800" b="1" dirty="0">
              <a:effectLst>
                <a:outerShdw blurRad="38100" dist="38100" dir="2700000" algn="tl">
                  <a:srgbClr val="000000">
                    <a:alpha val="43137"/>
                  </a:srgbClr>
                </a:outerShdw>
              </a:effectLst>
            </a:endParaRPr>
          </a:p>
        </p:txBody>
      </p:sp>
      <p:cxnSp>
        <p:nvCxnSpPr>
          <p:cNvPr id="89" name="Straight Connector 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67527A0A-F52A-45FE-92A9-B8F34B1B4C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79" y="5640664"/>
            <a:ext cx="809625" cy="714375"/>
          </a:xfrm>
          <a:prstGeom prst="rect">
            <a:avLst/>
          </a:prstGeom>
          <a:noFill/>
          <a:ln>
            <a:noFill/>
          </a:ln>
        </p:spPr>
      </p:pic>
      <p:pic>
        <p:nvPicPr>
          <p:cNvPr id="49" name="Picture 48" descr="Background pattern&#10;&#10;Description automatically generated">
            <a:extLst>
              <a:ext uri="{FF2B5EF4-FFF2-40B4-BE49-F238E27FC236}">
                <a16:creationId xmlns:a16="http://schemas.microsoft.com/office/drawing/2014/main" id="{93256A78-E9D5-49AE-BDAD-433A96C5F742}"/>
              </a:ext>
            </a:extLst>
          </p:cNvPr>
          <p:cNvPicPr>
            <a:picLocks noChangeAspect="1"/>
          </p:cNvPicPr>
          <p:nvPr/>
        </p:nvPicPr>
        <p:blipFill>
          <a:blip r:embed="rId4"/>
          <a:stretch>
            <a:fillRect/>
          </a:stretch>
        </p:blipFill>
        <p:spPr>
          <a:xfrm rot="5400000">
            <a:off x="5836028" y="552271"/>
            <a:ext cx="519942" cy="12192002"/>
          </a:xfrm>
          <a:prstGeom prst="rect">
            <a:avLst/>
          </a:prstGeom>
        </p:spPr>
      </p:pic>
      <p:sp>
        <p:nvSpPr>
          <p:cNvPr id="5" name="Content Placeholder 4">
            <a:extLst>
              <a:ext uri="{FF2B5EF4-FFF2-40B4-BE49-F238E27FC236}">
                <a16:creationId xmlns:a16="http://schemas.microsoft.com/office/drawing/2014/main" id="{47F4702A-0D37-C773-F405-75246FEA88C8}"/>
              </a:ext>
            </a:extLst>
          </p:cNvPr>
          <p:cNvSpPr>
            <a:spLocks noGrp="1"/>
          </p:cNvSpPr>
          <p:nvPr>
            <p:ph idx="1"/>
          </p:nvPr>
        </p:nvSpPr>
        <p:spPr>
          <a:xfrm>
            <a:off x="972913" y="2036963"/>
            <a:ext cx="10515600" cy="4351338"/>
          </a:xfrm>
        </p:spPr>
        <p:txBody>
          <a:bodyPr/>
          <a:lstStyle/>
          <a:p>
            <a:r>
              <a:rPr lang="en-US" sz="2800" b="1" dirty="0">
                <a:latin typeface="Arial" panose="020B0604020202020204" pitchFamily="34" charset="0"/>
                <a:cs typeface="Arial" panose="020B0604020202020204" pitchFamily="34" charset="0"/>
              </a:rPr>
              <a:t>Indian Housing Block Grant (IHBG) Formula Allocation estimates for Fiscal Year (FY) 2023 </a:t>
            </a:r>
            <a:r>
              <a:rPr lang="en-US" sz="2800" dirty="0">
                <a:latin typeface="Arial" panose="020B0604020202020204" pitchFamily="34" charset="0"/>
                <a:cs typeface="Arial" panose="020B0604020202020204" pitchFamily="34" charset="0"/>
              </a:rPr>
              <a:t>information is available on-line at: </a:t>
            </a:r>
            <a:r>
              <a:rPr lang="en-US" sz="2800" b="1"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https://ihbgformula.com/fy2023/</a:t>
            </a:r>
            <a:r>
              <a:rPr lang="en-US" sz="2800" b="1" dirty="0">
                <a:solidFill>
                  <a:srgbClr val="0070C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Tribes/TDHEs must review their data on the FY 2023 Formula Response Form and report any changes </a:t>
            </a:r>
            <a:r>
              <a:rPr lang="en-US" sz="2800" b="1" dirty="0">
                <a:solidFill>
                  <a:srgbClr val="C00000"/>
                </a:solidFill>
                <a:latin typeface="Arial" panose="020B0604020202020204" pitchFamily="34" charset="0"/>
                <a:cs typeface="Arial" panose="020B0604020202020204" pitchFamily="34" charset="0"/>
              </a:rPr>
              <a:t>no later than August 1, 2022, </a:t>
            </a:r>
            <a:r>
              <a:rPr lang="en-US" sz="2800" dirty="0">
                <a:latin typeface="Arial" panose="020B0604020202020204" pitchFamily="34" charset="0"/>
                <a:cs typeface="Arial" panose="020B0604020202020204" pitchFamily="34" charset="0"/>
              </a:rPr>
              <a:t>to the IHBG Formula Customer Service Center.  Census Challenges for the FY 2024 IHBG Needs data must be submitted </a:t>
            </a:r>
            <a:r>
              <a:rPr lang="en-US" sz="2800" b="1" dirty="0">
                <a:solidFill>
                  <a:srgbClr val="C00000"/>
                </a:solidFill>
                <a:latin typeface="Arial" panose="020B0604020202020204" pitchFamily="34" charset="0"/>
                <a:cs typeface="Arial" panose="020B0604020202020204" pitchFamily="34" charset="0"/>
              </a:rPr>
              <a:t>no later than March 30, 2023</a:t>
            </a:r>
            <a:r>
              <a:rPr lang="en-US" sz="2800" dirty="0">
                <a:latin typeface="Arial" panose="020B0604020202020204" pitchFamily="34" charset="0"/>
                <a:cs typeface="Arial" panose="020B0604020202020204" pitchFamily="34" charset="0"/>
              </a:rPr>
              <a:t>, for consideration for the FY 2024 IHBG formula allocation estimates. </a:t>
            </a:r>
          </a:p>
          <a:p>
            <a:endParaRPr lang="en-US" dirty="0"/>
          </a:p>
        </p:txBody>
      </p:sp>
    </p:spTree>
    <p:extLst>
      <p:ext uri="{BB962C8B-B14F-4D97-AF65-F5344CB8AC3E}">
        <p14:creationId xmlns:p14="http://schemas.microsoft.com/office/powerpoint/2010/main" val="338320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3" name="Rectangle 8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10C2B-2D49-43B5-914B-E63364C32DD8}"/>
              </a:ext>
            </a:extLst>
          </p:cNvPr>
          <p:cNvSpPr>
            <a:spLocks noGrp="1"/>
          </p:cNvSpPr>
          <p:nvPr>
            <p:ph type="title"/>
          </p:nvPr>
        </p:nvSpPr>
        <p:spPr>
          <a:xfrm>
            <a:off x="463692" y="910937"/>
            <a:ext cx="11528094" cy="1554480"/>
          </a:xfrm>
        </p:spPr>
        <p:txBody>
          <a:bodyPr anchor="ctr">
            <a:normAutofit/>
          </a:bodyPr>
          <a:lstStyle/>
          <a:p>
            <a:pPr algn="ctr"/>
            <a:r>
              <a:rPr lang="en-US" sz="4800" b="1" dirty="0">
                <a:effectLst>
                  <a:outerShdw blurRad="38100" dist="38100" dir="2700000" algn="tl">
                    <a:srgbClr val="000000">
                      <a:alpha val="43137"/>
                    </a:srgbClr>
                  </a:outerShdw>
                </a:effectLst>
              </a:rPr>
              <a:t>Indian Community Development Block Grant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(ICDBG) </a:t>
            </a:r>
          </a:p>
        </p:txBody>
      </p:sp>
      <p:cxnSp>
        <p:nvCxnSpPr>
          <p:cNvPr id="89" name="Straight Connector 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67527A0A-F52A-45FE-92A9-B8F34B1B4C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7202" y="5516782"/>
            <a:ext cx="809625" cy="714375"/>
          </a:xfrm>
          <a:prstGeom prst="rect">
            <a:avLst/>
          </a:prstGeom>
          <a:noFill/>
          <a:ln>
            <a:noFill/>
          </a:ln>
        </p:spPr>
      </p:pic>
      <p:pic>
        <p:nvPicPr>
          <p:cNvPr id="49" name="Picture 48" descr="Background pattern&#10;&#10;Description automatically generated">
            <a:extLst>
              <a:ext uri="{FF2B5EF4-FFF2-40B4-BE49-F238E27FC236}">
                <a16:creationId xmlns:a16="http://schemas.microsoft.com/office/drawing/2014/main" id="{93256A78-E9D5-49AE-BDAD-433A96C5F742}"/>
              </a:ext>
            </a:extLst>
          </p:cNvPr>
          <p:cNvPicPr>
            <a:picLocks noChangeAspect="1"/>
          </p:cNvPicPr>
          <p:nvPr/>
        </p:nvPicPr>
        <p:blipFill>
          <a:blip r:embed="rId4"/>
          <a:stretch>
            <a:fillRect/>
          </a:stretch>
        </p:blipFill>
        <p:spPr>
          <a:xfrm rot="5400000">
            <a:off x="5836028" y="552271"/>
            <a:ext cx="519942" cy="12192002"/>
          </a:xfrm>
          <a:prstGeom prst="rect">
            <a:avLst/>
          </a:prstGeom>
        </p:spPr>
      </p:pic>
      <p:sp>
        <p:nvSpPr>
          <p:cNvPr id="13" name="Content Placeholder 2">
            <a:extLst>
              <a:ext uri="{FF2B5EF4-FFF2-40B4-BE49-F238E27FC236}">
                <a16:creationId xmlns:a16="http://schemas.microsoft.com/office/drawing/2014/main" id="{E3925D58-E630-0B33-ABDB-8F2F4F8B3CDE}"/>
              </a:ext>
            </a:extLst>
          </p:cNvPr>
          <p:cNvSpPr txBox="1">
            <a:spLocks/>
          </p:cNvSpPr>
          <p:nvPr/>
        </p:nvSpPr>
        <p:spPr>
          <a:xfrm>
            <a:off x="463692" y="2622561"/>
            <a:ext cx="11405419" cy="3765739"/>
          </a:xfrm>
          <a:prstGeom prst="rect">
            <a:avLst/>
          </a:prstGeom>
          <a:solidFill>
            <a:schemeClr val="tx1">
              <a:lumMod val="85000"/>
            </a:schemeClr>
          </a:solidFill>
          <a:ln w="38100">
            <a:solidFill>
              <a:srgbClr val="C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bg1"/>
                </a:solidFill>
              </a:rPr>
              <a:t>FY 2021 ICDBG Competitive Awards</a:t>
            </a:r>
          </a:p>
          <a:p>
            <a:pPr lvl="1">
              <a:buFont typeface="Wingdings" panose="05000000000000000000" pitchFamily="2" charset="2"/>
              <a:buChar char="Ø"/>
            </a:pPr>
            <a:r>
              <a:rPr lang="en-US" sz="3000" b="1" dirty="0">
                <a:solidFill>
                  <a:schemeClr val="bg1"/>
                </a:solidFill>
              </a:rPr>
              <a:t>SWONAP - $10,191,566 awarded</a:t>
            </a:r>
          </a:p>
          <a:p>
            <a:pPr lvl="1">
              <a:buFont typeface="Wingdings" panose="05000000000000000000" pitchFamily="2" charset="2"/>
              <a:buChar char="Ø"/>
            </a:pPr>
            <a:r>
              <a:rPr lang="en-US" sz="3000" b="1" dirty="0">
                <a:solidFill>
                  <a:schemeClr val="bg1"/>
                </a:solidFill>
              </a:rPr>
              <a:t>12 grantees awarded</a:t>
            </a:r>
          </a:p>
          <a:p>
            <a:pPr lvl="1">
              <a:buFont typeface="Wingdings" panose="05000000000000000000" pitchFamily="2" charset="2"/>
              <a:buChar char="Ø"/>
            </a:pPr>
            <a:r>
              <a:rPr lang="en-US" sz="3000" b="1" dirty="0">
                <a:solidFill>
                  <a:schemeClr val="bg1"/>
                </a:solidFill>
              </a:rPr>
              <a:t>Grant Agreements issued – please return if have not yet</a:t>
            </a:r>
          </a:p>
          <a:p>
            <a:pPr marL="450000" lvl="1" indent="0">
              <a:buFont typeface="Arial" panose="020B0604020202020204" pitchFamily="34" charset="0"/>
              <a:buNone/>
            </a:pPr>
            <a:endParaRPr lang="en-US" sz="3000" b="1" dirty="0">
              <a:solidFill>
                <a:schemeClr val="bg1"/>
              </a:solidFill>
            </a:endParaRPr>
          </a:p>
          <a:p>
            <a:pPr lvl="1">
              <a:buFont typeface="Wingdings" panose="05000000000000000000" pitchFamily="2" charset="2"/>
              <a:buChar char="Ø"/>
            </a:pPr>
            <a:endParaRPr lang="en-US" sz="3000" b="1" dirty="0">
              <a:solidFill>
                <a:schemeClr val="bg1"/>
              </a:solidFill>
            </a:endParaRPr>
          </a:p>
          <a:p>
            <a:pPr lvl="1">
              <a:buFont typeface="Wingdings" panose="05000000000000000000" pitchFamily="2" charset="2"/>
              <a:buChar char="Ø"/>
            </a:pPr>
            <a:endParaRPr lang="en-US" sz="3000" b="1" dirty="0">
              <a:solidFill>
                <a:schemeClr val="bg1"/>
              </a:solidFill>
            </a:endParaRPr>
          </a:p>
          <a:p>
            <a:pPr marL="36900" indent="0">
              <a:buFont typeface="Arial" panose="020B0604020202020204" pitchFamily="34" charset="0"/>
              <a:buNone/>
            </a:pPr>
            <a:endParaRPr lang="en-US" b="1" dirty="0"/>
          </a:p>
          <a:p>
            <a:pPr marL="36900" indent="0">
              <a:buFont typeface="Arial" panose="020B0604020202020204" pitchFamily="34" charset="0"/>
              <a:buNone/>
            </a:pPr>
            <a:endParaRPr lang="en-US" b="1" dirty="0"/>
          </a:p>
          <a:p>
            <a:pPr marL="36900" indent="0">
              <a:buFont typeface="Arial" panose="020B0604020202020204" pitchFamily="34" charset="0"/>
              <a:buNone/>
            </a:pPr>
            <a:endParaRPr lang="en-US" b="1" dirty="0"/>
          </a:p>
        </p:txBody>
      </p:sp>
    </p:spTree>
    <p:extLst>
      <p:ext uri="{BB962C8B-B14F-4D97-AF65-F5344CB8AC3E}">
        <p14:creationId xmlns:p14="http://schemas.microsoft.com/office/powerpoint/2010/main" val="363152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3" name="Rectangle 8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10C2B-2D49-43B5-914B-E63364C32DD8}"/>
              </a:ext>
            </a:extLst>
          </p:cNvPr>
          <p:cNvSpPr>
            <a:spLocks noGrp="1"/>
          </p:cNvSpPr>
          <p:nvPr>
            <p:ph type="title"/>
          </p:nvPr>
        </p:nvSpPr>
        <p:spPr>
          <a:xfrm>
            <a:off x="633597" y="176102"/>
            <a:ext cx="11528094" cy="1554480"/>
          </a:xfrm>
        </p:spPr>
        <p:txBody>
          <a:bodyPr anchor="ctr">
            <a:normAutofit/>
          </a:bodyPr>
          <a:lstStyle/>
          <a:p>
            <a:pPr algn="ctr"/>
            <a:r>
              <a:rPr lang="en-US" sz="4800" b="1" dirty="0">
                <a:solidFill>
                  <a:srgbClr val="990033"/>
                </a:solidFill>
              </a:rPr>
              <a:t>Notice of Funds Reallocation </a:t>
            </a:r>
            <a:br>
              <a:rPr lang="en-US" sz="4800" b="1" dirty="0">
                <a:solidFill>
                  <a:srgbClr val="990033"/>
                </a:solidFill>
              </a:rPr>
            </a:br>
            <a:r>
              <a:rPr lang="en-US" sz="4400" b="1" dirty="0">
                <a:solidFill>
                  <a:srgbClr val="990033"/>
                </a:solidFill>
              </a:rPr>
              <a:t>(IHBG-ARP to ICDBG-ARP)</a:t>
            </a:r>
            <a:endParaRPr lang="en-US" sz="4800" b="1" dirty="0">
              <a:effectLst>
                <a:outerShdw blurRad="38100" dist="38100" dir="2700000" algn="tl">
                  <a:srgbClr val="000000">
                    <a:alpha val="43137"/>
                  </a:srgbClr>
                </a:outerShdw>
              </a:effectLst>
            </a:endParaRPr>
          </a:p>
        </p:txBody>
      </p:sp>
      <p:sp>
        <p:nvSpPr>
          <p:cNvPr id="14" name="Content Placeholder 2">
            <a:extLst>
              <a:ext uri="{FF2B5EF4-FFF2-40B4-BE49-F238E27FC236}">
                <a16:creationId xmlns:a16="http://schemas.microsoft.com/office/drawing/2014/main" id="{0A92DA6B-AD34-462B-82A2-2EB6FBCB27CE}"/>
              </a:ext>
            </a:extLst>
          </p:cNvPr>
          <p:cNvSpPr>
            <a:spLocks noGrp="1"/>
          </p:cNvSpPr>
          <p:nvPr>
            <p:ph idx="1"/>
          </p:nvPr>
        </p:nvSpPr>
        <p:spPr>
          <a:xfrm>
            <a:off x="838200" y="1108364"/>
            <a:ext cx="10664619" cy="5640205"/>
          </a:xfrm>
        </p:spPr>
        <p:txBody>
          <a:bodyPr anchor="ctr">
            <a:normAutofit fontScale="25000" lnSpcReduction="20000"/>
          </a:bodyPr>
          <a:lstStyle/>
          <a:p>
            <a:pPr marL="274320" indent="-274320">
              <a:lnSpc>
                <a:spcPct val="120000"/>
              </a:lnSpc>
              <a:spcBef>
                <a:spcPts val="600"/>
              </a:spcBef>
              <a:defRPr/>
            </a:pPr>
            <a:r>
              <a:rPr lang="en-US" sz="7200" dirty="0">
                <a:latin typeface="Arial" panose="020B0604020202020204" pitchFamily="34" charset="0"/>
                <a:cs typeface="Arial" panose="020B0604020202020204" pitchFamily="34" charset="0"/>
              </a:rPr>
              <a:t>Notice of Reallocation of Unaccepted Indian Housing Block Grant American Rescue Plan Act (IHBG-ARP) Funds to the Indian Community Development Block Grant Imminent Threat – American Rescue Plan Act (ICDBG-ARP) Program </a:t>
            </a:r>
          </a:p>
          <a:p>
            <a:pPr marL="0" indent="0">
              <a:lnSpc>
                <a:spcPct val="120000"/>
              </a:lnSpc>
              <a:spcBef>
                <a:spcPts val="600"/>
              </a:spcBef>
              <a:buNone/>
              <a:defRPr/>
            </a:pPr>
            <a:endParaRPr lang="en-US" sz="4400" dirty="0">
              <a:latin typeface="Arial" panose="020B0604020202020204" pitchFamily="34" charset="0"/>
              <a:cs typeface="Arial" panose="020B0604020202020204" pitchFamily="34" charset="0"/>
            </a:endParaRPr>
          </a:p>
          <a:p>
            <a:pPr marL="274320" indent="-274320">
              <a:lnSpc>
                <a:spcPct val="120000"/>
              </a:lnSpc>
              <a:spcBef>
                <a:spcPts val="600"/>
              </a:spcBef>
              <a:defRPr/>
            </a:pPr>
            <a:r>
              <a:rPr lang="en-US" sz="7200" dirty="0">
                <a:latin typeface="Arial" panose="020B0604020202020204" pitchFamily="34" charset="0"/>
                <a:cs typeface="Arial" panose="020B0604020202020204" pitchFamily="34" charset="0"/>
              </a:rPr>
              <a:t>Per Notice PIH-2022-13, published on May 6, 2022, the </a:t>
            </a:r>
            <a:r>
              <a:rPr lang="en-US" sz="7200" b="1" dirty="0">
                <a:latin typeface="Arial" panose="020B0604020202020204" pitchFamily="34" charset="0"/>
                <a:cs typeface="Arial" panose="020B0604020202020204" pitchFamily="34" charset="0"/>
              </a:rPr>
              <a:t>deadline</a:t>
            </a:r>
            <a:r>
              <a:rPr lang="en-US" sz="7200" dirty="0">
                <a:latin typeface="Arial" panose="020B0604020202020204" pitchFamily="34" charset="0"/>
                <a:cs typeface="Arial" panose="020B0604020202020204" pitchFamily="34" charset="0"/>
              </a:rPr>
              <a:t> for Tribes and Tribally Designated Housing Entities to submit their Abbreviated Indian Housing Plan (AIHP) to receive their IHBG-ARP grant funding </a:t>
            </a:r>
            <a:r>
              <a:rPr lang="en-US" sz="7200" b="1" dirty="0">
                <a:latin typeface="Arial" panose="020B0604020202020204" pitchFamily="34" charset="0"/>
                <a:cs typeface="Arial" panose="020B0604020202020204" pitchFamily="34" charset="0"/>
              </a:rPr>
              <a:t>is July 5, 2022.</a:t>
            </a:r>
            <a:r>
              <a:rPr lang="en-US" sz="7200" dirty="0">
                <a:latin typeface="Arial" panose="020B0604020202020204" pitchFamily="34" charset="0"/>
                <a:cs typeface="Arial" panose="020B0604020202020204" pitchFamily="34" charset="0"/>
              </a:rPr>
              <a:t> Any IHBG-ARP funds that have not been accepted by this date will be reallocated from the IHBG-ARP program to the ICDBG-ARP program, in accordance with Section 11003(a)(1)(F) of the American Rescue Plan Act of 2021 (ARP). Reallocated funds will be used to fund additional approved ICDBG-ARP applications, as described in PIH Notice 2021-22, ICDBG-ARP Implementation Notice. Review the Notice in its entirety at </a:t>
            </a:r>
            <a:r>
              <a:rPr lang="en-US" sz="66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https://www.hud.gov/sites/dfiles/PIH/documents/PIH2022-13.pdf</a:t>
            </a:r>
            <a:r>
              <a:rPr lang="en-US" sz="6600" b="1" dirty="0">
                <a:solidFill>
                  <a:srgbClr val="0070C0"/>
                </a:solidFill>
                <a:latin typeface="Arial" panose="020B0604020202020204" pitchFamily="34" charset="0"/>
                <a:cs typeface="Arial" panose="020B0604020202020204" pitchFamily="34" charset="0"/>
              </a:rPr>
              <a:t> . </a:t>
            </a:r>
          </a:p>
          <a:p>
            <a:pPr marL="457200" lvl="1" indent="0">
              <a:lnSpc>
                <a:spcPct val="120000"/>
              </a:lnSpc>
              <a:spcBef>
                <a:spcPts val="0"/>
              </a:spcBef>
              <a:buNone/>
            </a:pPr>
            <a:endParaRPr lang="en-US" sz="6800" dirty="0"/>
          </a:p>
          <a:p>
            <a:pPr>
              <a:lnSpc>
                <a:spcPct val="120000"/>
              </a:lnSpc>
              <a:spcBef>
                <a:spcPts val="0"/>
              </a:spcBef>
            </a:pPr>
            <a:r>
              <a:rPr lang="en-US" sz="6800" b="1" dirty="0"/>
              <a:t>There are T/A funds available</a:t>
            </a:r>
          </a:p>
          <a:p>
            <a:pPr marL="0" indent="0" algn="ctr">
              <a:buNone/>
            </a:pPr>
            <a:r>
              <a:rPr lang="en-US" sz="5000" b="1" dirty="0"/>
              <a:t>For questions regarding your ARP Program, please contact your GES-ARP:</a:t>
            </a:r>
          </a:p>
          <a:p>
            <a:pPr marL="0" indent="0" algn="ctr">
              <a:buNone/>
            </a:pPr>
            <a:r>
              <a:rPr lang="en-US" sz="5000" dirty="0"/>
              <a:t>Candice Millsap, </a:t>
            </a:r>
            <a:r>
              <a:rPr lang="it-IT" sz="5000" dirty="0">
                <a:hlinkClick r:id="rId3"/>
              </a:rPr>
              <a:t>Candice.E.Millsap@hud.gov</a:t>
            </a:r>
            <a:r>
              <a:rPr lang="it-IT" sz="5000" dirty="0"/>
              <a:t> </a:t>
            </a:r>
            <a:endParaRPr lang="en-US" sz="5000" dirty="0"/>
          </a:p>
          <a:p>
            <a:pPr marL="0" indent="0" algn="ctr">
              <a:buNone/>
            </a:pPr>
            <a:r>
              <a:rPr lang="en-US" sz="5000" dirty="0"/>
              <a:t>Max Amaechi, </a:t>
            </a:r>
            <a:r>
              <a:rPr lang="en-US" sz="5000" dirty="0">
                <a:hlinkClick r:id="rId3"/>
              </a:rPr>
              <a:t>Uluocha.N.Amaechi@hud.gov</a:t>
            </a:r>
            <a:r>
              <a:rPr lang="en-US" sz="5000" dirty="0"/>
              <a:t> </a:t>
            </a:r>
          </a:p>
        </p:txBody>
      </p:sp>
      <p:cxnSp>
        <p:nvCxnSpPr>
          <p:cNvPr id="89" name="Straight Connector 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67527A0A-F52A-45FE-92A9-B8F34B1B4C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37202" y="5516782"/>
            <a:ext cx="809625" cy="714375"/>
          </a:xfrm>
          <a:prstGeom prst="rect">
            <a:avLst/>
          </a:prstGeom>
          <a:noFill/>
          <a:ln>
            <a:noFill/>
          </a:ln>
        </p:spPr>
      </p:pic>
      <p:pic>
        <p:nvPicPr>
          <p:cNvPr id="49" name="Picture 48" descr="Background pattern&#10;&#10;Description automatically generated">
            <a:extLst>
              <a:ext uri="{FF2B5EF4-FFF2-40B4-BE49-F238E27FC236}">
                <a16:creationId xmlns:a16="http://schemas.microsoft.com/office/drawing/2014/main" id="{93256A78-E9D5-49AE-BDAD-433A96C5F742}"/>
              </a:ext>
            </a:extLst>
          </p:cNvPr>
          <p:cNvPicPr>
            <a:picLocks noChangeAspect="1"/>
          </p:cNvPicPr>
          <p:nvPr/>
        </p:nvPicPr>
        <p:blipFill>
          <a:blip r:embed="rId5"/>
          <a:stretch>
            <a:fillRect/>
          </a:stretch>
        </p:blipFill>
        <p:spPr>
          <a:xfrm rot="5400000">
            <a:off x="5836028" y="552271"/>
            <a:ext cx="519942" cy="12192002"/>
          </a:xfrm>
          <a:prstGeom prst="rect">
            <a:avLst/>
          </a:prstGeom>
        </p:spPr>
      </p:pic>
    </p:spTree>
    <p:extLst>
      <p:ext uri="{BB962C8B-B14F-4D97-AF65-F5344CB8AC3E}">
        <p14:creationId xmlns:p14="http://schemas.microsoft.com/office/powerpoint/2010/main" val="334882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83" name="Rectangle 8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10C2B-2D49-43B5-914B-E63364C32DD8}"/>
              </a:ext>
            </a:extLst>
          </p:cNvPr>
          <p:cNvSpPr>
            <a:spLocks noGrp="1"/>
          </p:cNvSpPr>
          <p:nvPr>
            <p:ph type="title"/>
          </p:nvPr>
        </p:nvSpPr>
        <p:spPr>
          <a:xfrm>
            <a:off x="463692" y="910937"/>
            <a:ext cx="11528094" cy="1554480"/>
          </a:xfrm>
        </p:spPr>
        <p:txBody>
          <a:bodyPr anchor="ctr">
            <a:normAutofit/>
          </a:bodyPr>
          <a:lstStyle/>
          <a:p>
            <a:pPr algn="ctr"/>
            <a:r>
              <a:rPr lang="en-US" sz="4800" b="1" dirty="0">
                <a:effectLst>
                  <a:outerShdw blurRad="38100" dist="38100" dir="2700000" algn="tl">
                    <a:srgbClr val="000000">
                      <a:alpha val="43137"/>
                    </a:srgbClr>
                  </a:outerShdw>
                </a:effectLst>
              </a:rPr>
              <a:t>Indian Housing Block Grant</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IHBG-CARES &amp; IIHBG-ARP</a:t>
            </a:r>
          </a:p>
        </p:txBody>
      </p:sp>
      <p:sp>
        <p:nvSpPr>
          <p:cNvPr id="14" name="Content Placeholder 2">
            <a:extLst>
              <a:ext uri="{FF2B5EF4-FFF2-40B4-BE49-F238E27FC236}">
                <a16:creationId xmlns:a16="http://schemas.microsoft.com/office/drawing/2014/main" id="{0A92DA6B-AD34-462B-82A2-2EB6FBCB27CE}"/>
              </a:ext>
            </a:extLst>
          </p:cNvPr>
          <p:cNvSpPr>
            <a:spLocks noGrp="1"/>
          </p:cNvSpPr>
          <p:nvPr>
            <p:ph idx="1"/>
          </p:nvPr>
        </p:nvSpPr>
        <p:spPr>
          <a:xfrm>
            <a:off x="895429" y="2465417"/>
            <a:ext cx="10664619" cy="3825870"/>
          </a:xfrm>
        </p:spPr>
        <p:txBody>
          <a:bodyPr anchor="ctr">
            <a:normAutofit/>
          </a:bodyPr>
          <a:lstStyle/>
          <a:p>
            <a:pPr marL="0" indent="0">
              <a:buNone/>
            </a:pPr>
            <a:endParaRPr lang="en-US" sz="1400" b="1" dirty="0"/>
          </a:p>
          <a:p>
            <a:r>
              <a:rPr lang="en-US" sz="2400" dirty="0"/>
              <a:t>If your communities’ needs and circumstances have changed since you first submitted your Abbreviated Indian Housing Plan (IHP), you can amend your plan and carry out new or different activities or projects using your IHBG-CARES or IHBG-ARP funds.</a:t>
            </a:r>
          </a:p>
          <a:p>
            <a:r>
              <a:rPr lang="en-US" sz="2400" b="0" i="0" dirty="0">
                <a:solidFill>
                  <a:srgbClr val="000000"/>
                </a:solidFill>
                <a:effectLst/>
              </a:rPr>
              <a:t>In addition, HUD published </a:t>
            </a:r>
            <a:r>
              <a:rPr lang="en-US" sz="2400" b="0" i="0" u="none" strike="noStrike" dirty="0">
                <a:solidFill>
                  <a:srgbClr val="005EBD"/>
                </a:solidFill>
                <a:effectLst/>
                <a:hlinkClick r:id="rId3"/>
              </a:rPr>
              <a:t>Notice PIH 2022-12</a:t>
            </a:r>
            <a:r>
              <a:rPr lang="en-US" sz="2400" u="none" strike="noStrike" dirty="0">
                <a:solidFill>
                  <a:srgbClr val="000000"/>
                </a:solidFill>
              </a:rPr>
              <a:t> on April 27, 2022 that explains the p</a:t>
            </a:r>
            <a:r>
              <a:rPr lang="en-US" sz="2400" i="0" dirty="0">
                <a:solidFill>
                  <a:srgbClr val="000000"/>
                </a:solidFill>
                <a:effectLst/>
              </a:rPr>
              <a:t>rocess for Amending ICDBG-CARES and ICDBG-ARP Grants</a:t>
            </a:r>
          </a:p>
          <a:p>
            <a:endParaRPr lang="en-US" sz="2400" b="1" dirty="0"/>
          </a:p>
        </p:txBody>
      </p:sp>
      <p:cxnSp>
        <p:nvCxnSpPr>
          <p:cNvPr id="89" name="Straight Connector 8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descr="Text&#10;&#10;Description automatically generated">
            <a:extLst>
              <a:ext uri="{FF2B5EF4-FFF2-40B4-BE49-F238E27FC236}">
                <a16:creationId xmlns:a16="http://schemas.microsoft.com/office/drawing/2014/main" id="{67527A0A-F52A-45FE-92A9-B8F34B1B4C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37202" y="5516782"/>
            <a:ext cx="809625" cy="714375"/>
          </a:xfrm>
          <a:prstGeom prst="rect">
            <a:avLst/>
          </a:prstGeom>
          <a:noFill/>
          <a:ln>
            <a:noFill/>
          </a:ln>
        </p:spPr>
      </p:pic>
      <p:pic>
        <p:nvPicPr>
          <p:cNvPr id="49" name="Picture 48" descr="Background pattern&#10;&#10;Description automatically generated">
            <a:extLst>
              <a:ext uri="{FF2B5EF4-FFF2-40B4-BE49-F238E27FC236}">
                <a16:creationId xmlns:a16="http://schemas.microsoft.com/office/drawing/2014/main" id="{93256A78-E9D5-49AE-BDAD-433A96C5F742}"/>
              </a:ext>
            </a:extLst>
          </p:cNvPr>
          <p:cNvPicPr>
            <a:picLocks noChangeAspect="1"/>
          </p:cNvPicPr>
          <p:nvPr/>
        </p:nvPicPr>
        <p:blipFill>
          <a:blip r:embed="rId5"/>
          <a:stretch>
            <a:fillRect/>
          </a:stretch>
        </p:blipFill>
        <p:spPr>
          <a:xfrm rot="5400000">
            <a:off x="5836028" y="552271"/>
            <a:ext cx="519942" cy="12192002"/>
          </a:xfrm>
          <a:prstGeom prst="rect">
            <a:avLst/>
          </a:prstGeom>
        </p:spPr>
      </p:pic>
    </p:spTree>
    <p:extLst>
      <p:ext uri="{BB962C8B-B14F-4D97-AF65-F5344CB8AC3E}">
        <p14:creationId xmlns:p14="http://schemas.microsoft.com/office/powerpoint/2010/main" val="238375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9558B4BA-DFAE-446A-97BF-226744CA60BC}"/>
              </a:ext>
            </a:extLst>
          </p:cNvPr>
          <p:cNvSpPr>
            <a:spLocks noGrp="1"/>
          </p:cNvSpPr>
          <p:nvPr>
            <p:ph idx="1"/>
          </p:nvPr>
        </p:nvSpPr>
        <p:spPr>
          <a:xfrm>
            <a:off x="674585" y="5393603"/>
            <a:ext cx="8439437" cy="1639161"/>
          </a:xfrm>
        </p:spPr>
        <p:txBody>
          <a:bodyPr vert="horz" lIns="91440" tIns="45720" rIns="91440" bIns="45720" rtlCol="0" anchor="ctr">
            <a:normAutofit/>
          </a:bodyPr>
          <a:lstStyle/>
          <a:p>
            <a:pPr marL="685800" lvl="2" indent="0">
              <a:buNone/>
            </a:pPr>
            <a:endParaRPr lang="en-US" sz="1500" b="1" dirty="0"/>
          </a:p>
          <a:p>
            <a:pPr marL="0" indent="0" algn="ctr">
              <a:buNone/>
            </a:pPr>
            <a:r>
              <a:rPr lang="en-US" sz="2600" b="1" dirty="0"/>
              <a:t>For Specific Training and Technical Assistance Requests</a:t>
            </a:r>
          </a:p>
          <a:p>
            <a:pPr marL="800100" lvl="1">
              <a:spcBef>
                <a:spcPts val="0"/>
              </a:spcBef>
            </a:pPr>
            <a:r>
              <a:rPr lang="en-US" sz="2200" dirty="0">
                <a:effectLst/>
              </a:rPr>
              <a:t>Please contact your SWONAP Grants Management Specialist</a:t>
            </a:r>
          </a:p>
          <a:p>
            <a:pPr marL="914400" lvl="2" indent="0">
              <a:buNone/>
            </a:pPr>
            <a:endParaRPr lang="en-US" sz="2500" b="1" dirty="0"/>
          </a:p>
          <a:p>
            <a:pPr marL="914400" lvl="2" indent="0">
              <a:buNone/>
            </a:pPr>
            <a:endParaRPr lang="en-US" sz="2100" dirty="0"/>
          </a:p>
          <a:p>
            <a:pPr marL="0" indent="0">
              <a:buNone/>
            </a:pPr>
            <a:endParaRPr lang="en-US" sz="2000" dirty="0"/>
          </a:p>
        </p:txBody>
      </p:sp>
      <p:sp>
        <p:nvSpPr>
          <p:cNvPr id="6" name="Title 5">
            <a:extLst>
              <a:ext uri="{FF2B5EF4-FFF2-40B4-BE49-F238E27FC236}">
                <a16:creationId xmlns:a16="http://schemas.microsoft.com/office/drawing/2014/main" id="{CAAE5870-A383-42C5-B108-D871C2C11B4F}"/>
              </a:ext>
            </a:extLst>
          </p:cNvPr>
          <p:cNvSpPr>
            <a:spLocks noGrp="1"/>
          </p:cNvSpPr>
          <p:nvPr>
            <p:ph type="title"/>
          </p:nvPr>
        </p:nvSpPr>
        <p:spPr>
          <a:xfrm>
            <a:off x="1826647" y="76206"/>
            <a:ext cx="7474172" cy="748737"/>
          </a:xfrm>
        </p:spPr>
        <p:txBody>
          <a:bodyPr vert="horz" lIns="91440" tIns="45720" rIns="91440" bIns="45720" rtlCol="0" anchor="ctr">
            <a:noAutofit/>
          </a:bodyPr>
          <a:lstStyle/>
          <a:p>
            <a:pPr algn="ctr"/>
            <a:r>
              <a:rPr lang="en-US" sz="3500" b="1" kern="1200" dirty="0">
                <a:solidFill>
                  <a:schemeClr val="tx1"/>
                </a:solidFill>
                <a:latin typeface="+mj-lt"/>
                <a:ea typeface="+mj-ea"/>
                <a:cs typeface="+mj-cs"/>
              </a:rPr>
              <a:t>Upcoming Trainings…</a:t>
            </a:r>
            <a:br>
              <a:rPr lang="en-US" sz="2500" b="1" kern="1200" dirty="0">
                <a:solidFill>
                  <a:schemeClr val="tx1"/>
                </a:solidFill>
                <a:latin typeface="+mj-lt"/>
                <a:ea typeface="+mj-ea"/>
                <a:cs typeface="+mj-cs"/>
              </a:rPr>
            </a:br>
            <a:r>
              <a:rPr lang="en-US" sz="1400" dirty="0">
                <a:solidFill>
                  <a:srgbClr val="990033"/>
                </a:solidFill>
                <a:latin typeface="Arial" panose="020B0604020202020204" pitchFamily="34" charset="0"/>
                <a:cs typeface="Arial" panose="020B0604020202020204" pitchFamily="34" charset="0"/>
              </a:rPr>
              <a:t>see </a:t>
            </a:r>
            <a:r>
              <a:rPr lang="en-US" sz="1400" i="1" dirty="0">
                <a:solidFill>
                  <a:srgbClr val="990033"/>
                </a:solidFill>
                <a:latin typeface="Arial" panose="020B0604020202020204" pitchFamily="34" charset="0"/>
                <a:cs typeface="Arial" panose="020B0604020202020204" pitchFamily="34" charset="0"/>
              </a:rPr>
              <a:t>Calendar of Events </a:t>
            </a:r>
            <a:r>
              <a:rPr lang="en-US" sz="1400" dirty="0">
                <a:solidFill>
                  <a:srgbClr val="990033"/>
                </a:solidFill>
                <a:latin typeface="Arial" panose="020B0604020202020204" pitchFamily="34" charset="0"/>
                <a:cs typeface="Arial" panose="020B0604020202020204" pitchFamily="34" charset="0"/>
              </a:rPr>
              <a:t>at </a:t>
            </a:r>
            <a:r>
              <a:rPr lang="en-US" sz="14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https://www.hud.gov/program_offices/public_indian_housing/ih/codetalk/calendar</a:t>
            </a:r>
            <a:endParaRPr lang="en-US" sz="1400" b="1" kern="1200" dirty="0">
              <a:solidFill>
                <a:schemeClr val="tx1"/>
              </a:solidFill>
              <a:latin typeface="+mj-lt"/>
              <a:ea typeface="+mj-ea"/>
              <a:cs typeface="+mj-cs"/>
            </a:endParaRPr>
          </a:p>
        </p:txBody>
      </p:sp>
      <p:sp>
        <p:nvSpPr>
          <p:cNvPr id="33" name="Rectangle 3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BD6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A7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5778E463-DF7E-43E6-8766-8CCFE9A38B76}"/>
              </a:ext>
            </a:extLst>
          </p:cNvPr>
          <p:cNvPicPr>
            <a:picLocks noChangeAspect="1"/>
          </p:cNvPicPr>
          <p:nvPr/>
        </p:nvPicPr>
        <p:blipFill>
          <a:blip r:embed="rId3"/>
          <a:stretch>
            <a:fillRect/>
          </a:stretch>
        </p:blipFill>
        <p:spPr>
          <a:xfrm>
            <a:off x="9300819" y="2857501"/>
            <a:ext cx="1369334" cy="1142998"/>
          </a:xfrm>
          <a:prstGeom prst="rect">
            <a:avLst/>
          </a:prstGeom>
        </p:spPr>
      </p:pic>
      <p:pic>
        <p:nvPicPr>
          <p:cNvPr id="21" name="Picture 20">
            <a:extLst>
              <a:ext uri="{FF2B5EF4-FFF2-40B4-BE49-F238E27FC236}">
                <a16:creationId xmlns:a16="http://schemas.microsoft.com/office/drawing/2014/main" id="{21F1D815-B979-402B-8692-AB92826CD5E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6311" y="286237"/>
            <a:ext cx="836548" cy="909187"/>
          </a:xfrm>
          <a:prstGeom prst="rect">
            <a:avLst/>
          </a:prstGeom>
          <a:noFill/>
          <a:ln>
            <a:noFill/>
          </a:ln>
        </p:spPr>
      </p:pic>
      <p:pic>
        <p:nvPicPr>
          <p:cNvPr id="14" name="Picture 13" descr="Background pattern&#10;&#10;Description automatically generated">
            <a:extLst>
              <a:ext uri="{FF2B5EF4-FFF2-40B4-BE49-F238E27FC236}">
                <a16:creationId xmlns:a16="http://schemas.microsoft.com/office/drawing/2014/main" id="{7CB31070-9E6D-4D11-A261-78EA793E3163}"/>
              </a:ext>
            </a:extLst>
          </p:cNvPr>
          <p:cNvPicPr>
            <a:picLocks noChangeAspect="1"/>
          </p:cNvPicPr>
          <p:nvPr/>
        </p:nvPicPr>
        <p:blipFill>
          <a:blip r:embed="rId5"/>
          <a:stretch>
            <a:fillRect/>
          </a:stretch>
        </p:blipFill>
        <p:spPr>
          <a:xfrm rot="5400000">
            <a:off x="5720619" y="382515"/>
            <a:ext cx="519942" cy="12192002"/>
          </a:xfrm>
          <a:prstGeom prst="rect">
            <a:avLst/>
          </a:prstGeom>
        </p:spPr>
      </p:pic>
      <p:sp>
        <p:nvSpPr>
          <p:cNvPr id="12" name="TextBox 11">
            <a:extLst>
              <a:ext uri="{FF2B5EF4-FFF2-40B4-BE49-F238E27FC236}">
                <a16:creationId xmlns:a16="http://schemas.microsoft.com/office/drawing/2014/main" id="{99507B02-D571-4569-ADA8-5D2D69CFA53A}"/>
              </a:ext>
            </a:extLst>
          </p:cNvPr>
          <p:cNvSpPr txBox="1"/>
          <p:nvPr/>
        </p:nvSpPr>
        <p:spPr>
          <a:xfrm>
            <a:off x="166804" y="1254919"/>
            <a:ext cx="9639860" cy="3708708"/>
          </a:xfrm>
          <a:prstGeom prst="rect">
            <a:avLst/>
          </a:prstGeom>
          <a:noFill/>
        </p:spPr>
        <p:txBody>
          <a:bodyPr wrap="square">
            <a:spAutoFit/>
          </a:bodyPr>
          <a:lstStyle/>
          <a:p>
            <a:pPr marL="274320" lvl="1" eaLnBrk="1" hangingPunct="1">
              <a:spcBef>
                <a:spcPts val="200"/>
              </a:spcBef>
              <a:spcAft>
                <a:spcPts val="400"/>
              </a:spcAft>
            </a:pPr>
            <a:r>
              <a:rPr lang="en-US" sz="2000" b="1" dirty="0">
                <a:solidFill>
                  <a:srgbClr val="000000"/>
                </a:solidFill>
                <a:latin typeface="Arial" panose="020B0604020202020204" pitchFamily="34" charset="0"/>
                <a:cs typeface="Arial" panose="020B0604020202020204" pitchFamily="34" charset="0"/>
              </a:rPr>
              <a:t>June 15-16:  24 CFR Part 200</a:t>
            </a:r>
          </a:p>
          <a:p>
            <a:pPr marL="274320" lvl="1" eaLnBrk="1" hangingPunct="1">
              <a:spcBef>
                <a:spcPts val="200"/>
              </a:spcBef>
              <a:spcAft>
                <a:spcPts val="400"/>
              </a:spcAft>
            </a:pPr>
            <a:r>
              <a:rPr lang="en-US" sz="2000" b="1" dirty="0">
                <a:solidFill>
                  <a:srgbClr val="000000"/>
                </a:solidFill>
                <a:latin typeface="Arial" panose="020B0604020202020204" pitchFamily="34" charset="0"/>
                <a:cs typeface="Arial" panose="020B0604020202020204" pitchFamily="34" charset="0"/>
              </a:rPr>
              <a:t>June 16:  ARP ICDBG Project Implementation</a:t>
            </a:r>
          </a:p>
          <a:p>
            <a:pPr marL="274320" lvl="1" eaLnBrk="1" hangingPunct="1">
              <a:spcBef>
                <a:spcPts val="200"/>
              </a:spcBef>
              <a:spcAft>
                <a:spcPts val="400"/>
              </a:spcAft>
            </a:pPr>
            <a:r>
              <a:rPr lang="en-US" sz="2000" b="1" dirty="0">
                <a:solidFill>
                  <a:srgbClr val="000000"/>
                </a:solidFill>
                <a:latin typeface="Arial" panose="020B0604020202020204" pitchFamily="34" charset="0"/>
                <a:cs typeface="Arial" panose="020B0604020202020204" pitchFamily="34" charset="0"/>
              </a:rPr>
              <a:t>June 16-17: Needs Assessment &amp; Community Engagement Virtual Training</a:t>
            </a:r>
          </a:p>
          <a:p>
            <a:pPr marL="274320" lvl="1" eaLnBrk="1" hangingPunct="1">
              <a:spcBef>
                <a:spcPts val="200"/>
              </a:spcBef>
              <a:spcAft>
                <a:spcPts val="400"/>
              </a:spcAft>
            </a:pPr>
            <a:r>
              <a:rPr lang="en-US" sz="2000" b="1" dirty="0">
                <a:solidFill>
                  <a:srgbClr val="000000"/>
                </a:solidFill>
                <a:latin typeface="Arial" panose="020B0604020202020204" pitchFamily="34" charset="0"/>
                <a:cs typeface="Arial" panose="020B0604020202020204" pitchFamily="34" charset="0"/>
              </a:rPr>
              <a:t>June 28:  Designing, planning and financing community facilities in Indian Country</a:t>
            </a:r>
          </a:p>
          <a:p>
            <a:pPr marL="274320" lvl="1" eaLnBrk="1" hangingPunct="1">
              <a:spcBef>
                <a:spcPts val="200"/>
              </a:spcBef>
              <a:spcAft>
                <a:spcPts val="400"/>
              </a:spcAft>
            </a:pPr>
            <a:r>
              <a:rPr lang="en-US" sz="2000" b="1" dirty="0">
                <a:solidFill>
                  <a:srgbClr val="000000"/>
                </a:solidFill>
                <a:latin typeface="Arial" panose="020B0604020202020204" pitchFamily="34" charset="0"/>
                <a:cs typeface="Arial" panose="020B0604020202020204" pitchFamily="34" charset="0"/>
              </a:rPr>
              <a:t>June 29:  Webinar: Tribal Nations &amp; Indigenous Peoples Engagement in NEPA: Challenges &amp; Best Practices</a:t>
            </a:r>
          </a:p>
          <a:p>
            <a:pPr marL="274320" lvl="1" eaLnBrk="1" hangingPunct="1">
              <a:spcBef>
                <a:spcPts val="200"/>
              </a:spcBef>
              <a:spcAft>
                <a:spcPts val="400"/>
              </a:spcAft>
            </a:pPr>
            <a:r>
              <a:rPr lang="en-US" sz="2000" b="1" dirty="0">
                <a:solidFill>
                  <a:srgbClr val="000000"/>
                </a:solidFill>
                <a:latin typeface="Arial" panose="020B0604020202020204" pitchFamily="34" charset="0"/>
                <a:cs typeface="Arial" panose="020B0604020202020204" pitchFamily="34" charset="0"/>
              </a:rPr>
              <a:t>July 12-13:  Program Income </a:t>
            </a:r>
          </a:p>
          <a:p>
            <a:pPr marL="274320" lvl="1" eaLnBrk="1" hangingPunct="1">
              <a:spcBef>
                <a:spcPts val="200"/>
              </a:spcBef>
              <a:spcAft>
                <a:spcPts val="400"/>
              </a:spcAft>
            </a:pPr>
            <a:r>
              <a:rPr lang="en-US" sz="2000" b="1" dirty="0">
                <a:solidFill>
                  <a:srgbClr val="000000"/>
                </a:solidFill>
                <a:latin typeface="Arial" panose="020B0604020202020204" pitchFamily="34" charset="0"/>
                <a:cs typeface="Arial" panose="020B0604020202020204" pitchFamily="34" charset="0"/>
              </a:rPr>
              <a:t>July 12-13:  Alternative Funding Opportunities Training </a:t>
            </a:r>
          </a:p>
          <a:p>
            <a:pPr marL="274320" lvl="1" eaLnBrk="1" hangingPunct="1">
              <a:spcBef>
                <a:spcPts val="200"/>
              </a:spcBef>
              <a:spcAft>
                <a:spcPts val="400"/>
              </a:spcAft>
            </a:pPr>
            <a:r>
              <a:rPr lang="en-US" sz="2000" b="1" dirty="0">
                <a:solidFill>
                  <a:srgbClr val="000000"/>
                </a:solidFill>
                <a:latin typeface="Arial" panose="020B0604020202020204" pitchFamily="34" charset="0"/>
                <a:cs typeface="Arial" panose="020B0604020202020204" pitchFamily="34" charset="0"/>
              </a:rPr>
              <a:t>July 26-28: Property Maintenance Management Training </a:t>
            </a:r>
          </a:p>
        </p:txBody>
      </p:sp>
    </p:spTree>
    <p:extLst>
      <p:ext uri="{BB962C8B-B14F-4D97-AF65-F5344CB8AC3E}">
        <p14:creationId xmlns:p14="http://schemas.microsoft.com/office/powerpoint/2010/main" val="70317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9558B4BA-DFAE-446A-97BF-226744CA60BC}"/>
              </a:ext>
            </a:extLst>
          </p:cNvPr>
          <p:cNvSpPr>
            <a:spLocks noGrp="1"/>
          </p:cNvSpPr>
          <p:nvPr>
            <p:ph idx="1"/>
          </p:nvPr>
        </p:nvSpPr>
        <p:spPr>
          <a:xfrm>
            <a:off x="330118" y="1867396"/>
            <a:ext cx="8498456" cy="4681685"/>
          </a:xfrm>
        </p:spPr>
        <p:txBody>
          <a:bodyPr vert="horz" lIns="91440" tIns="45720" rIns="91440" bIns="45720" rtlCol="0" anchor="ctr">
            <a:normAutofit/>
          </a:bodyPr>
          <a:lstStyle/>
          <a:p>
            <a:r>
              <a:rPr lang="en-US" sz="2000" dirty="0">
                <a:latin typeface="Arial" panose="020B0604020202020204" pitchFamily="34" charset="0"/>
                <a:cs typeface="Arial" panose="020B0604020202020204" pitchFamily="34" charset="0"/>
              </a:rPr>
              <a:t>New program funded by the Federal Government provides eligible families with a discount on the cost of their monthly internet service and purchase of a computer. </a:t>
            </a:r>
          </a:p>
          <a:p>
            <a:r>
              <a:rPr lang="en-US" sz="2000" dirty="0">
                <a:latin typeface="Arial" panose="020B0604020202020204" pitchFamily="34" charset="0"/>
                <a:cs typeface="Arial" panose="020B0604020202020204" pitchFamily="34" charset="0"/>
              </a:rPr>
              <a:t>The Affordable Connectivity Program is accepted by many Internet Service Providers.</a:t>
            </a:r>
          </a:p>
          <a:p>
            <a:r>
              <a:rPr lang="en-US" sz="2000" dirty="0">
                <a:latin typeface="Arial" panose="020B0604020202020204" pitchFamily="34" charset="0"/>
                <a:cs typeface="Arial" panose="020B0604020202020204" pitchFamily="34" charset="0"/>
              </a:rPr>
              <a:t>Eligible households living on qualifying Tribal lands may receive a discount of up to $75 a month to cover the cost of internet service.</a:t>
            </a:r>
          </a:p>
          <a:p>
            <a:r>
              <a:rPr lang="en-US" sz="2000" dirty="0">
                <a:latin typeface="Arial" panose="020B0604020202020204" pitchFamily="34" charset="0"/>
                <a:cs typeface="Arial" panose="020B0604020202020204" pitchFamily="34" charset="0"/>
              </a:rPr>
              <a:t> Additionally, eligible households may receive a one-time subsidy of $100 for a computer device.</a:t>
            </a:r>
          </a:p>
          <a:p>
            <a:r>
              <a:rPr lang="en-US" sz="2000" dirty="0">
                <a:latin typeface="Arial" panose="020B0604020202020204" pitchFamily="34" charset="0"/>
                <a:cs typeface="Arial" panose="020B0604020202020204" pitchFamily="34" charset="0"/>
              </a:rPr>
              <a:t>   Mini-Guide to the ACP at:  </a:t>
            </a:r>
            <a:r>
              <a:rPr lang="en-US" sz="20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https://files.hudexchange.info/resources/documents/Mini-Guide-to-ACP-for-HUD-Assisted-Communities.pdf?utm_medium=email&amp;utm_source=govdelivery</a:t>
            </a:r>
            <a:r>
              <a:rPr lang="en-US" sz="2000" b="1" dirty="0">
                <a:solidFill>
                  <a:srgbClr val="0070C0"/>
                </a:solidFill>
                <a:latin typeface="Arial" panose="020B0604020202020204" pitchFamily="34" charset="0"/>
                <a:cs typeface="Arial" panose="020B0604020202020204" pitchFamily="34" charset="0"/>
              </a:rPr>
              <a:t> </a:t>
            </a:r>
          </a:p>
          <a:p>
            <a:pPr marL="0" indent="0">
              <a:buNone/>
            </a:pPr>
            <a:endParaRPr lang="en-US" sz="2000" dirty="0"/>
          </a:p>
        </p:txBody>
      </p:sp>
      <p:sp>
        <p:nvSpPr>
          <p:cNvPr id="6" name="Title 5">
            <a:extLst>
              <a:ext uri="{FF2B5EF4-FFF2-40B4-BE49-F238E27FC236}">
                <a16:creationId xmlns:a16="http://schemas.microsoft.com/office/drawing/2014/main" id="{CAAE5870-A383-42C5-B108-D871C2C11B4F}"/>
              </a:ext>
            </a:extLst>
          </p:cNvPr>
          <p:cNvSpPr>
            <a:spLocks noGrp="1"/>
          </p:cNvSpPr>
          <p:nvPr>
            <p:ph type="title"/>
          </p:nvPr>
        </p:nvSpPr>
        <p:spPr>
          <a:xfrm>
            <a:off x="1092858" y="286237"/>
            <a:ext cx="8498455" cy="1325563"/>
          </a:xfrm>
        </p:spPr>
        <p:txBody>
          <a:bodyPr vert="horz" lIns="91440" tIns="45720" rIns="91440" bIns="45720" rtlCol="0" anchor="ctr">
            <a:noAutofit/>
          </a:bodyPr>
          <a:lstStyle/>
          <a:p>
            <a:pPr algn="ctr"/>
            <a:r>
              <a:rPr lang="en-US" sz="3500" b="1" dirty="0" err="1">
                <a:solidFill>
                  <a:srgbClr val="990033"/>
                </a:solidFill>
              </a:rPr>
              <a:t>ConnectHome</a:t>
            </a:r>
            <a:r>
              <a:rPr lang="en-US" sz="3500" b="1" dirty="0">
                <a:solidFill>
                  <a:srgbClr val="990033"/>
                </a:solidFill>
              </a:rPr>
              <a:t> 3.0: </a:t>
            </a:r>
            <a:br>
              <a:rPr lang="en-US" sz="3500" b="1" dirty="0">
                <a:solidFill>
                  <a:srgbClr val="990033"/>
                </a:solidFill>
              </a:rPr>
            </a:br>
            <a:r>
              <a:rPr lang="en-US" sz="3500" b="1" dirty="0">
                <a:solidFill>
                  <a:srgbClr val="990033"/>
                </a:solidFill>
              </a:rPr>
              <a:t>Affordable Connectivity Program Provides Monthly Subsidy for Internet Service</a:t>
            </a:r>
            <a:endParaRPr lang="en-US" sz="3500" b="1" kern="1200" dirty="0">
              <a:solidFill>
                <a:schemeClr val="tx1"/>
              </a:solidFill>
              <a:latin typeface="+mj-lt"/>
              <a:ea typeface="+mj-ea"/>
              <a:cs typeface="+mj-cs"/>
            </a:endParaRPr>
          </a:p>
        </p:txBody>
      </p:sp>
      <p:sp>
        <p:nvSpPr>
          <p:cNvPr id="33" name="Rectangle 3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BD6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A7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5778E463-DF7E-43E6-8766-8CCFE9A38B76}"/>
              </a:ext>
            </a:extLst>
          </p:cNvPr>
          <p:cNvPicPr>
            <a:picLocks noChangeAspect="1"/>
          </p:cNvPicPr>
          <p:nvPr/>
        </p:nvPicPr>
        <p:blipFill>
          <a:blip r:embed="rId4"/>
          <a:stretch>
            <a:fillRect/>
          </a:stretch>
        </p:blipFill>
        <p:spPr>
          <a:xfrm>
            <a:off x="9300819" y="2857501"/>
            <a:ext cx="1369334" cy="1142998"/>
          </a:xfrm>
          <a:prstGeom prst="rect">
            <a:avLst/>
          </a:prstGeom>
        </p:spPr>
      </p:pic>
      <p:pic>
        <p:nvPicPr>
          <p:cNvPr id="21" name="Picture 20">
            <a:extLst>
              <a:ext uri="{FF2B5EF4-FFF2-40B4-BE49-F238E27FC236}">
                <a16:creationId xmlns:a16="http://schemas.microsoft.com/office/drawing/2014/main" id="{21F1D815-B979-402B-8692-AB92826CD5E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6311" y="286237"/>
            <a:ext cx="836548" cy="909187"/>
          </a:xfrm>
          <a:prstGeom prst="rect">
            <a:avLst/>
          </a:prstGeom>
          <a:noFill/>
          <a:ln>
            <a:noFill/>
          </a:ln>
        </p:spPr>
      </p:pic>
      <p:pic>
        <p:nvPicPr>
          <p:cNvPr id="14" name="Picture 13" descr="Background pattern&#10;&#10;Description automatically generated">
            <a:extLst>
              <a:ext uri="{FF2B5EF4-FFF2-40B4-BE49-F238E27FC236}">
                <a16:creationId xmlns:a16="http://schemas.microsoft.com/office/drawing/2014/main" id="{7CB31070-9E6D-4D11-A261-78EA793E3163}"/>
              </a:ext>
            </a:extLst>
          </p:cNvPr>
          <p:cNvPicPr>
            <a:picLocks noChangeAspect="1"/>
          </p:cNvPicPr>
          <p:nvPr/>
        </p:nvPicPr>
        <p:blipFill>
          <a:blip r:embed="rId6"/>
          <a:stretch>
            <a:fillRect/>
          </a:stretch>
        </p:blipFill>
        <p:spPr>
          <a:xfrm rot="5400000">
            <a:off x="5836028" y="552271"/>
            <a:ext cx="519942" cy="12192002"/>
          </a:xfrm>
          <a:prstGeom prst="rect">
            <a:avLst/>
          </a:prstGeom>
        </p:spPr>
      </p:pic>
    </p:spTree>
    <p:extLst>
      <p:ext uri="{BB962C8B-B14F-4D97-AF65-F5344CB8AC3E}">
        <p14:creationId xmlns:p14="http://schemas.microsoft.com/office/powerpoint/2010/main" val="4081652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C65B3F9DBB884E841E6E460C58F901" ma:contentTypeVersion="12" ma:contentTypeDescription="Create a new document." ma:contentTypeScope="" ma:versionID="c0e19cda44a1370344656eb450463e80">
  <xsd:schema xmlns:xsd="http://www.w3.org/2001/XMLSchema" xmlns:xs="http://www.w3.org/2001/XMLSchema" xmlns:p="http://schemas.microsoft.com/office/2006/metadata/properties" xmlns:ns1="http://schemas.microsoft.com/sharepoint/v3" xmlns:ns3="012a4646-7c69-4cb8-a220-7f68abecf1ae" xmlns:ns4="6a59ef4a-81fa-4e15-a583-e5e14f96f802" targetNamespace="http://schemas.microsoft.com/office/2006/metadata/properties" ma:root="true" ma:fieldsID="b685e937395445332e3ca52b96d6ad25" ns1:_="" ns3:_="" ns4:_="">
    <xsd:import namespace="http://schemas.microsoft.com/sharepoint/v3"/>
    <xsd:import namespace="012a4646-7c69-4cb8-a220-7f68abecf1ae"/>
    <xsd:import namespace="6a59ef4a-81fa-4e15-a583-e5e14f96f80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2a4646-7c69-4cb8-a220-7f68abecf1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59ef4a-81fa-4e15-a583-e5e14f96f80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7FCF7F-55C6-454B-B505-0AB620FEA021}">
  <ds:schemaRefs>
    <ds:schemaRef ds:uri="012a4646-7c69-4cb8-a220-7f68abecf1ae"/>
    <ds:schemaRef ds:uri="http://schemas.microsoft.com/sharepoint/v3"/>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6a59ef4a-81fa-4e15-a583-e5e14f96f802"/>
    <ds:schemaRef ds:uri="http://www.w3.org/XML/1998/namespace"/>
  </ds:schemaRefs>
</ds:datastoreItem>
</file>

<file path=customXml/itemProps2.xml><?xml version="1.0" encoding="utf-8"?>
<ds:datastoreItem xmlns:ds="http://schemas.openxmlformats.org/officeDocument/2006/customXml" ds:itemID="{663DEC88-4130-4873-8E51-3B69CCE243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2a4646-7c69-4cb8-a220-7f68abecf1ae"/>
    <ds:schemaRef ds:uri="6a59ef4a-81fa-4e15-a583-e5e14f96f8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9605E7-1C53-44F9-8AF3-28F65BA706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4450</TotalTime>
  <Words>1725</Words>
  <Application>Microsoft Office PowerPoint</Application>
  <PresentationFormat>Widescreen</PresentationFormat>
  <Paragraphs>136</Paragraphs>
  <Slides>13</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Calibri Light</vt:lpstr>
      <vt:lpstr>Courier New</vt:lpstr>
      <vt:lpstr>Gautami</vt:lpstr>
      <vt:lpstr>IBM Plex Serif</vt:lpstr>
      <vt:lpstr>Open Sans Condensed</vt:lpstr>
      <vt:lpstr>Wingdings</vt:lpstr>
      <vt:lpstr>Office Theme</vt:lpstr>
      <vt:lpstr>Office Theme</vt:lpstr>
      <vt:lpstr>Office of Native American Programs</vt:lpstr>
      <vt:lpstr>Office of Native American Programs</vt:lpstr>
      <vt:lpstr>HUD Updates </vt:lpstr>
      <vt:lpstr>HUD Updates  FY 2023 Indian Housing Block Grant Formula Allocation Estimates</vt:lpstr>
      <vt:lpstr>Indian Community Development Block Grant  (ICDBG) </vt:lpstr>
      <vt:lpstr>Notice of Funds Reallocation  (IHBG-ARP to ICDBG-ARP)</vt:lpstr>
      <vt:lpstr>Indian Housing Block Grant IHBG-CARES &amp; IIHBG-ARP</vt:lpstr>
      <vt:lpstr>Upcoming Trainings… see Calendar of Events at https://www.hud.gov/program_offices/public_indian_housing/ih/codetalk/calendar</vt:lpstr>
      <vt:lpstr>ConnectHome 3.0:  Affordable Connectivity Program Provides Monthly Subsidy for Internet Service</vt:lpstr>
      <vt:lpstr> Grants Evaluation and Management System (GEMS)   </vt:lpstr>
      <vt:lpstr>FUNDING ANNOUNCEMENTS FOR  TRIBAL COMMUNITIES</vt:lpstr>
      <vt:lpstr>Questions </vt:lpstr>
      <vt:lpstr>SWONAP 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 Office of  Native American Programs (SWONAP)</dc:title>
  <dc:creator>Zuni, Cheryl Dixon</dc:creator>
  <cp:lastModifiedBy>Linda Russ-Niezgodzki</cp:lastModifiedBy>
  <cp:revision>14</cp:revision>
  <dcterms:created xsi:type="dcterms:W3CDTF">2020-10-13T02:25:20Z</dcterms:created>
  <dcterms:modified xsi:type="dcterms:W3CDTF">2022-06-14T23:07:47Z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0x0101006AC65B3F9DBB884E841E6E460C58F901</vt:lpwstr>
  </property>
</Properties>
</file>