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1"/>
  </p:notesMasterIdLst>
  <p:sldIdLst>
    <p:sldId id="256" r:id="rId6"/>
    <p:sldId id="262" r:id="rId7"/>
    <p:sldId id="286" r:id="rId8"/>
    <p:sldId id="265" r:id="rId9"/>
    <p:sldId id="287" r:id="rId10"/>
    <p:sldId id="278" r:id="rId11"/>
    <p:sldId id="279" r:id="rId12"/>
    <p:sldId id="280" r:id="rId13"/>
    <p:sldId id="281" r:id="rId14"/>
    <p:sldId id="283" r:id="rId15"/>
    <p:sldId id="276" r:id="rId16"/>
    <p:sldId id="285" r:id="rId17"/>
    <p:sldId id="284" r:id="rId18"/>
    <p:sldId id="274"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52" d="100"/>
          <a:sy n="52" d="100"/>
        </p:scale>
        <p:origin x="1120"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F1143-9A66-4B9B-8CC2-951CC060E23D}" type="datetimeFigureOut">
              <a:rPr lang="en-US" smtClean="0"/>
              <a:t>5/4/2022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B26218-3D2C-4B84-AE42-BF0998E0F5F4}" type="slidenum">
              <a:rPr lang="en-US" smtClean="0"/>
              <a:t>‹#›</a:t>
            </a:fld>
            <a:endParaRPr lang="en-US"/>
          </a:p>
        </p:txBody>
      </p:sp>
    </p:spTree>
    <p:extLst>
      <p:ext uri="{BB962C8B-B14F-4D97-AF65-F5344CB8AC3E}">
        <p14:creationId xmlns:p14="http://schemas.microsoft.com/office/powerpoint/2010/main" val="93459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Hello and Good morning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I hope you are staying safe and well.  I’m CDZ, DA for </a:t>
            </a:r>
            <a:r>
              <a:rPr lang="en-US" sz="1200" dirty="0" err="1">
                <a:effectLst/>
                <a:latin typeface="Calibri" panose="020F0502020204030204" pitchFamily="34" charset="0"/>
                <a:ea typeface="Calibri" panose="020F0502020204030204" pitchFamily="34" charset="0"/>
                <a:cs typeface="Calibri" panose="020F0502020204030204" pitchFamily="34" charset="0"/>
              </a:rPr>
              <a:t>SWONAp</a:t>
            </a:r>
            <a:r>
              <a:rPr lang="en-US" sz="1200" dirty="0">
                <a:effectLst/>
                <a:latin typeface="Calibri" panose="020F0502020204030204" pitchFamily="34" charset="0"/>
                <a:ea typeface="Calibri" panose="020F0502020204030204" pitchFamily="34" charset="0"/>
                <a:cs typeface="Calibri" panose="020F0502020204030204" pitchFamily="34" charset="0"/>
              </a:rPr>
              <a:t>, also on the call today is Ms. Jody Moses, </a:t>
            </a:r>
            <a:r>
              <a:rPr lang="en-US" sz="1200">
                <a:effectLst/>
                <a:latin typeface="Calibri" panose="020F0502020204030204" pitchFamily="34" charset="0"/>
                <a:ea typeface="Calibri" panose="020F0502020204030204" pitchFamily="34" charset="0"/>
                <a:cs typeface="Calibri" panose="020F0502020204030204" pitchFamily="34" charset="0"/>
              </a:rPr>
              <a:t>Administrator for SWONAP.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We always greatly appreciate the invitation to join your meetings to share with you what we know regarding updates on our programs and the happenings within SWONAP.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Thank you to all the SWTHA Board members for allowing us time on the agenda today.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Today, Cheryl Dixon Zuni will share a few updates on each of our programs and other items we find important to pass along.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If you have a question at any time, please do go ahead and ask. I will be monitoring the chat and entering the links that Cheryl references throughout the presentation.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1</a:t>
            </a:fld>
            <a:endParaRPr lang="en-US"/>
          </a:p>
        </p:txBody>
      </p:sp>
    </p:spTree>
    <p:extLst>
      <p:ext uri="{BB962C8B-B14F-4D97-AF65-F5344CB8AC3E}">
        <p14:creationId xmlns:p14="http://schemas.microsoft.com/office/powerpoint/2010/main" val="1971501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10</a:t>
            </a:fld>
            <a:endParaRPr lang="en-US"/>
          </a:p>
        </p:txBody>
      </p:sp>
    </p:spTree>
    <p:extLst>
      <p:ext uri="{BB962C8B-B14F-4D97-AF65-F5344CB8AC3E}">
        <p14:creationId xmlns:p14="http://schemas.microsoft.com/office/powerpoint/2010/main" val="4223438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11</a:t>
            </a:fld>
            <a:endParaRPr lang="en-US"/>
          </a:p>
        </p:txBody>
      </p:sp>
    </p:spTree>
    <p:extLst>
      <p:ext uri="{BB962C8B-B14F-4D97-AF65-F5344CB8AC3E}">
        <p14:creationId xmlns:p14="http://schemas.microsoft.com/office/powerpoint/2010/main" val="2818986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12</a:t>
            </a:fld>
            <a:endParaRPr lang="en-US"/>
          </a:p>
        </p:txBody>
      </p:sp>
    </p:spTree>
    <p:extLst>
      <p:ext uri="{BB962C8B-B14F-4D97-AF65-F5344CB8AC3E}">
        <p14:creationId xmlns:p14="http://schemas.microsoft.com/office/powerpoint/2010/main" val="245742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14</a:t>
            </a:fld>
            <a:endParaRPr lang="en-US"/>
          </a:p>
        </p:txBody>
      </p:sp>
    </p:spTree>
    <p:extLst>
      <p:ext uri="{BB962C8B-B14F-4D97-AF65-F5344CB8AC3E}">
        <p14:creationId xmlns:p14="http://schemas.microsoft.com/office/powerpoint/2010/main" val="410002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2</a:t>
            </a:fld>
            <a:endParaRPr lang="en-US"/>
          </a:p>
        </p:txBody>
      </p:sp>
    </p:spTree>
    <p:extLst>
      <p:ext uri="{BB962C8B-B14F-4D97-AF65-F5344CB8AC3E}">
        <p14:creationId xmlns:p14="http://schemas.microsoft.com/office/powerpoint/2010/main" val="1670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Hello and Good morning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I hope you are staying safe and well.  I’m CDZ, DA for </a:t>
            </a:r>
            <a:r>
              <a:rPr lang="en-US" sz="1200" dirty="0" err="1">
                <a:effectLst/>
                <a:latin typeface="Calibri" panose="020F0502020204030204" pitchFamily="34" charset="0"/>
                <a:ea typeface="Calibri" panose="020F0502020204030204" pitchFamily="34" charset="0"/>
                <a:cs typeface="Calibri" panose="020F0502020204030204" pitchFamily="34" charset="0"/>
              </a:rPr>
              <a:t>SWONAp</a:t>
            </a:r>
            <a:r>
              <a:rPr lang="en-US" sz="1200" dirty="0">
                <a:effectLst/>
                <a:latin typeface="Calibri" panose="020F0502020204030204" pitchFamily="34" charset="0"/>
                <a:ea typeface="Calibri" panose="020F0502020204030204" pitchFamily="34" charset="0"/>
                <a:cs typeface="Calibri" panose="020F0502020204030204" pitchFamily="34" charset="0"/>
              </a:rPr>
              <a:t>, also on the call today is Ms. Jody Moses, </a:t>
            </a:r>
            <a:r>
              <a:rPr lang="en-US" sz="1200">
                <a:effectLst/>
                <a:latin typeface="Calibri" panose="020F0502020204030204" pitchFamily="34" charset="0"/>
                <a:ea typeface="Calibri" panose="020F0502020204030204" pitchFamily="34" charset="0"/>
                <a:cs typeface="Calibri" panose="020F0502020204030204" pitchFamily="34" charset="0"/>
              </a:rPr>
              <a:t>Administrator for SWONAP.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We always greatly appreciate the invitation to join your meetings to share with you what we know regarding updates on our programs and the happenings within SWONAP.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Thank you to all the SWTHA Board members for allowing us time on the agenda today.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Today, Cheryl Dixon Zuni will share a few updates on each of our programs and other items we find important to pass along.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If you have a question at any time, please do go ahead and ask. I will be monitoring the chat and entering the links that Cheryl references throughout the presentation.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3</a:t>
            </a:fld>
            <a:endParaRPr lang="en-US"/>
          </a:p>
        </p:txBody>
      </p:sp>
    </p:spTree>
    <p:extLst>
      <p:ext uri="{BB962C8B-B14F-4D97-AF65-F5344CB8AC3E}">
        <p14:creationId xmlns:p14="http://schemas.microsoft.com/office/powerpoint/2010/main" val="185804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4</a:t>
            </a:fld>
            <a:endParaRPr lang="en-US"/>
          </a:p>
        </p:txBody>
      </p:sp>
    </p:spTree>
    <p:extLst>
      <p:ext uri="{BB962C8B-B14F-4D97-AF65-F5344CB8AC3E}">
        <p14:creationId xmlns:p14="http://schemas.microsoft.com/office/powerpoint/2010/main" val="6100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5</a:t>
            </a:fld>
            <a:endParaRPr lang="en-US"/>
          </a:p>
        </p:txBody>
      </p:sp>
    </p:spTree>
    <p:extLst>
      <p:ext uri="{BB962C8B-B14F-4D97-AF65-F5344CB8AC3E}">
        <p14:creationId xmlns:p14="http://schemas.microsoft.com/office/powerpoint/2010/main" val="2950281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IBM Plex Serif" panose="02060503050406000203" pitchFamily="18" charset="0"/>
              </a:rPr>
              <a:t>Update</a:t>
            </a:r>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6</a:t>
            </a:fld>
            <a:endParaRPr lang="en-US"/>
          </a:p>
        </p:txBody>
      </p:sp>
    </p:spTree>
    <p:extLst>
      <p:ext uri="{BB962C8B-B14F-4D97-AF65-F5344CB8AC3E}">
        <p14:creationId xmlns:p14="http://schemas.microsoft.com/office/powerpoint/2010/main" val="137179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7</a:t>
            </a:fld>
            <a:endParaRPr lang="en-US"/>
          </a:p>
        </p:txBody>
      </p:sp>
    </p:spTree>
    <p:extLst>
      <p:ext uri="{BB962C8B-B14F-4D97-AF65-F5344CB8AC3E}">
        <p14:creationId xmlns:p14="http://schemas.microsoft.com/office/powerpoint/2010/main" val="83176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8</a:t>
            </a:fld>
            <a:endParaRPr lang="en-US"/>
          </a:p>
        </p:txBody>
      </p:sp>
    </p:spTree>
    <p:extLst>
      <p:ext uri="{BB962C8B-B14F-4D97-AF65-F5344CB8AC3E}">
        <p14:creationId xmlns:p14="http://schemas.microsoft.com/office/powerpoint/2010/main" val="417442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9</a:t>
            </a:fld>
            <a:endParaRPr lang="en-US"/>
          </a:p>
        </p:txBody>
      </p:sp>
    </p:spTree>
    <p:extLst>
      <p:ext uri="{BB962C8B-B14F-4D97-AF65-F5344CB8AC3E}">
        <p14:creationId xmlns:p14="http://schemas.microsoft.com/office/powerpoint/2010/main" val="142324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89FD-41B3-4117-8979-E26EEFB581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269855-348B-4457-A93E-AF458A189D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65BB8E-611A-47E8-A07F-11D1C3364B8A}"/>
              </a:ext>
            </a:extLst>
          </p:cNvPr>
          <p:cNvSpPr>
            <a:spLocks noGrp="1"/>
          </p:cNvSpPr>
          <p:nvPr>
            <p:ph type="dt" sz="half" idx="10"/>
          </p:nvPr>
        </p:nvSpPr>
        <p:spPr/>
        <p:txBody>
          <a:bodyPr/>
          <a:lstStyle/>
          <a:p>
            <a:fld id="{6A3818EB-C764-4D09-A5D5-51F226D7AD83}" type="datetimeFigureOut">
              <a:rPr lang="en-US" smtClean="0"/>
              <a:t>5/4/2022</a:t>
            </a:fld>
            <a:endParaRPr lang="en-US"/>
          </a:p>
        </p:txBody>
      </p:sp>
      <p:sp>
        <p:nvSpPr>
          <p:cNvPr id="5" name="Footer Placeholder 4">
            <a:extLst>
              <a:ext uri="{FF2B5EF4-FFF2-40B4-BE49-F238E27FC236}">
                <a16:creationId xmlns:a16="http://schemas.microsoft.com/office/drawing/2014/main" id="{09C23E3B-D5D5-4EE5-AD9E-B78D01EA3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D68B1-4BA6-495D-9F56-823AB979C4D3}"/>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390715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D05B-EECF-4388-9EB5-775D546DD7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56702-23A1-42A8-9FB8-2E71CCF6C9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B7D47-E96C-47F0-805D-241F70F79072}"/>
              </a:ext>
            </a:extLst>
          </p:cNvPr>
          <p:cNvSpPr>
            <a:spLocks noGrp="1"/>
          </p:cNvSpPr>
          <p:nvPr>
            <p:ph type="dt" sz="half" idx="10"/>
          </p:nvPr>
        </p:nvSpPr>
        <p:spPr/>
        <p:txBody>
          <a:bodyPr/>
          <a:lstStyle/>
          <a:p>
            <a:fld id="{6A3818EB-C764-4D09-A5D5-51F226D7AD83}" type="datetimeFigureOut">
              <a:rPr lang="en-US" smtClean="0"/>
              <a:t>5/4/2022</a:t>
            </a:fld>
            <a:endParaRPr lang="en-US"/>
          </a:p>
        </p:txBody>
      </p:sp>
      <p:sp>
        <p:nvSpPr>
          <p:cNvPr id="5" name="Footer Placeholder 4">
            <a:extLst>
              <a:ext uri="{FF2B5EF4-FFF2-40B4-BE49-F238E27FC236}">
                <a16:creationId xmlns:a16="http://schemas.microsoft.com/office/drawing/2014/main" id="{87BAF91F-6AED-4608-82C1-9C06DA081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F7814-BD92-402D-A9A6-977D637B043B}"/>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29150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3537CB-212E-45EE-920E-6C8E0E42B0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D4594F-6826-45F6-8651-B4B6F8AFBB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F8555-D87F-42DF-AED1-EB9356D9142F}"/>
              </a:ext>
            </a:extLst>
          </p:cNvPr>
          <p:cNvSpPr>
            <a:spLocks noGrp="1"/>
          </p:cNvSpPr>
          <p:nvPr>
            <p:ph type="dt" sz="half" idx="10"/>
          </p:nvPr>
        </p:nvSpPr>
        <p:spPr/>
        <p:txBody>
          <a:bodyPr/>
          <a:lstStyle/>
          <a:p>
            <a:fld id="{6A3818EB-C764-4D09-A5D5-51F226D7AD83}" type="datetimeFigureOut">
              <a:rPr lang="en-US" smtClean="0"/>
              <a:t>5/4/2022</a:t>
            </a:fld>
            <a:endParaRPr lang="en-US"/>
          </a:p>
        </p:txBody>
      </p:sp>
      <p:sp>
        <p:nvSpPr>
          <p:cNvPr id="5" name="Footer Placeholder 4">
            <a:extLst>
              <a:ext uri="{FF2B5EF4-FFF2-40B4-BE49-F238E27FC236}">
                <a16:creationId xmlns:a16="http://schemas.microsoft.com/office/drawing/2014/main" id="{00D91ACB-7165-48F5-8F74-CEE35A3A9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79460-F6CA-48A4-A590-02089BDDA1D6}"/>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1649004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FCA5-EC5A-4FC6-B093-7C8B2BDFFA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5B4821-7BE1-45F0-9DDE-0EA62FAB20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C27BFC-B74C-40BB-BE32-76443FCCC062}"/>
              </a:ext>
            </a:extLst>
          </p:cNvPr>
          <p:cNvSpPr>
            <a:spLocks noGrp="1"/>
          </p:cNvSpPr>
          <p:nvPr>
            <p:ph type="dt" sz="half" idx="10"/>
          </p:nvPr>
        </p:nvSpPr>
        <p:spPr/>
        <p:txBody>
          <a:bodyPr/>
          <a:lstStyle/>
          <a:p>
            <a:fld id="{521DAACC-3E07-4C24-82B7-16623DB0DEB8}" type="datetimeFigureOut">
              <a:rPr lang="en-US" smtClean="0"/>
              <a:t>5/4/2022</a:t>
            </a:fld>
            <a:endParaRPr lang="en-US"/>
          </a:p>
        </p:txBody>
      </p:sp>
      <p:sp>
        <p:nvSpPr>
          <p:cNvPr id="5" name="Footer Placeholder 4">
            <a:extLst>
              <a:ext uri="{FF2B5EF4-FFF2-40B4-BE49-F238E27FC236}">
                <a16:creationId xmlns:a16="http://schemas.microsoft.com/office/drawing/2014/main" id="{1ABB20BB-DDBC-4299-95BC-B9FA274AE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0B4B6-D6BF-4EB7-8C9A-9FE51608FBA5}"/>
              </a:ext>
            </a:extLst>
          </p:cNvPr>
          <p:cNvSpPr>
            <a:spLocks noGrp="1"/>
          </p:cNvSpPr>
          <p:nvPr>
            <p:ph type="sldNum" sz="quarter" idx="12"/>
          </p:nvPr>
        </p:nvSpPr>
        <p:spPr/>
        <p:txBody>
          <a:bodyPr/>
          <a:lstStyle/>
          <a:p>
            <a:fld id="{D4437F6E-C656-469A-8A10-1B040B8C7EE6}" type="slidenum">
              <a:rPr lang="en-US" smtClean="0"/>
              <a:t>‹#›</a:t>
            </a:fld>
            <a:endParaRPr lang="en-US"/>
          </a:p>
        </p:txBody>
      </p:sp>
    </p:spTree>
    <p:extLst>
      <p:ext uri="{BB962C8B-B14F-4D97-AF65-F5344CB8AC3E}">
        <p14:creationId xmlns:p14="http://schemas.microsoft.com/office/powerpoint/2010/main" val="310428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5579-AC1D-4BB8-8112-75AB111A1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77F6B7-6902-4504-A31A-EBCF9BE62C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80630-E105-435F-8C72-036C07DDD5C8}"/>
              </a:ext>
            </a:extLst>
          </p:cNvPr>
          <p:cNvSpPr>
            <a:spLocks noGrp="1"/>
          </p:cNvSpPr>
          <p:nvPr>
            <p:ph type="dt" sz="half" idx="10"/>
          </p:nvPr>
        </p:nvSpPr>
        <p:spPr/>
        <p:txBody>
          <a:bodyPr/>
          <a:lstStyle/>
          <a:p>
            <a:fld id="{6A3818EB-C764-4D09-A5D5-51F226D7AD83}" type="datetimeFigureOut">
              <a:rPr lang="en-US" smtClean="0"/>
              <a:t>5/4/2022</a:t>
            </a:fld>
            <a:endParaRPr lang="en-US"/>
          </a:p>
        </p:txBody>
      </p:sp>
      <p:sp>
        <p:nvSpPr>
          <p:cNvPr id="5" name="Footer Placeholder 4">
            <a:extLst>
              <a:ext uri="{FF2B5EF4-FFF2-40B4-BE49-F238E27FC236}">
                <a16:creationId xmlns:a16="http://schemas.microsoft.com/office/drawing/2014/main" id="{5677DB48-3A66-44E1-9117-D1203D84F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00411-9A6E-4CC9-989F-B45FB30ECCDA}"/>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191258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FF89-F1A2-4A11-8CDE-11935EBE72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7A38F8-4DD0-4994-8459-4481E314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87FD18-67D2-4FFF-B7C9-3985ED43597C}"/>
              </a:ext>
            </a:extLst>
          </p:cNvPr>
          <p:cNvSpPr>
            <a:spLocks noGrp="1"/>
          </p:cNvSpPr>
          <p:nvPr>
            <p:ph type="dt" sz="half" idx="10"/>
          </p:nvPr>
        </p:nvSpPr>
        <p:spPr/>
        <p:txBody>
          <a:bodyPr/>
          <a:lstStyle/>
          <a:p>
            <a:fld id="{6A3818EB-C764-4D09-A5D5-51F226D7AD83}" type="datetimeFigureOut">
              <a:rPr lang="en-US" smtClean="0"/>
              <a:t>5/4/2022</a:t>
            </a:fld>
            <a:endParaRPr lang="en-US"/>
          </a:p>
        </p:txBody>
      </p:sp>
      <p:sp>
        <p:nvSpPr>
          <p:cNvPr id="5" name="Footer Placeholder 4">
            <a:extLst>
              <a:ext uri="{FF2B5EF4-FFF2-40B4-BE49-F238E27FC236}">
                <a16:creationId xmlns:a16="http://schemas.microsoft.com/office/drawing/2014/main" id="{17DA60C3-58F9-4E68-88BE-A15DB1E1E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A684F-231C-43F0-B533-AE1F1A103ED8}"/>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89210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06C9E-4C7B-4580-85EA-BDB3E48BE8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3310EE-AC13-45FB-B216-010FF6A93D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A8557A-EF58-4F58-8857-CA44D10073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5BA093-459C-4024-85E0-845C5A60DD3D}"/>
              </a:ext>
            </a:extLst>
          </p:cNvPr>
          <p:cNvSpPr>
            <a:spLocks noGrp="1"/>
          </p:cNvSpPr>
          <p:nvPr>
            <p:ph type="dt" sz="half" idx="10"/>
          </p:nvPr>
        </p:nvSpPr>
        <p:spPr/>
        <p:txBody>
          <a:bodyPr/>
          <a:lstStyle/>
          <a:p>
            <a:fld id="{6A3818EB-C764-4D09-A5D5-51F226D7AD83}" type="datetimeFigureOut">
              <a:rPr lang="en-US" smtClean="0"/>
              <a:t>5/4/2022</a:t>
            </a:fld>
            <a:endParaRPr lang="en-US"/>
          </a:p>
        </p:txBody>
      </p:sp>
      <p:sp>
        <p:nvSpPr>
          <p:cNvPr id="6" name="Footer Placeholder 5">
            <a:extLst>
              <a:ext uri="{FF2B5EF4-FFF2-40B4-BE49-F238E27FC236}">
                <a16:creationId xmlns:a16="http://schemas.microsoft.com/office/drawing/2014/main" id="{E2F0AF9E-CB67-4C96-B9BA-3714856B66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9479DF-BA80-4D40-BBB9-FCE39F2DDB7B}"/>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370787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3218-B453-450D-9602-B5AD3B235D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FCE4C1-8C6B-4141-AA3A-A45976CA5D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C61162-BE3B-41DA-80D9-844DD2A981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1440A6-93A6-4162-BA34-335270122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D880F7-515F-44D5-BEFE-EC600AF7DC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144C86-A4EA-433B-A005-07EA36631D81}"/>
              </a:ext>
            </a:extLst>
          </p:cNvPr>
          <p:cNvSpPr>
            <a:spLocks noGrp="1"/>
          </p:cNvSpPr>
          <p:nvPr>
            <p:ph type="dt" sz="half" idx="10"/>
          </p:nvPr>
        </p:nvSpPr>
        <p:spPr/>
        <p:txBody>
          <a:bodyPr/>
          <a:lstStyle/>
          <a:p>
            <a:fld id="{6A3818EB-C764-4D09-A5D5-51F226D7AD83}" type="datetimeFigureOut">
              <a:rPr lang="en-US" smtClean="0"/>
              <a:t>5/4/2022</a:t>
            </a:fld>
            <a:endParaRPr lang="en-US"/>
          </a:p>
        </p:txBody>
      </p:sp>
      <p:sp>
        <p:nvSpPr>
          <p:cNvPr id="8" name="Footer Placeholder 7">
            <a:extLst>
              <a:ext uri="{FF2B5EF4-FFF2-40B4-BE49-F238E27FC236}">
                <a16:creationId xmlns:a16="http://schemas.microsoft.com/office/drawing/2014/main" id="{35E28412-B428-4F25-B5CB-46FCC8BACF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A22EA0-904A-4276-AEAC-CD93C978393A}"/>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36643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0F04-66E4-456A-877A-41F7DD69E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8CD38-0086-45BF-82B6-C67CBF58FA9A}"/>
              </a:ext>
            </a:extLst>
          </p:cNvPr>
          <p:cNvSpPr>
            <a:spLocks noGrp="1"/>
          </p:cNvSpPr>
          <p:nvPr>
            <p:ph type="dt" sz="half" idx="10"/>
          </p:nvPr>
        </p:nvSpPr>
        <p:spPr/>
        <p:txBody>
          <a:bodyPr/>
          <a:lstStyle/>
          <a:p>
            <a:fld id="{6A3818EB-C764-4D09-A5D5-51F226D7AD83}" type="datetimeFigureOut">
              <a:rPr lang="en-US" smtClean="0"/>
              <a:t>5/4/2022</a:t>
            </a:fld>
            <a:endParaRPr lang="en-US"/>
          </a:p>
        </p:txBody>
      </p:sp>
      <p:sp>
        <p:nvSpPr>
          <p:cNvPr id="4" name="Footer Placeholder 3">
            <a:extLst>
              <a:ext uri="{FF2B5EF4-FFF2-40B4-BE49-F238E27FC236}">
                <a16:creationId xmlns:a16="http://schemas.microsoft.com/office/drawing/2014/main" id="{0C56D221-FC6B-45D3-B3A6-29EF06A46D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D4E27F-AA64-450E-ADD8-655E0C88EBF9}"/>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28265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21C94-D81F-41B7-8A5A-352733743F6A}"/>
              </a:ext>
            </a:extLst>
          </p:cNvPr>
          <p:cNvSpPr>
            <a:spLocks noGrp="1"/>
          </p:cNvSpPr>
          <p:nvPr>
            <p:ph type="dt" sz="half" idx="10"/>
          </p:nvPr>
        </p:nvSpPr>
        <p:spPr/>
        <p:txBody>
          <a:bodyPr/>
          <a:lstStyle/>
          <a:p>
            <a:fld id="{6A3818EB-C764-4D09-A5D5-51F226D7AD83}" type="datetimeFigureOut">
              <a:rPr lang="en-US" smtClean="0"/>
              <a:t>5/4/2022</a:t>
            </a:fld>
            <a:endParaRPr lang="en-US"/>
          </a:p>
        </p:txBody>
      </p:sp>
      <p:sp>
        <p:nvSpPr>
          <p:cNvPr id="3" name="Footer Placeholder 2">
            <a:extLst>
              <a:ext uri="{FF2B5EF4-FFF2-40B4-BE49-F238E27FC236}">
                <a16:creationId xmlns:a16="http://schemas.microsoft.com/office/drawing/2014/main" id="{2FC4CD1D-1720-44DB-801B-3ADCE89407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257082-714D-4ECB-BB82-62AA20A289BA}"/>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128349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196A-FD65-41C1-A4B8-C60E7DBD3B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F47756-4F17-4EDE-92B6-54F629AD65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E5222A-88E9-414D-B728-8FDD25B7B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E93FD8-CB06-4420-BE58-0FAA490E5DA6}"/>
              </a:ext>
            </a:extLst>
          </p:cNvPr>
          <p:cNvSpPr>
            <a:spLocks noGrp="1"/>
          </p:cNvSpPr>
          <p:nvPr>
            <p:ph type="dt" sz="half" idx="10"/>
          </p:nvPr>
        </p:nvSpPr>
        <p:spPr/>
        <p:txBody>
          <a:bodyPr/>
          <a:lstStyle/>
          <a:p>
            <a:fld id="{6A3818EB-C764-4D09-A5D5-51F226D7AD83}" type="datetimeFigureOut">
              <a:rPr lang="en-US" smtClean="0"/>
              <a:t>5/4/2022</a:t>
            </a:fld>
            <a:endParaRPr lang="en-US"/>
          </a:p>
        </p:txBody>
      </p:sp>
      <p:sp>
        <p:nvSpPr>
          <p:cNvPr id="6" name="Footer Placeholder 5">
            <a:extLst>
              <a:ext uri="{FF2B5EF4-FFF2-40B4-BE49-F238E27FC236}">
                <a16:creationId xmlns:a16="http://schemas.microsoft.com/office/drawing/2014/main" id="{88A675B5-D734-4992-96E8-B79763174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425D9-1DF8-42D0-968F-4137E00B01BD}"/>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385702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B36B-8011-4028-A26F-0CACFF872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A254D8-A37C-4BC9-9DE4-E26D08316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421906-57AE-4533-8D0A-DDCCB4D82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06B7C-F05A-4162-B313-408C4F881F2F}"/>
              </a:ext>
            </a:extLst>
          </p:cNvPr>
          <p:cNvSpPr>
            <a:spLocks noGrp="1"/>
          </p:cNvSpPr>
          <p:nvPr>
            <p:ph type="dt" sz="half" idx="10"/>
          </p:nvPr>
        </p:nvSpPr>
        <p:spPr/>
        <p:txBody>
          <a:bodyPr/>
          <a:lstStyle/>
          <a:p>
            <a:fld id="{6A3818EB-C764-4D09-A5D5-51F226D7AD83}" type="datetimeFigureOut">
              <a:rPr lang="en-US" smtClean="0"/>
              <a:t>5/4/2022</a:t>
            </a:fld>
            <a:endParaRPr lang="en-US"/>
          </a:p>
        </p:txBody>
      </p:sp>
      <p:sp>
        <p:nvSpPr>
          <p:cNvPr id="6" name="Footer Placeholder 5">
            <a:extLst>
              <a:ext uri="{FF2B5EF4-FFF2-40B4-BE49-F238E27FC236}">
                <a16:creationId xmlns:a16="http://schemas.microsoft.com/office/drawing/2014/main" id="{0A886C8C-F89D-4E3C-AE9F-6713CF839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CE319-CA04-486F-B9C6-D66C3F1D11BF}"/>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39502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5F139-514A-4AAB-A6B1-5741E5B290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7BFEBD-FCB2-42D3-B0B6-A19D8D2985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4FF12-AC58-40A5-BB90-0A12BAA11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818EB-C764-4D09-A5D5-51F226D7AD83}" type="datetimeFigureOut">
              <a:rPr lang="en-US" smtClean="0"/>
              <a:t>5/4/2022</a:t>
            </a:fld>
            <a:endParaRPr lang="en-US"/>
          </a:p>
        </p:txBody>
      </p:sp>
      <p:sp>
        <p:nvSpPr>
          <p:cNvPr id="5" name="Footer Placeholder 4">
            <a:extLst>
              <a:ext uri="{FF2B5EF4-FFF2-40B4-BE49-F238E27FC236}">
                <a16:creationId xmlns:a16="http://schemas.microsoft.com/office/drawing/2014/main" id="{5E6323B5-85DD-493D-8D34-4703CFB9E8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4A9498-4C40-4ABA-949A-14783D7D1C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341DE-73BB-4A3B-B45B-5E9EB05A13D3}" type="slidenum">
              <a:rPr lang="en-US" smtClean="0"/>
              <a:t>‹#›</a:t>
            </a:fld>
            <a:endParaRPr lang="en-US"/>
          </a:p>
        </p:txBody>
      </p:sp>
    </p:spTree>
    <p:extLst>
      <p:ext uri="{BB962C8B-B14F-4D97-AF65-F5344CB8AC3E}">
        <p14:creationId xmlns:p14="http://schemas.microsoft.com/office/powerpoint/2010/main" val="236265299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883C0-CED6-47EC-AB6A-1FCBD7762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27B190-5340-4D7C-893B-E7CAD1502E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F076F-6127-4F63-A26C-8B702240F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DAACC-3E07-4C24-82B7-16623DB0DEB8}" type="datetimeFigureOut">
              <a:rPr lang="en-US" smtClean="0"/>
              <a:t>5/4/2022</a:t>
            </a:fld>
            <a:endParaRPr lang="en-US"/>
          </a:p>
        </p:txBody>
      </p:sp>
      <p:sp>
        <p:nvSpPr>
          <p:cNvPr id="5" name="Footer Placeholder 4">
            <a:extLst>
              <a:ext uri="{FF2B5EF4-FFF2-40B4-BE49-F238E27FC236}">
                <a16:creationId xmlns:a16="http://schemas.microsoft.com/office/drawing/2014/main" id="{2013F349-E64A-4706-B077-2E318A3579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CD4AEA-2B8E-423A-AEE4-91489EC1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37F6E-C656-469A-8A10-1B040B8C7EE6}" type="slidenum">
              <a:rPr lang="en-US" smtClean="0"/>
              <a:t>‹#›</a:t>
            </a:fld>
            <a:endParaRPr lang="en-US"/>
          </a:p>
        </p:txBody>
      </p:sp>
    </p:spTree>
    <p:extLst>
      <p:ext uri="{BB962C8B-B14F-4D97-AF65-F5344CB8AC3E}">
        <p14:creationId xmlns:p14="http://schemas.microsoft.com/office/powerpoint/2010/main" val="150015297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hyperlink" Target="about:blank"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s://www.hud.gov/sites/dfiles/PIH/documents/PIH2021-14.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t="-108000" b="-108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966B9-C126-4EAF-98AD-9850FAE5ADA5}"/>
              </a:ext>
            </a:extLst>
          </p:cNvPr>
          <p:cNvSpPr>
            <a:spLocks noGrp="1"/>
          </p:cNvSpPr>
          <p:nvPr>
            <p:ph type="ctrTitle"/>
          </p:nvPr>
        </p:nvSpPr>
        <p:spPr>
          <a:xfrm>
            <a:off x="545933" y="0"/>
            <a:ext cx="12043514" cy="1550534"/>
          </a:xfrm>
        </p:spPr>
        <p:txBody>
          <a:bodyPr>
            <a:normAutofit fontScale="90000"/>
          </a:bodyPr>
          <a:lstStyle/>
          <a:p>
            <a:pPr algn="l"/>
            <a:r>
              <a:rPr lang="en-US" b="1" dirty="0">
                <a:solidFill>
                  <a:srgbClr val="800000"/>
                </a:solidFill>
                <a:latin typeface="Gautami" panose="020B0502040204020203" pitchFamily="34" charset="0"/>
                <a:cs typeface="Gautami" panose="020B0502040204020203" pitchFamily="34" charset="0"/>
              </a:rPr>
              <a:t>Office of Native American Programs</a:t>
            </a:r>
          </a:p>
        </p:txBody>
      </p:sp>
      <p:sp>
        <p:nvSpPr>
          <p:cNvPr id="8" name="Subtitle 7">
            <a:extLst>
              <a:ext uri="{FF2B5EF4-FFF2-40B4-BE49-F238E27FC236}">
                <a16:creationId xmlns:a16="http://schemas.microsoft.com/office/drawing/2014/main" id="{71400953-2303-4AB3-B117-D9D8529E34D6}"/>
              </a:ext>
            </a:extLst>
          </p:cNvPr>
          <p:cNvSpPr>
            <a:spLocks noGrp="1"/>
          </p:cNvSpPr>
          <p:nvPr>
            <p:ph type="subTitle" idx="1"/>
          </p:nvPr>
        </p:nvSpPr>
        <p:spPr>
          <a:xfrm>
            <a:off x="1056443" y="4549894"/>
            <a:ext cx="10083247" cy="1928292"/>
          </a:xfrm>
        </p:spPr>
        <p:txBody>
          <a:bodyPr>
            <a:normAutofit fontScale="62500" lnSpcReduction="20000"/>
          </a:bodyPr>
          <a:lstStyle/>
          <a:p>
            <a:r>
              <a:rPr lang="en-US" sz="6400" b="1" dirty="0">
                <a:solidFill>
                  <a:srgbClr val="800000"/>
                </a:solidFill>
                <a:latin typeface="Gautami" panose="020B0502040204020203" pitchFamily="34" charset="0"/>
                <a:cs typeface="Gautami" panose="020B0502040204020203" pitchFamily="34" charset="0"/>
              </a:rPr>
              <a:t>Southwest Tribal Housing Alliance (SWTHA</a:t>
            </a:r>
            <a:r>
              <a:rPr lang="en-US" sz="5500" b="1" dirty="0">
                <a:solidFill>
                  <a:srgbClr val="800000"/>
                </a:solidFill>
                <a:latin typeface="Gautami" panose="020B0502040204020203" pitchFamily="34" charset="0"/>
                <a:cs typeface="Gautami" panose="020B0502040204020203" pitchFamily="34" charset="0"/>
              </a:rPr>
              <a:t>)</a:t>
            </a:r>
          </a:p>
          <a:p>
            <a:r>
              <a:rPr lang="en-US" sz="4500" b="1" dirty="0">
                <a:latin typeface="Gautami" panose="020B0502040204020203" pitchFamily="34" charset="0"/>
                <a:cs typeface="Gautami" panose="020B0502040204020203" pitchFamily="34" charset="0"/>
              </a:rPr>
              <a:t>Heidi Frechette, Deputy Assistant Secretary, ONAP</a:t>
            </a:r>
          </a:p>
          <a:p>
            <a:r>
              <a:rPr lang="en-US" b="1" dirty="0">
                <a:solidFill>
                  <a:srgbClr val="800000"/>
                </a:solidFill>
                <a:latin typeface="Gautami" panose="020B0502040204020203" pitchFamily="34" charset="0"/>
                <a:cs typeface="Gautami" panose="020B0502040204020203" pitchFamily="34" charset="0"/>
              </a:rPr>
              <a:t>Jody Moses, Administrator</a:t>
            </a:r>
          </a:p>
          <a:p>
            <a:r>
              <a:rPr lang="en-US" b="1" dirty="0">
                <a:solidFill>
                  <a:srgbClr val="800000"/>
                </a:solidFill>
                <a:latin typeface="Gautami" panose="020B0502040204020203" pitchFamily="34" charset="0"/>
                <a:cs typeface="Gautami" panose="020B0502040204020203" pitchFamily="34" charset="0"/>
              </a:rPr>
              <a:t>Cheryl Dixon Zuni, Deputy Administrator</a:t>
            </a:r>
          </a:p>
          <a:p>
            <a:r>
              <a:rPr lang="en-US" b="1" dirty="0">
                <a:solidFill>
                  <a:srgbClr val="800000"/>
                </a:solidFill>
                <a:latin typeface="Gautami" panose="020B0502040204020203" pitchFamily="34" charset="0"/>
                <a:cs typeface="Gautami" panose="020B0502040204020203" pitchFamily="34" charset="0"/>
              </a:rPr>
              <a:t>May 10, 2022</a:t>
            </a:r>
          </a:p>
        </p:txBody>
      </p:sp>
      <p:pic>
        <p:nvPicPr>
          <p:cNvPr id="9" name="Picture 8">
            <a:extLst>
              <a:ext uri="{FF2B5EF4-FFF2-40B4-BE49-F238E27FC236}">
                <a16:creationId xmlns:a16="http://schemas.microsoft.com/office/drawing/2014/main" id="{90583ACD-FCA2-450E-9C2E-66D0C91302C2}"/>
              </a:ext>
            </a:extLst>
          </p:cNvPr>
          <p:cNvPicPr>
            <a:picLocks noChangeAspect="1"/>
          </p:cNvPicPr>
          <p:nvPr/>
        </p:nvPicPr>
        <p:blipFill>
          <a:blip r:embed="rId4"/>
          <a:stretch>
            <a:fillRect/>
          </a:stretch>
        </p:blipFill>
        <p:spPr>
          <a:xfrm>
            <a:off x="44389" y="5555723"/>
            <a:ext cx="1105128" cy="922462"/>
          </a:xfrm>
          <a:prstGeom prst="rect">
            <a:avLst/>
          </a:prstGeom>
          <a:ln>
            <a:noFill/>
          </a:ln>
          <a:effectLst>
            <a:outerShdw blurRad="292100" dist="139700" dir="2700000" algn="tl" rotWithShape="0">
              <a:srgbClr val="333333">
                <a:alpha val="65000"/>
              </a:srgbClr>
            </a:outerShdw>
          </a:effectLst>
        </p:spPr>
      </p:pic>
      <p:pic>
        <p:nvPicPr>
          <p:cNvPr id="1026" name="Picture 8">
            <a:extLst>
              <a:ext uri="{FF2B5EF4-FFF2-40B4-BE49-F238E27FC236}">
                <a16:creationId xmlns:a16="http://schemas.microsoft.com/office/drawing/2014/main" id="{89B7426F-D6C1-4ADC-B2BC-D895B05B38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8665" y="5334886"/>
            <a:ext cx="1143299" cy="114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ackground pattern&#10;&#10;Description automatically generated">
            <a:extLst>
              <a:ext uri="{FF2B5EF4-FFF2-40B4-BE49-F238E27FC236}">
                <a16:creationId xmlns:a16="http://schemas.microsoft.com/office/drawing/2014/main" id="{A23EAA17-9EFB-40A8-A881-FEC6F2985CA0}"/>
              </a:ext>
            </a:extLst>
          </p:cNvPr>
          <p:cNvPicPr>
            <a:picLocks noChangeAspect="1"/>
          </p:cNvPicPr>
          <p:nvPr/>
        </p:nvPicPr>
        <p:blipFill>
          <a:blip r:embed="rId6"/>
          <a:stretch>
            <a:fillRect/>
          </a:stretch>
        </p:blipFill>
        <p:spPr>
          <a:xfrm rot="5400000">
            <a:off x="5888439" y="640956"/>
            <a:ext cx="387089" cy="12192002"/>
          </a:xfrm>
          <a:prstGeom prst="rect">
            <a:avLst/>
          </a:prstGeom>
        </p:spPr>
      </p:pic>
      <p:pic>
        <p:nvPicPr>
          <p:cNvPr id="17" name="Picture 16" descr="Logo, company name&#10;&#10;Description automatically generated">
            <a:extLst>
              <a:ext uri="{FF2B5EF4-FFF2-40B4-BE49-F238E27FC236}">
                <a16:creationId xmlns:a16="http://schemas.microsoft.com/office/drawing/2014/main" id="{FF576F62-6B7F-45BB-9184-9791080C36A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512868" y="1550534"/>
            <a:ext cx="2634380" cy="2582927"/>
          </a:xfrm>
          <a:prstGeom prst="ellipse">
            <a:avLst/>
          </a:prstGeom>
          <a:ln>
            <a:noFill/>
          </a:ln>
          <a:effectLst>
            <a:softEdge rad="112500"/>
          </a:effectLst>
        </p:spPr>
      </p:pic>
    </p:spTree>
    <p:extLst>
      <p:ext uri="{BB962C8B-B14F-4D97-AF65-F5344CB8AC3E}">
        <p14:creationId xmlns:p14="http://schemas.microsoft.com/office/powerpoint/2010/main" val="145660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83" name="Rectangle 8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10C2B-2D49-43B5-914B-E63364C32DD8}"/>
              </a:ext>
            </a:extLst>
          </p:cNvPr>
          <p:cNvSpPr>
            <a:spLocks noGrp="1"/>
          </p:cNvSpPr>
          <p:nvPr>
            <p:ph type="title"/>
          </p:nvPr>
        </p:nvSpPr>
        <p:spPr>
          <a:xfrm>
            <a:off x="393110" y="911312"/>
            <a:ext cx="11528094" cy="1554480"/>
          </a:xfrm>
        </p:spPr>
        <p:txBody>
          <a:bodyPr anchor="ctr">
            <a:normAutofit/>
          </a:bodyPr>
          <a:lstStyle/>
          <a:p>
            <a:pPr algn="ctr"/>
            <a:r>
              <a:rPr lang="en-US" sz="4800" b="1" dirty="0">
                <a:effectLst>
                  <a:outerShdw blurRad="38100" dist="38100" dir="2700000" algn="tl">
                    <a:srgbClr val="000000">
                      <a:alpha val="43137"/>
                    </a:srgbClr>
                  </a:outerShdw>
                </a:effectLst>
              </a:rPr>
              <a:t>Tribal HUD VASH</a:t>
            </a:r>
          </a:p>
        </p:txBody>
      </p:sp>
      <p:sp>
        <p:nvSpPr>
          <p:cNvPr id="14" name="Content Placeholder 2">
            <a:extLst>
              <a:ext uri="{FF2B5EF4-FFF2-40B4-BE49-F238E27FC236}">
                <a16:creationId xmlns:a16="http://schemas.microsoft.com/office/drawing/2014/main" id="{0A92DA6B-AD34-462B-82A2-2EB6FBCB27CE}"/>
              </a:ext>
            </a:extLst>
          </p:cNvPr>
          <p:cNvSpPr>
            <a:spLocks noGrp="1"/>
          </p:cNvSpPr>
          <p:nvPr>
            <p:ph idx="1"/>
          </p:nvPr>
        </p:nvSpPr>
        <p:spPr>
          <a:xfrm>
            <a:off x="882208" y="2120818"/>
            <a:ext cx="10664619" cy="3825870"/>
          </a:xfrm>
        </p:spPr>
        <p:txBody>
          <a:bodyPr anchor="ctr">
            <a:normAutofit/>
          </a:bodyPr>
          <a:lstStyle/>
          <a:p>
            <a:r>
              <a:rPr lang="en-US" b="1" dirty="0"/>
              <a:t>Renewal Notice Published. Deadline is May 27, 2022</a:t>
            </a:r>
          </a:p>
          <a:p>
            <a:r>
              <a:rPr lang="en-US" b="1" dirty="0"/>
              <a:t>Notice PIH 2022-08</a:t>
            </a:r>
            <a:r>
              <a:rPr lang="en-US" dirty="0"/>
              <a:t>-N</a:t>
            </a:r>
            <a:r>
              <a:rPr lang="en-US" sz="2400" dirty="0"/>
              <a:t>otice announces renewal requirements for the original 26 Tribal recipients, HUD-VASH recipients awarded in 2015, and five (5) Tribal HUD-VASH Round I Expansion recipients awarded in 2021. </a:t>
            </a:r>
          </a:p>
          <a:p>
            <a:pPr marL="0" indent="0">
              <a:buNone/>
            </a:pPr>
            <a:endParaRPr lang="en-US" sz="2400" dirty="0"/>
          </a:p>
          <a:p>
            <a:pPr marL="0" indent="0">
              <a:buNone/>
            </a:pPr>
            <a:r>
              <a:rPr lang="en-US" sz="2400" dirty="0"/>
              <a:t> </a:t>
            </a:r>
            <a:r>
              <a:rPr lang="en-US" sz="2400" b="1" dirty="0">
                <a:hlinkClick r:id="rId3"/>
              </a:rPr>
              <a:t>https://www.hud.gov/program_offices/public_indian_housing/ih/tribalhudvash</a:t>
            </a:r>
            <a:r>
              <a:rPr lang="en-US" sz="2400" b="1" dirty="0"/>
              <a:t> </a:t>
            </a:r>
          </a:p>
        </p:txBody>
      </p:sp>
      <p:cxnSp>
        <p:nvCxnSpPr>
          <p:cNvPr id="89" name="Straight Connector 8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67527A0A-F52A-45FE-92A9-B8F34B1B4C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37202" y="5516782"/>
            <a:ext cx="809625" cy="714375"/>
          </a:xfrm>
          <a:prstGeom prst="rect">
            <a:avLst/>
          </a:prstGeom>
          <a:noFill/>
          <a:ln>
            <a:noFill/>
          </a:ln>
        </p:spPr>
      </p:pic>
      <p:pic>
        <p:nvPicPr>
          <p:cNvPr id="49" name="Picture 48" descr="Background pattern&#10;&#10;Description automatically generated">
            <a:extLst>
              <a:ext uri="{FF2B5EF4-FFF2-40B4-BE49-F238E27FC236}">
                <a16:creationId xmlns:a16="http://schemas.microsoft.com/office/drawing/2014/main" id="{93256A78-E9D5-49AE-BDAD-433A96C5F742}"/>
              </a:ext>
            </a:extLst>
          </p:cNvPr>
          <p:cNvPicPr>
            <a:picLocks noChangeAspect="1"/>
          </p:cNvPicPr>
          <p:nvPr/>
        </p:nvPicPr>
        <p:blipFill>
          <a:blip r:embed="rId5"/>
          <a:stretch>
            <a:fillRect/>
          </a:stretch>
        </p:blipFill>
        <p:spPr>
          <a:xfrm rot="5400000">
            <a:off x="5836028" y="552271"/>
            <a:ext cx="519942" cy="12192002"/>
          </a:xfrm>
          <a:prstGeom prst="rect">
            <a:avLst/>
          </a:prstGeom>
        </p:spPr>
      </p:pic>
    </p:spTree>
    <p:extLst>
      <p:ext uri="{BB962C8B-B14F-4D97-AF65-F5344CB8AC3E}">
        <p14:creationId xmlns:p14="http://schemas.microsoft.com/office/powerpoint/2010/main" val="414221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9558B4BA-DFAE-446A-97BF-226744CA60BC}"/>
              </a:ext>
            </a:extLst>
          </p:cNvPr>
          <p:cNvSpPr>
            <a:spLocks noGrp="1"/>
          </p:cNvSpPr>
          <p:nvPr>
            <p:ph idx="1"/>
          </p:nvPr>
        </p:nvSpPr>
        <p:spPr>
          <a:xfrm>
            <a:off x="275885" y="1639858"/>
            <a:ext cx="8382063" cy="3578282"/>
          </a:xfrm>
        </p:spPr>
        <p:txBody>
          <a:bodyPr vert="horz" lIns="91440" tIns="45720" rIns="91440" bIns="45720" rtlCol="0" anchor="ctr">
            <a:normAutofit/>
          </a:bodyPr>
          <a:lstStyle/>
          <a:p>
            <a:pPr lvl="2"/>
            <a:endParaRPr lang="en-US" sz="1400" b="1" dirty="0"/>
          </a:p>
          <a:p>
            <a:pPr marL="914400" lvl="2" indent="0">
              <a:buNone/>
            </a:pPr>
            <a:endParaRPr lang="en-US" sz="1200" b="1" dirty="0"/>
          </a:p>
          <a:p>
            <a:pPr marL="0" indent="0">
              <a:buNone/>
            </a:pPr>
            <a:endParaRPr lang="en-US" sz="2000" dirty="0"/>
          </a:p>
        </p:txBody>
      </p:sp>
      <p:sp>
        <p:nvSpPr>
          <p:cNvPr id="6" name="Title 5">
            <a:extLst>
              <a:ext uri="{FF2B5EF4-FFF2-40B4-BE49-F238E27FC236}">
                <a16:creationId xmlns:a16="http://schemas.microsoft.com/office/drawing/2014/main" id="{CAAE5870-A383-42C5-B108-D871C2C11B4F}"/>
              </a:ext>
            </a:extLst>
          </p:cNvPr>
          <p:cNvSpPr>
            <a:spLocks noGrp="1"/>
          </p:cNvSpPr>
          <p:nvPr>
            <p:ph type="title"/>
          </p:nvPr>
        </p:nvSpPr>
        <p:spPr>
          <a:xfrm>
            <a:off x="1188082" y="1227109"/>
            <a:ext cx="7474172" cy="701881"/>
          </a:xfrm>
        </p:spPr>
        <p:txBody>
          <a:bodyPr vert="horz" lIns="91440" tIns="45720" rIns="91440" bIns="45720" rtlCol="0" anchor="ctr">
            <a:normAutofit fontScale="90000"/>
          </a:bodyPr>
          <a:lstStyle/>
          <a:p>
            <a:pPr algn="ctr"/>
            <a:br>
              <a:rPr lang="en-US" sz="4000" b="1" dirty="0"/>
            </a:br>
            <a:r>
              <a:rPr lang="en-US" sz="4000" b="1" dirty="0"/>
              <a:t>Grants Evaluation and Management System (GEMS)</a:t>
            </a:r>
            <a:br>
              <a:rPr lang="en-US" sz="4000" b="1" dirty="0"/>
            </a:br>
            <a:br>
              <a:rPr lang="en-US" sz="4000" b="1" dirty="0"/>
            </a:br>
            <a:br>
              <a:rPr lang="en-US" sz="4400" b="1" dirty="0"/>
            </a:br>
            <a:endParaRPr lang="en-US" sz="4400" b="1" kern="1200" dirty="0">
              <a:solidFill>
                <a:schemeClr val="tx1"/>
              </a:solidFill>
              <a:latin typeface="+mj-lt"/>
              <a:ea typeface="+mj-ea"/>
              <a:cs typeface="+mj-cs"/>
            </a:endParaRPr>
          </a:p>
        </p:txBody>
      </p:sp>
      <p:sp>
        <p:nvSpPr>
          <p:cNvPr id="33" name="Rectangle 3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BD6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A7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5778E463-DF7E-43E6-8766-8CCFE9A38B76}"/>
              </a:ext>
            </a:extLst>
          </p:cNvPr>
          <p:cNvPicPr>
            <a:picLocks noChangeAspect="1"/>
          </p:cNvPicPr>
          <p:nvPr/>
        </p:nvPicPr>
        <p:blipFill>
          <a:blip r:embed="rId3"/>
          <a:stretch>
            <a:fillRect/>
          </a:stretch>
        </p:blipFill>
        <p:spPr>
          <a:xfrm>
            <a:off x="9300819" y="2857501"/>
            <a:ext cx="1369334" cy="1142998"/>
          </a:xfrm>
          <a:prstGeom prst="rect">
            <a:avLst/>
          </a:prstGeom>
        </p:spPr>
      </p:pic>
      <p:pic>
        <p:nvPicPr>
          <p:cNvPr id="21" name="Picture 20">
            <a:extLst>
              <a:ext uri="{FF2B5EF4-FFF2-40B4-BE49-F238E27FC236}">
                <a16:creationId xmlns:a16="http://schemas.microsoft.com/office/drawing/2014/main" id="{21F1D815-B979-402B-8692-AB92826CD5E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6311" y="286237"/>
            <a:ext cx="836548" cy="909187"/>
          </a:xfrm>
          <a:prstGeom prst="rect">
            <a:avLst/>
          </a:prstGeom>
          <a:noFill/>
          <a:ln>
            <a:noFill/>
          </a:ln>
        </p:spPr>
      </p:pic>
      <p:pic>
        <p:nvPicPr>
          <p:cNvPr id="14" name="Picture 13" descr="Background pattern&#10;&#10;Description automatically generated">
            <a:extLst>
              <a:ext uri="{FF2B5EF4-FFF2-40B4-BE49-F238E27FC236}">
                <a16:creationId xmlns:a16="http://schemas.microsoft.com/office/drawing/2014/main" id="{7CB31070-9E6D-4D11-A261-78EA793E3163}"/>
              </a:ext>
            </a:extLst>
          </p:cNvPr>
          <p:cNvPicPr>
            <a:picLocks noChangeAspect="1"/>
          </p:cNvPicPr>
          <p:nvPr/>
        </p:nvPicPr>
        <p:blipFill>
          <a:blip r:embed="rId5"/>
          <a:stretch>
            <a:fillRect/>
          </a:stretch>
        </p:blipFill>
        <p:spPr>
          <a:xfrm rot="5400000">
            <a:off x="5836028" y="552271"/>
            <a:ext cx="519942" cy="12192002"/>
          </a:xfrm>
          <a:prstGeom prst="rect">
            <a:avLst/>
          </a:prstGeom>
        </p:spPr>
      </p:pic>
      <p:pic>
        <p:nvPicPr>
          <p:cNvPr id="2" name="Picture 1">
            <a:extLst>
              <a:ext uri="{FF2B5EF4-FFF2-40B4-BE49-F238E27FC236}">
                <a16:creationId xmlns:a16="http://schemas.microsoft.com/office/drawing/2014/main" id="{A26194F4-BA68-4309-9FAF-C7CAA3F51A54}"/>
              </a:ext>
            </a:extLst>
          </p:cNvPr>
          <p:cNvPicPr>
            <a:picLocks noChangeAspect="1"/>
          </p:cNvPicPr>
          <p:nvPr/>
        </p:nvPicPr>
        <p:blipFill>
          <a:blip r:embed="rId6"/>
          <a:stretch>
            <a:fillRect/>
          </a:stretch>
        </p:blipFill>
        <p:spPr>
          <a:xfrm>
            <a:off x="9308254" y="0"/>
            <a:ext cx="2883746" cy="1920892"/>
          </a:xfrm>
          <a:prstGeom prst="rect">
            <a:avLst/>
          </a:prstGeom>
        </p:spPr>
      </p:pic>
      <p:sp>
        <p:nvSpPr>
          <p:cNvPr id="11" name="TextBox 10">
            <a:extLst>
              <a:ext uri="{FF2B5EF4-FFF2-40B4-BE49-F238E27FC236}">
                <a16:creationId xmlns:a16="http://schemas.microsoft.com/office/drawing/2014/main" id="{8B875F51-CFA3-4821-BB40-61B4DF720AD8}"/>
              </a:ext>
            </a:extLst>
          </p:cNvPr>
          <p:cNvSpPr txBox="1"/>
          <p:nvPr/>
        </p:nvSpPr>
        <p:spPr>
          <a:xfrm>
            <a:off x="111121" y="1555005"/>
            <a:ext cx="9189698" cy="5016758"/>
          </a:xfrm>
          <a:prstGeom prst="rect">
            <a:avLst/>
          </a:prstGeom>
          <a:noFill/>
        </p:spPr>
        <p:txBody>
          <a:bodyPr wrap="square">
            <a:spAutoFit/>
          </a:bodyPr>
          <a:lstStyle/>
          <a:p>
            <a:pPr marL="285750" indent="-285750">
              <a:buFont typeface="Arial" panose="020B0604020202020204" pitchFamily="34" charset="0"/>
              <a:buChar char="•"/>
            </a:pPr>
            <a:r>
              <a:rPr lang="en-US" sz="2000" dirty="0"/>
              <a:t>Modernizing its IT Systems to improve the administration of Tribal housing programs to simplify the grant management processes for our recipients including modernizing the administrative and reporting systems</a:t>
            </a:r>
            <a:br>
              <a:rPr lang="en-US" sz="2000" dirty="0"/>
            </a:br>
            <a:endParaRPr lang="en-US" sz="2000" dirty="0"/>
          </a:p>
          <a:p>
            <a:pPr marL="285750" indent="-285750">
              <a:buFont typeface="Arial" panose="020B0604020202020204" pitchFamily="34" charset="0"/>
              <a:buChar char="•"/>
            </a:pPr>
            <a:r>
              <a:rPr lang="en-US" sz="2000" dirty="0"/>
              <a:t>Will not change current program and grant administration requirements</a:t>
            </a:r>
            <a:br>
              <a:rPr lang="en-US" sz="2000" dirty="0"/>
            </a:br>
            <a:endParaRPr lang="en-US" sz="2000" dirty="0"/>
          </a:p>
          <a:p>
            <a:pPr marL="285750" indent="-285750">
              <a:buFont typeface="Arial" panose="020B0604020202020204" pitchFamily="34" charset="0"/>
              <a:buChar char="•"/>
            </a:pPr>
            <a:r>
              <a:rPr lang="en-US" sz="2000" dirty="0"/>
              <a:t> GEMS will replace EPIC to centralize, and streamline required submissions and communications </a:t>
            </a:r>
            <a:br>
              <a:rPr lang="en-US" sz="2000" dirty="0"/>
            </a:br>
            <a:endParaRPr lang="en-US" sz="2000" dirty="0"/>
          </a:p>
          <a:p>
            <a:pPr marL="285750" indent="-285750">
              <a:buFont typeface="Arial" panose="020B0604020202020204" pitchFamily="34" charset="0"/>
              <a:buChar char="•"/>
            </a:pPr>
            <a:r>
              <a:rPr lang="en-US" sz="2000" dirty="0"/>
              <a:t>Testing of the system has started and ongoing</a:t>
            </a:r>
            <a:br>
              <a:rPr lang="en-US" sz="2000" dirty="0"/>
            </a:br>
            <a:r>
              <a:rPr lang="en-US" sz="2000" dirty="0"/>
              <a:t>Once complete, ONAP will roll-out GEMS in stages by Grant Programs with IHBG being released first</a:t>
            </a:r>
            <a:br>
              <a:rPr lang="en-US" sz="2000" dirty="0"/>
            </a:br>
            <a:endParaRPr lang="en-US" sz="2000" dirty="0"/>
          </a:p>
          <a:p>
            <a:pPr marL="285750" indent="-285750" algn="ctr">
              <a:buFont typeface="Arial" panose="020B0604020202020204" pitchFamily="34" charset="0"/>
              <a:buChar char="•"/>
            </a:pPr>
            <a:r>
              <a:rPr lang="en-US" sz="2000" dirty="0"/>
              <a:t>Training Webinars will be hosted and announced in the near future. </a:t>
            </a:r>
            <a:br>
              <a:rPr lang="en-US" sz="2400" dirty="0"/>
            </a:br>
            <a:r>
              <a:rPr lang="en-US" sz="4000" b="1" dirty="0"/>
              <a:t>Coming Soon! </a:t>
            </a:r>
          </a:p>
        </p:txBody>
      </p:sp>
    </p:spTree>
    <p:extLst>
      <p:ext uri="{BB962C8B-B14F-4D97-AF65-F5344CB8AC3E}">
        <p14:creationId xmlns:p14="http://schemas.microsoft.com/office/powerpoint/2010/main" val="85641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9558B4BA-DFAE-446A-97BF-226744CA60BC}"/>
              </a:ext>
            </a:extLst>
          </p:cNvPr>
          <p:cNvSpPr>
            <a:spLocks noGrp="1"/>
          </p:cNvSpPr>
          <p:nvPr>
            <p:ph idx="1"/>
          </p:nvPr>
        </p:nvSpPr>
        <p:spPr>
          <a:xfrm>
            <a:off x="330118" y="1867396"/>
            <a:ext cx="8498456" cy="4681685"/>
          </a:xfrm>
        </p:spPr>
        <p:txBody>
          <a:bodyPr vert="horz" lIns="91440" tIns="45720" rIns="91440" bIns="45720" rtlCol="0" anchor="ctr">
            <a:normAutofit/>
          </a:bodyPr>
          <a:lstStyle/>
          <a:p>
            <a:r>
              <a:rPr lang="en-US" sz="2000" dirty="0"/>
              <a:t>ONAP has created a Tribal climate resilience and adaptation website specifically for Tribes. </a:t>
            </a:r>
            <a:r>
              <a:rPr lang="en-US" sz="2000" dirty="0">
                <a:hlinkClick r:id="rId3"/>
              </a:rPr>
              <a:t>https://www.hud.gov/program_offices/public_indian_housing/ih/tribal_climate_resilience_and_adaptation</a:t>
            </a:r>
            <a:endParaRPr lang="en-US" sz="2000" dirty="0"/>
          </a:p>
          <a:p>
            <a:endParaRPr lang="en-US" sz="2000" dirty="0"/>
          </a:p>
          <a:p>
            <a:r>
              <a:rPr lang="en-US" sz="2000" dirty="0"/>
              <a:t>The site pulls together tools and resources that are tailored to Tribes, including maps, data sets, and adaptation plans.</a:t>
            </a:r>
          </a:p>
          <a:p>
            <a:endParaRPr lang="en-US" sz="2000" dirty="0"/>
          </a:p>
          <a:p>
            <a:r>
              <a:rPr lang="en-US" sz="2000" dirty="0"/>
              <a:t> Website also includes information on Federal funding that supports Tribes addressing climate change, as well as case studies. </a:t>
            </a:r>
          </a:p>
          <a:p>
            <a:endParaRPr lang="en-US" sz="2000" dirty="0"/>
          </a:p>
          <a:p>
            <a:r>
              <a:rPr lang="en-US" sz="2000" dirty="0"/>
              <a:t>Technical assistance is available to help Tribes achieve climate planning and adaptation activities. </a:t>
            </a:r>
          </a:p>
          <a:p>
            <a:pPr marL="0" indent="0">
              <a:buNone/>
            </a:pPr>
            <a:endParaRPr lang="en-US" sz="2000" dirty="0"/>
          </a:p>
        </p:txBody>
      </p:sp>
      <p:sp>
        <p:nvSpPr>
          <p:cNvPr id="6" name="Title 5">
            <a:extLst>
              <a:ext uri="{FF2B5EF4-FFF2-40B4-BE49-F238E27FC236}">
                <a16:creationId xmlns:a16="http://schemas.microsoft.com/office/drawing/2014/main" id="{CAAE5870-A383-42C5-B108-D871C2C11B4F}"/>
              </a:ext>
            </a:extLst>
          </p:cNvPr>
          <p:cNvSpPr>
            <a:spLocks noGrp="1"/>
          </p:cNvSpPr>
          <p:nvPr>
            <p:ph type="title"/>
          </p:nvPr>
        </p:nvSpPr>
        <p:spPr>
          <a:xfrm>
            <a:off x="1092859" y="286237"/>
            <a:ext cx="7474172" cy="1325563"/>
          </a:xfrm>
        </p:spPr>
        <p:txBody>
          <a:bodyPr vert="horz" lIns="91440" tIns="45720" rIns="91440" bIns="45720" rtlCol="0" anchor="ctr">
            <a:normAutofit fontScale="90000"/>
          </a:bodyPr>
          <a:lstStyle/>
          <a:p>
            <a:pPr algn="ctr"/>
            <a:r>
              <a:rPr lang="en-US" sz="4400" b="1" kern="1200" dirty="0">
                <a:solidFill>
                  <a:schemeClr val="tx1"/>
                </a:solidFill>
                <a:latin typeface="+mj-lt"/>
                <a:ea typeface="+mj-ea"/>
                <a:cs typeface="+mj-cs"/>
              </a:rPr>
              <a:t>ONAP’s</a:t>
            </a:r>
            <a:br>
              <a:rPr lang="en-US" sz="4400" b="1" kern="1200" dirty="0">
                <a:solidFill>
                  <a:schemeClr val="tx1"/>
                </a:solidFill>
                <a:latin typeface="+mj-lt"/>
                <a:ea typeface="+mj-ea"/>
                <a:cs typeface="+mj-cs"/>
              </a:rPr>
            </a:br>
            <a:r>
              <a:rPr lang="en-US" sz="4400" b="1" kern="1200" dirty="0">
                <a:solidFill>
                  <a:schemeClr val="tx1"/>
                </a:solidFill>
                <a:latin typeface="+mj-lt"/>
                <a:ea typeface="+mj-ea"/>
                <a:cs typeface="+mj-cs"/>
              </a:rPr>
              <a:t> Tribal Climate Resilience and Adaptation Website </a:t>
            </a:r>
          </a:p>
        </p:txBody>
      </p:sp>
      <p:sp>
        <p:nvSpPr>
          <p:cNvPr id="33" name="Rectangle 3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BD6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A7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5778E463-DF7E-43E6-8766-8CCFE9A38B76}"/>
              </a:ext>
            </a:extLst>
          </p:cNvPr>
          <p:cNvPicPr>
            <a:picLocks noChangeAspect="1"/>
          </p:cNvPicPr>
          <p:nvPr/>
        </p:nvPicPr>
        <p:blipFill>
          <a:blip r:embed="rId4"/>
          <a:stretch>
            <a:fillRect/>
          </a:stretch>
        </p:blipFill>
        <p:spPr>
          <a:xfrm>
            <a:off x="9300819" y="2857501"/>
            <a:ext cx="1369334" cy="1142998"/>
          </a:xfrm>
          <a:prstGeom prst="rect">
            <a:avLst/>
          </a:prstGeom>
        </p:spPr>
      </p:pic>
      <p:pic>
        <p:nvPicPr>
          <p:cNvPr id="21" name="Picture 20">
            <a:extLst>
              <a:ext uri="{FF2B5EF4-FFF2-40B4-BE49-F238E27FC236}">
                <a16:creationId xmlns:a16="http://schemas.microsoft.com/office/drawing/2014/main" id="{21F1D815-B979-402B-8692-AB92826CD5E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56311" y="286237"/>
            <a:ext cx="836548" cy="909187"/>
          </a:xfrm>
          <a:prstGeom prst="rect">
            <a:avLst/>
          </a:prstGeom>
          <a:noFill/>
          <a:ln>
            <a:noFill/>
          </a:ln>
        </p:spPr>
      </p:pic>
      <p:pic>
        <p:nvPicPr>
          <p:cNvPr id="14" name="Picture 13" descr="Background pattern&#10;&#10;Description automatically generated">
            <a:extLst>
              <a:ext uri="{FF2B5EF4-FFF2-40B4-BE49-F238E27FC236}">
                <a16:creationId xmlns:a16="http://schemas.microsoft.com/office/drawing/2014/main" id="{7CB31070-9E6D-4D11-A261-78EA793E3163}"/>
              </a:ext>
            </a:extLst>
          </p:cNvPr>
          <p:cNvPicPr>
            <a:picLocks noChangeAspect="1"/>
          </p:cNvPicPr>
          <p:nvPr/>
        </p:nvPicPr>
        <p:blipFill>
          <a:blip r:embed="rId6"/>
          <a:stretch>
            <a:fillRect/>
          </a:stretch>
        </p:blipFill>
        <p:spPr>
          <a:xfrm rot="5400000">
            <a:off x="5836028" y="552271"/>
            <a:ext cx="519942" cy="12192002"/>
          </a:xfrm>
          <a:prstGeom prst="rect">
            <a:avLst/>
          </a:prstGeom>
        </p:spPr>
      </p:pic>
    </p:spTree>
    <p:extLst>
      <p:ext uri="{BB962C8B-B14F-4D97-AF65-F5344CB8AC3E}">
        <p14:creationId xmlns:p14="http://schemas.microsoft.com/office/powerpoint/2010/main" val="408165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9558B4BA-DFAE-446A-97BF-226744CA60BC}"/>
              </a:ext>
            </a:extLst>
          </p:cNvPr>
          <p:cNvSpPr>
            <a:spLocks noGrp="1"/>
          </p:cNvSpPr>
          <p:nvPr>
            <p:ph idx="1"/>
          </p:nvPr>
        </p:nvSpPr>
        <p:spPr>
          <a:xfrm>
            <a:off x="467352" y="4691364"/>
            <a:ext cx="8439437" cy="1639161"/>
          </a:xfrm>
        </p:spPr>
        <p:txBody>
          <a:bodyPr vert="horz" lIns="91440" tIns="45720" rIns="91440" bIns="45720" rtlCol="0" anchor="ctr">
            <a:normAutofit/>
          </a:bodyPr>
          <a:lstStyle/>
          <a:p>
            <a:pPr marL="685800" lvl="2" indent="0">
              <a:buNone/>
            </a:pPr>
            <a:endParaRPr lang="en-US" sz="1500" b="1" dirty="0"/>
          </a:p>
          <a:p>
            <a:pPr marL="0" indent="0" algn="ctr">
              <a:buNone/>
            </a:pPr>
            <a:r>
              <a:rPr lang="en-US" sz="2600" b="1" dirty="0"/>
              <a:t>For Specific Training and Technical Assistance Requests</a:t>
            </a:r>
          </a:p>
          <a:p>
            <a:pPr marL="800100" lvl="1">
              <a:spcBef>
                <a:spcPts val="0"/>
              </a:spcBef>
            </a:pPr>
            <a:r>
              <a:rPr lang="en-US" sz="2200" dirty="0">
                <a:effectLst/>
              </a:rPr>
              <a:t>Please contact your SWONAP Grants Management Specialist</a:t>
            </a:r>
          </a:p>
          <a:p>
            <a:pPr marL="914400" lvl="2" indent="0">
              <a:buNone/>
            </a:pPr>
            <a:endParaRPr lang="en-US" sz="2500" b="1" dirty="0"/>
          </a:p>
          <a:p>
            <a:pPr marL="914400" lvl="2" indent="0">
              <a:buNone/>
            </a:pPr>
            <a:endParaRPr lang="en-US" sz="2100" dirty="0"/>
          </a:p>
          <a:p>
            <a:pPr marL="0" indent="0">
              <a:buNone/>
            </a:pPr>
            <a:endParaRPr lang="en-US" sz="2000" dirty="0"/>
          </a:p>
        </p:txBody>
      </p:sp>
      <p:sp>
        <p:nvSpPr>
          <p:cNvPr id="6" name="Title 5">
            <a:extLst>
              <a:ext uri="{FF2B5EF4-FFF2-40B4-BE49-F238E27FC236}">
                <a16:creationId xmlns:a16="http://schemas.microsoft.com/office/drawing/2014/main" id="{CAAE5870-A383-42C5-B108-D871C2C11B4F}"/>
              </a:ext>
            </a:extLst>
          </p:cNvPr>
          <p:cNvSpPr>
            <a:spLocks noGrp="1"/>
          </p:cNvSpPr>
          <p:nvPr>
            <p:ph type="title"/>
          </p:nvPr>
        </p:nvSpPr>
        <p:spPr>
          <a:xfrm>
            <a:off x="1826647" y="121275"/>
            <a:ext cx="7474172" cy="748737"/>
          </a:xfrm>
        </p:spPr>
        <p:txBody>
          <a:bodyPr vert="horz" lIns="91440" tIns="45720" rIns="91440" bIns="45720" rtlCol="0" anchor="ctr">
            <a:normAutofit/>
          </a:bodyPr>
          <a:lstStyle/>
          <a:p>
            <a:r>
              <a:rPr lang="en-US" sz="4400" b="1" kern="1200" dirty="0">
                <a:solidFill>
                  <a:schemeClr val="tx1"/>
                </a:solidFill>
                <a:latin typeface="+mj-lt"/>
                <a:ea typeface="+mj-ea"/>
                <a:cs typeface="+mj-cs"/>
              </a:rPr>
              <a:t>Upcoming Trainings…</a:t>
            </a:r>
          </a:p>
        </p:txBody>
      </p:sp>
      <p:sp>
        <p:nvSpPr>
          <p:cNvPr id="33" name="Rectangle 3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BD6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A7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5778E463-DF7E-43E6-8766-8CCFE9A38B76}"/>
              </a:ext>
            </a:extLst>
          </p:cNvPr>
          <p:cNvPicPr>
            <a:picLocks noChangeAspect="1"/>
          </p:cNvPicPr>
          <p:nvPr/>
        </p:nvPicPr>
        <p:blipFill>
          <a:blip r:embed="rId2"/>
          <a:stretch>
            <a:fillRect/>
          </a:stretch>
        </p:blipFill>
        <p:spPr>
          <a:xfrm>
            <a:off x="9300819" y="2857501"/>
            <a:ext cx="1369334" cy="1142998"/>
          </a:xfrm>
          <a:prstGeom prst="rect">
            <a:avLst/>
          </a:prstGeom>
        </p:spPr>
      </p:pic>
      <p:pic>
        <p:nvPicPr>
          <p:cNvPr id="21" name="Picture 20">
            <a:extLst>
              <a:ext uri="{FF2B5EF4-FFF2-40B4-BE49-F238E27FC236}">
                <a16:creationId xmlns:a16="http://schemas.microsoft.com/office/drawing/2014/main" id="{21F1D815-B979-402B-8692-AB92826CD5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6311" y="286237"/>
            <a:ext cx="836548" cy="909187"/>
          </a:xfrm>
          <a:prstGeom prst="rect">
            <a:avLst/>
          </a:prstGeom>
          <a:noFill/>
          <a:ln>
            <a:noFill/>
          </a:ln>
        </p:spPr>
      </p:pic>
      <p:pic>
        <p:nvPicPr>
          <p:cNvPr id="14" name="Picture 13" descr="Background pattern&#10;&#10;Description automatically generated">
            <a:extLst>
              <a:ext uri="{FF2B5EF4-FFF2-40B4-BE49-F238E27FC236}">
                <a16:creationId xmlns:a16="http://schemas.microsoft.com/office/drawing/2014/main" id="{7CB31070-9E6D-4D11-A261-78EA793E3163}"/>
              </a:ext>
            </a:extLst>
          </p:cNvPr>
          <p:cNvPicPr>
            <a:picLocks noChangeAspect="1"/>
          </p:cNvPicPr>
          <p:nvPr/>
        </p:nvPicPr>
        <p:blipFill>
          <a:blip r:embed="rId4"/>
          <a:stretch>
            <a:fillRect/>
          </a:stretch>
        </p:blipFill>
        <p:spPr>
          <a:xfrm rot="5400000">
            <a:off x="5720619" y="382515"/>
            <a:ext cx="519942" cy="12192002"/>
          </a:xfrm>
          <a:prstGeom prst="rect">
            <a:avLst/>
          </a:prstGeom>
        </p:spPr>
      </p:pic>
      <p:sp>
        <p:nvSpPr>
          <p:cNvPr id="12" name="TextBox 11">
            <a:extLst>
              <a:ext uri="{FF2B5EF4-FFF2-40B4-BE49-F238E27FC236}">
                <a16:creationId xmlns:a16="http://schemas.microsoft.com/office/drawing/2014/main" id="{99507B02-D571-4569-ADA8-5D2D69CFA53A}"/>
              </a:ext>
            </a:extLst>
          </p:cNvPr>
          <p:cNvSpPr txBox="1"/>
          <p:nvPr/>
        </p:nvSpPr>
        <p:spPr>
          <a:xfrm>
            <a:off x="256311" y="1483161"/>
            <a:ext cx="9639860" cy="2308324"/>
          </a:xfrm>
          <a:prstGeom prst="rect">
            <a:avLst/>
          </a:prstGeom>
          <a:noFill/>
        </p:spPr>
        <p:txBody>
          <a:bodyPr wrap="square">
            <a:spAutoFit/>
          </a:bodyPr>
          <a:lstStyle/>
          <a:p>
            <a:r>
              <a:rPr lang="en-US" sz="2400" dirty="0"/>
              <a:t>May 24		IHBG ARP Project Implementation</a:t>
            </a:r>
          </a:p>
          <a:p>
            <a:r>
              <a:rPr lang="en-US" sz="2400" dirty="0"/>
              <a:t>May 24-27 		Basic Financial Management &amp; Audit Preparation for 			Small Tribes</a:t>
            </a:r>
          </a:p>
          <a:p>
            <a:r>
              <a:rPr lang="en-US" sz="2400" dirty="0"/>
              <a:t>Jun 6-8			Admissions &amp; Occupancy</a:t>
            </a:r>
          </a:p>
          <a:p>
            <a:r>
              <a:rPr lang="en-US" sz="2400" dirty="0"/>
              <a:t>Jun 7-8 		Program Income Training</a:t>
            </a:r>
          </a:p>
          <a:p>
            <a:r>
              <a:rPr lang="en-US" sz="2400" dirty="0"/>
              <a:t>June 14 		Tribal HUD-VASH Essentials Training</a:t>
            </a:r>
          </a:p>
        </p:txBody>
      </p:sp>
      <p:sp>
        <p:nvSpPr>
          <p:cNvPr id="16" name="TextBox 15">
            <a:extLst>
              <a:ext uri="{FF2B5EF4-FFF2-40B4-BE49-F238E27FC236}">
                <a16:creationId xmlns:a16="http://schemas.microsoft.com/office/drawing/2014/main" id="{033598BA-DD3D-4E62-B5BA-1B4EF44B38FB}"/>
              </a:ext>
            </a:extLst>
          </p:cNvPr>
          <p:cNvSpPr txBox="1"/>
          <p:nvPr/>
        </p:nvSpPr>
        <p:spPr>
          <a:xfrm>
            <a:off x="511910" y="3918259"/>
            <a:ext cx="8307136" cy="646331"/>
          </a:xfrm>
          <a:prstGeom prst="rect">
            <a:avLst/>
          </a:prstGeom>
          <a:noFill/>
        </p:spPr>
        <p:txBody>
          <a:bodyPr wrap="square">
            <a:spAutoFit/>
          </a:bodyPr>
          <a:lstStyle/>
          <a:p>
            <a:pPr algn="ctr"/>
            <a:r>
              <a:rPr lang="en-US" dirty="0">
                <a:solidFill>
                  <a:srgbClr val="0563C1"/>
                </a:solidFill>
                <a:hlinkClick r:id="rId5">
                  <a:extLst>
                    <a:ext uri="{A12FA001-AC4F-418D-AE19-62706E023703}">
                      <ahyp:hlinkClr xmlns:ahyp="http://schemas.microsoft.com/office/drawing/2018/hyperlinkcolor" val="tx"/>
                    </a:ext>
                  </a:extLst>
                </a:hlinkClick>
              </a:rPr>
              <a:t>https://www.hud.gov/program_offices/public_indian_housing/ih/codetalk/calendar</a:t>
            </a:r>
            <a:endParaRPr lang="en-US" dirty="0"/>
          </a:p>
          <a:p>
            <a:endParaRPr lang="en-US" dirty="0"/>
          </a:p>
        </p:txBody>
      </p:sp>
    </p:spTree>
    <p:extLst>
      <p:ext uri="{BB962C8B-B14F-4D97-AF65-F5344CB8AC3E}">
        <p14:creationId xmlns:p14="http://schemas.microsoft.com/office/powerpoint/2010/main" val="703174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994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0151AD1-11B1-449F-AB5C-8A4213CDBD7A}"/>
              </a:ext>
            </a:extLst>
          </p:cNvPr>
          <p:cNvSpPr>
            <a:spLocks noGrp="1"/>
          </p:cNvSpPr>
          <p:nvPr>
            <p:ph type="ctrTitle"/>
          </p:nvPr>
        </p:nvSpPr>
        <p:spPr>
          <a:xfrm>
            <a:off x="640080" y="839982"/>
            <a:ext cx="6692827" cy="3892669"/>
          </a:xfrm>
        </p:spPr>
        <p:txBody>
          <a:bodyPr>
            <a:normAutofit/>
          </a:bodyPr>
          <a:lstStyle/>
          <a:p>
            <a:pPr algn="l"/>
            <a:r>
              <a:rPr lang="en-US" sz="6600" b="1"/>
              <a:t>Questions </a:t>
            </a:r>
          </a:p>
        </p:txBody>
      </p:sp>
      <p:sp>
        <p:nvSpPr>
          <p:cNvPr id="8" name="Subtitle 7">
            <a:extLst>
              <a:ext uri="{FF2B5EF4-FFF2-40B4-BE49-F238E27FC236}">
                <a16:creationId xmlns:a16="http://schemas.microsoft.com/office/drawing/2014/main" id="{62EF87EF-3B26-48CE-81E9-2CD405383127}"/>
              </a:ext>
            </a:extLst>
          </p:cNvPr>
          <p:cNvSpPr>
            <a:spLocks noGrp="1"/>
          </p:cNvSpPr>
          <p:nvPr>
            <p:ph type="subTitle" idx="1"/>
          </p:nvPr>
        </p:nvSpPr>
        <p:spPr>
          <a:xfrm>
            <a:off x="640080" y="5151103"/>
            <a:ext cx="6692827" cy="1569486"/>
          </a:xfrm>
        </p:spPr>
        <p:txBody>
          <a:bodyPr>
            <a:normAutofit/>
          </a:bodyPr>
          <a:lstStyle/>
          <a:p>
            <a:pPr marR="0" lvl="2" algn="l">
              <a:spcBef>
                <a:spcPts val="0"/>
              </a:spcBef>
              <a:spcAft>
                <a:spcPts val="0"/>
              </a:spcAft>
            </a:pPr>
            <a:r>
              <a:rPr lang="en-US" b="1">
                <a:effectLst/>
                <a:latin typeface="Calibri" panose="020F0502020204030204" pitchFamily="34" charset="0"/>
                <a:ea typeface="Calibri" panose="020F0502020204030204" pitchFamily="34" charset="0"/>
                <a:cs typeface="Calibri" panose="020F0502020204030204" pitchFamily="34" charset="0"/>
              </a:rPr>
              <a:t>Thank you!</a:t>
            </a:r>
          </a:p>
          <a:p>
            <a:pPr marR="0" lvl="2" algn="l">
              <a:spcBef>
                <a:spcPts val="0"/>
              </a:spcBef>
              <a:spcAft>
                <a:spcPts val="0"/>
              </a:spcAft>
            </a:pPr>
            <a:r>
              <a:rPr lang="en-US" b="1">
                <a:latin typeface="Calibri" panose="020F0502020204030204" pitchFamily="34" charset="0"/>
                <a:ea typeface="Calibri" panose="020F0502020204030204" pitchFamily="34" charset="0"/>
                <a:cs typeface="Calibri" panose="020F0502020204030204" pitchFamily="34" charset="0"/>
              </a:rPr>
              <a:t>Have a great meeting &amp; training!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a:p>
        </p:txBody>
      </p:sp>
      <p:sp>
        <p:nvSpPr>
          <p:cNvPr id="4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929209"/>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Question mark">
            <a:extLst>
              <a:ext uri="{FF2B5EF4-FFF2-40B4-BE49-F238E27FC236}">
                <a16:creationId xmlns:a16="http://schemas.microsoft.com/office/drawing/2014/main" id="{B6285BE8-D366-4F31-9D2D-62D1830903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1544" y="1787021"/>
            <a:ext cx="4087368" cy="4087368"/>
          </a:xfrm>
          <a:prstGeom prst="rect">
            <a:avLst/>
          </a:prstGeom>
        </p:spPr>
      </p:pic>
      <p:pic>
        <p:nvPicPr>
          <p:cNvPr id="5" name="Picture 4" descr="Background pattern&#10;&#10;Description automatically generated">
            <a:extLst>
              <a:ext uri="{FF2B5EF4-FFF2-40B4-BE49-F238E27FC236}">
                <a16:creationId xmlns:a16="http://schemas.microsoft.com/office/drawing/2014/main" id="{D10D1D91-D24D-49BC-BDB6-34A90F1F0A1D}"/>
              </a:ext>
            </a:extLst>
          </p:cNvPr>
          <p:cNvPicPr>
            <a:picLocks noChangeAspect="1"/>
          </p:cNvPicPr>
          <p:nvPr/>
        </p:nvPicPr>
        <p:blipFill>
          <a:blip r:embed="rId5"/>
          <a:stretch>
            <a:fillRect/>
          </a:stretch>
        </p:blipFill>
        <p:spPr>
          <a:xfrm rot="5400000">
            <a:off x="5836030" y="-5836030"/>
            <a:ext cx="519942" cy="12192002"/>
          </a:xfrm>
          <a:prstGeom prst="rect">
            <a:avLst/>
          </a:prstGeom>
        </p:spPr>
      </p:pic>
      <p:pic>
        <p:nvPicPr>
          <p:cNvPr id="6" name="Picture 5" descr="Background pattern&#10;&#10;Description automatically generated">
            <a:extLst>
              <a:ext uri="{FF2B5EF4-FFF2-40B4-BE49-F238E27FC236}">
                <a16:creationId xmlns:a16="http://schemas.microsoft.com/office/drawing/2014/main" id="{8DFD5103-BF88-4C8F-9077-9AED52646AA9}"/>
              </a:ext>
            </a:extLst>
          </p:cNvPr>
          <p:cNvPicPr>
            <a:picLocks noChangeAspect="1"/>
          </p:cNvPicPr>
          <p:nvPr/>
        </p:nvPicPr>
        <p:blipFill>
          <a:blip r:embed="rId5"/>
          <a:stretch>
            <a:fillRect/>
          </a:stretch>
        </p:blipFill>
        <p:spPr>
          <a:xfrm rot="5400000">
            <a:off x="5836030" y="502028"/>
            <a:ext cx="519942" cy="12192002"/>
          </a:xfrm>
          <a:prstGeom prst="rect">
            <a:avLst/>
          </a:prstGeom>
        </p:spPr>
      </p:pic>
    </p:spTree>
    <p:extLst>
      <p:ext uri="{BB962C8B-B14F-4D97-AF65-F5344CB8AC3E}">
        <p14:creationId xmlns:p14="http://schemas.microsoft.com/office/powerpoint/2010/main" val="2530950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AE269B31-E8CF-407C-A09F-3032FC078A08}"/>
              </a:ext>
            </a:extLst>
          </p:cNvPr>
          <p:cNvPicPr>
            <a:picLocks noChangeAspect="1"/>
          </p:cNvPicPr>
          <p:nvPr/>
        </p:nvPicPr>
        <p:blipFill>
          <a:blip r:embed="rId2"/>
          <a:stretch>
            <a:fillRect/>
          </a:stretch>
        </p:blipFill>
        <p:spPr>
          <a:xfrm rot="16200000">
            <a:off x="6054139" y="665443"/>
            <a:ext cx="83724" cy="12192002"/>
          </a:xfrm>
          <a:prstGeom prst="rect">
            <a:avLst/>
          </a:prstGeom>
        </p:spPr>
      </p:pic>
      <p:pic>
        <p:nvPicPr>
          <p:cNvPr id="14" name="Picture 13" descr="Background pattern&#10;&#10;Description automatically generated">
            <a:extLst>
              <a:ext uri="{FF2B5EF4-FFF2-40B4-BE49-F238E27FC236}">
                <a16:creationId xmlns:a16="http://schemas.microsoft.com/office/drawing/2014/main" id="{05A6B54E-B424-4127-9230-931D7888ECAB}"/>
              </a:ext>
            </a:extLst>
          </p:cNvPr>
          <p:cNvPicPr>
            <a:picLocks noChangeAspect="1"/>
          </p:cNvPicPr>
          <p:nvPr/>
        </p:nvPicPr>
        <p:blipFill>
          <a:blip r:embed="rId2"/>
          <a:stretch>
            <a:fillRect/>
          </a:stretch>
        </p:blipFill>
        <p:spPr>
          <a:xfrm rot="5400000">
            <a:off x="5836030" y="-5836030"/>
            <a:ext cx="519942" cy="12192002"/>
          </a:xfrm>
          <a:prstGeom prst="rect">
            <a:avLst/>
          </a:prstGeom>
        </p:spPr>
      </p:pic>
      <p:sp>
        <p:nvSpPr>
          <p:cNvPr id="15" name="Title 14">
            <a:extLst>
              <a:ext uri="{FF2B5EF4-FFF2-40B4-BE49-F238E27FC236}">
                <a16:creationId xmlns:a16="http://schemas.microsoft.com/office/drawing/2014/main" id="{1BB38016-C1BF-4021-B6E4-8BE769E7FE55}"/>
              </a:ext>
            </a:extLst>
          </p:cNvPr>
          <p:cNvSpPr>
            <a:spLocks noGrp="1"/>
          </p:cNvSpPr>
          <p:nvPr>
            <p:ph type="ctrTitle"/>
          </p:nvPr>
        </p:nvSpPr>
        <p:spPr>
          <a:xfrm>
            <a:off x="4390393" y="-25085"/>
            <a:ext cx="3411213" cy="534954"/>
          </a:xfrm>
          <a:solidFill>
            <a:schemeClr val="bg1"/>
          </a:solidFill>
        </p:spPr>
        <p:txBody>
          <a:bodyPr>
            <a:normAutofit fontScale="90000"/>
          </a:bodyPr>
          <a:lstStyle/>
          <a:p>
            <a:r>
              <a:rPr lang="en-US" sz="3300" b="1" dirty="0">
                <a:effectLst>
                  <a:outerShdw blurRad="38100" dist="38100" dir="2700000" algn="tl">
                    <a:srgbClr val="000000">
                      <a:alpha val="43137"/>
                    </a:srgbClr>
                  </a:outerShdw>
                </a:effectLst>
              </a:rPr>
              <a:t>SWONAP Contacts </a:t>
            </a:r>
          </a:p>
        </p:txBody>
      </p:sp>
      <p:graphicFrame>
        <p:nvGraphicFramePr>
          <p:cNvPr id="19" name="Table 19">
            <a:extLst>
              <a:ext uri="{FF2B5EF4-FFF2-40B4-BE49-F238E27FC236}">
                <a16:creationId xmlns:a16="http://schemas.microsoft.com/office/drawing/2014/main" id="{0C9A20BC-1A8E-4774-B1C9-0A5F6F45241B}"/>
              </a:ext>
            </a:extLst>
          </p:cNvPr>
          <p:cNvGraphicFramePr>
            <a:graphicFrameLocks noGrp="1"/>
          </p:cNvGraphicFramePr>
          <p:nvPr>
            <p:extLst>
              <p:ext uri="{D42A27DB-BD31-4B8C-83A1-F6EECF244321}">
                <p14:modId xmlns:p14="http://schemas.microsoft.com/office/powerpoint/2010/main" val="350987974"/>
              </p:ext>
            </p:extLst>
          </p:nvPr>
        </p:nvGraphicFramePr>
        <p:xfrm>
          <a:off x="180391" y="509869"/>
          <a:ext cx="11831216" cy="5526017"/>
        </p:xfrm>
        <a:graphic>
          <a:graphicData uri="http://schemas.openxmlformats.org/drawingml/2006/table">
            <a:tbl>
              <a:tblPr firstRow="1" bandRow="1">
                <a:tableStyleId>{C083E6E3-FA7D-4D7B-A595-EF9225AFEA82}</a:tableStyleId>
              </a:tblPr>
              <a:tblGrid>
                <a:gridCol w="5915608">
                  <a:extLst>
                    <a:ext uri="{9D8B030D-6E8A-4147-A177-3AD203B41FA5}">
                      <a16:colId xmlns:a16="http://schemas.microsoft.com/office/drawing/2014/main" val="464010253"/>
                    </a:ext>
                  </a:extLst>
                </a:gridCol>
                <a:gridCol w="5915608">
                  <a:extLst>
                    <a:ext uri="{9D8B030D-6E8A-4147-A177-3AD203B41FA5}">
                      <a16:colId xmlns:a16="http://schemas.microsoft.com/office/drawing/2014/main" val="3625211068"/>
                    </a:ext>
                  </a:extLst>
                </a:gridCol>
              </a:tblGrid>
              <a:tr h="612849">
                <a:tc gridSpan="2">
                  <a:txBody>
                    <a:bodyPr/>
                    <a:lstStyle/>
                    <a:p>
                      <a:pPr algn="ctr"/>
                      <a:r>
                        <a:rPr lang="en-US" sz="1600" b="1" dirty="0">
                          <a:effectLst/>
                        </a:rPr>
                        <a:t>Jody A. Moses, Administrator (Phoenix)</a:t>
                      </a:r>
                    </a:p>
                    <a:p>
                      <a:pPr algn="ctr"/>
                      <a:r>
                        <a:rPr lang="en-US" sz="1400" b="0" dirty="0">
                          <a:hlinkClick r:id="rId3"/>
                        </a:rPr>
                        <a:t>Jody.A.Moses@hud.gov</a:t>
                      </a:r>
                      <a:r>
                        <a:rPr lang="en-US" sz="1400" b="0" dirty="0"/>
                        <a:t> </a:t>
                      </a:r>
                    </a:p>
                  </a:txBody>
                  <a:tcPr/>
                </a:tc>
                <a:tc hMerge="1">
                  <a:txBody>
                    <a:bodyPr/>
                    <a:lstStyle/>
                    <a:p>
                      <a:endParaRPr lang="en-US" dirty="0"/>
                    </a:p>
                  </a:txBody>
                  <a:tcPr/>
                </a:tc>
                <a:extLst>
                  <a:ext uri="{0D108BD9-81ED-4DB2-BD59-A6C34878D82A}">
                    <a16:rowId xmlns:a16="http://schemas.microsoft.com/office/drawing/2014/main" val="3099414781"/>
                  </a:ext>
                </a:extLst>
              </a:tr>
              <a:tr h="612849">
                <a:tc gridSpan="2">
                  <a:txBody>
                    <a:bodyPr/>
                    <a:lstStyle/>
                    <a:p>
                      <a:pPr algn="ctr"/>
                      <a:r>
                        <a:rPr lang="en-US" sz="1600" b="1" dirty="0"/>
                        <a:t>Cheryl Dixon Zuni, Deputy Administrator (Albuquerque)</a:t>
                      </a:r>
                    </a:p>
                    <a:p>
                      <a:pPr algn="ctr"/>
                      <a:r>
                        <a:rPr lang="en-US" sz="1400" dirty="0">
                          <a:hlinkClick r:id="rId3"/>
                        </a:rPr>
                        <a:t>CherylDixonZuni@hud.gov</a:t>
                      </a:r>
                      <a:r>
                        <a:rPr lang="en-US" sz="1400" dirty="0"/>
                        <a:t> </a:t>
                      </a:r>
                    </a:p>
                  </a:txBody>
                  <a:tcPr/>
                </a:tc>
                <a:tc hMerge="1">
                  <a:txBody>
                    <a:bodyPr/>
                    <a:lstStyle/>
                    <a:p>
                      <a:endParaRPr lang="en-US" dirty="0"/>
                    </a:p>
                  </a:txBody>
                  <a:tcPr/>
                </a:tc>
                <a:extLst>
                  <a:ext uri="{0D108BD9-81ED-4DB2-BD59-A6C34878D82A}">
                    <a16:rowId xmlns:a16="http://schemas.microsoft.com/office/drawing/2014/main" val="3275631886"/>
                  </a:ext>
                </a:extLst>
              </a:tr>
              <a:tr h="1293793">
                <a:tc>
                  <a:txBody>
                    <a:bodyPr/>
                    <a:lstStyle/>
                    <a:p>
                      <a:pPr algn="ctr"/>
                      <a:r>
                        <a:rPr lang="en-US" sz="1400" b="1" dirty="0"/>
                        <a:t>Robert J. Holden, Grants Management Director (Phoenix)</a:t>
                      </a:r>
                    </a:p>
                    <a:p>
                      <a:pPr algn="ctr"/>
                      <a:r>
                        <a:rPr lang="en-US" sz="1400" dirty="0">
                          <a:hlinkClick r:id="rId3"/>
                        </a:rPr>
                        <a:t>Robert.J.Holden@hud.gov</a:t>
                      </a:r>
                      <a:r>
                        <a:rPr lang="en-US" sz="1400" dirty="0"/>
                        <a:t> </a:t>
                      </a:r>
                    </a:p>
                    <a:p>
                      <a:pPr algn="ctr"/>
                      <a:endParaRPr lang="en-US" sz="1400" b="0" dirty="0"/>
                    </a:p>
                    <a:p>
                      <a:pPr algn="ctr"/>
                      <a:r>
                        <a:rPr lang="en-US" sz="1400" b="1" dirty="0"/>
                        <a:t>Jack Edmo, Grants Management Director (ABQ)</a:t>
                      </a:r>
                    </a:p>
                    <a:p>
                      <a:pPr algn="ctr"/>
                      <a:r>
                        <a:rPr lang="en-US" sz="1400" b="0" dirty="0">
                          <a:hlinkClick r:id="rId3"/>
                        </a:rPr>
                        <a:t>Jack.Edmo@hud.gov</a:t>
                      </a:r>
                      <a:r>
                        <a:rPr lang="en-US" sz="1400" b="0" dirty="0"/>
                        <a:t> </a:t>
                      </a:r>
                    </a:p>
                  </a:txBody>
                  <a:tcPr/>
                </a:tc>
                <a:tc>
                  <a:txBody>
                    <a:bodyPr/>
                    <a:lstStyle/>
                    <a:p>
                      <a:pPr algn="ctr"/>
                      <a:r>
                        <a:rPr lang="en-US" sz="1400" b="1" dirty="0"/>
                        <a:t>Jan E. Oleksak, Grants Evaluation Director (Phoenix)</a:t>
                      </a:r>
                    </a:p>
                    <a:p>
                      <a:pPr algn="ctr"/>
                      <a:r>
                        <a:rPr lang="en-US" sz="1400" dirty="0">
                          <a:hlinkClick r:id="rId3"/>
                        </a:rPr>
                        <a:t>Jan.E.Oleksak@hud.gov</a:t>
                      </a:r>
                      <a:r>
                        <a:rPr lang="en-US" sz="1400" dirty="0"/>
                        <a:t> </a:t>
                      </a:r>
                    </a:p>
                    <a:p>
                      <a:pPr algn="ctr"/>
                      <a:endParaRPr lang="en-US"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Ginger Moralez, Grants Evaluation Director (ABQ)</a:t>
                      </a:r>
                      <a:r>
                        <a:rPr lang="nb-NO" sz="1400" b="1"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b="0" dirty="0">
                          <a:hlinkClick r:id="rId3"/>
                        </a:rPr>
                        <a:t>Ginger.J.Moralez@hud.gov</a:t>
                      </a:r>
                      <a:r>
                        <a:rPr lang="nb-NO" sz="1400" b="0" dirty="0"/>
                        <a:t> </a:t>
                      </a:r>
                      <a:endParaRPr lang="en-US" sz="1400" b="0" dirty="0"/>
                    </a:p>
                  </a:txBody>
                  <a:tcPr/>
                </a:tc>
                <a:extLst>
                  <a:ext uri="{0D108BD9-81ED-4DB2-BD59-A6C34878D82A}">
                    <a16:rowId xmlns:a16="http://schemas.microsoft.com/office/drawing/2014/main" val="1293608298"/>
                  </a:ext>
                </a:extLst>
              </a:tr>
              <a:tr h="571140">
                <a:tc>
                  <a:txBody>
                    <a:bodyPr/>
                    <a:lstStyle/>
                    <a:p>
                      <a:pPr algn="ctr"/>
                      <a:endParaRPr lang="en-US" sz="1400" dirty="0"/>
                    </a:p>
                  </a:txBody>
                  <a:tcPr/>
                </a:tc>
                <a:tc>
                  <a:txBody>
                    <a:bodyPr/>
                    <a:lstStyle/>
                    <a:p>
                      <a:pPr algn="ctr"/>
                      <a:endParaRPr lang="en-US" sz="1400" b="1" dirty="0"/>
                    </a:p>
                  </a:txBody>
                  <a:tcPr/>
                </a:tc>
                <a:extLst>
                  <a:ext uri="{0D108BD9-81ED-4DB2-BD59-A6C34878D82A}">
                    <a16:rowId xmlns:a16="http://schemas.microsoft.com/office/drawing/2014/main" val="657953306"/>
                  </a:ext>
                </a:extLst>
              </a:tr>
              <a:tr h="537683">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2364966237"/>
                  </a:ext>
                </a:extLst>
              </a:tr>
              <a:tr h="537683">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2709921174"/>
                  </a:ext>
                </a:extLst>
              </a:tr>
              <a:tr h="537683">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2761504978"/>
                  </a:ext>
                </a:extLst>
              </a:tr>
              <a:tr h="822337">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613889439"/>
                  </a:ext>
                </a:extLst>
              </a:tr>
            </a:tbl>
          </a:graphicData>
        </a:graphic>
      </p:graphicFrame>
      <p:sp>
        <p:nvSpPr>
          <p:cNvPr id="10" name="Rectangle 2">
            <a:extLst>
              <a:ext uri="{FF2B5EF4-FFF2-40B4-BE49-F238E27FC236}">
                <a16:creationId xmlns:a16="http://schemas.microsoft.com/office/drawing/2014/main" id="{11C945A7-1077-4BFA-922F-77986FC9742F}"/>
              </a:ext>
            </a:extLst>
          </p:cNvPr>
          <p:cNvSpPr>
            <a:spLocks noChangeArrowheads="1"/>
          </p:cNvSpPr>
          <p:nvPr/>
        </p:nvSpPr>
        <p:spPr bwMode="auto">
          <a:xfrm>
            <a:off x="585203" y="3649948"/>
            <a:ext cx="11021591" cy="246221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algn="ctr">
              <a:spcBef>
                <a:spcPts val="0"/>
              </a:spcBef>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VISIT OUR WEBSITES:</a:t>
            </a:r>
          </a:p>
          <a:p>
            <a:pPr marL="0" marR="0" algn="ctr">
              <a:spcBef>
                <a:spcPts val="0"/>
              </a:spcBef>
              <a:spcAft>
                <a:spcPts val="0"/>
              </a:spcAft>
            </a:pPr>
            <a:r>
              <a:rPr lang="en-US" sz="1400" b="1" dirty="0">
                <a:latin typeface="Calibri" panose="020F0502020204030204" pitchFamily="34" charset="0"/>
                <a:ea typeface="Times New Roman" panose="02020603050405020304" pitchFamily="18" charset="0"/>
                <a:cs typeface="Calibri" panose="020F0502020204030204" pitchFamily="34" charset="0"/>
              </a:rPr>
              <a:t>Codetalk:</a:t>
            </a:r>
          </a:p>
          <a:p>
            <a:pPr algn="ctr"/>
            <a:r>
              <a:rPr kumimoji="0" lang="en-US" altLang="en-US" sz="1400" i="0" u="none" strike="noStrike" cap="none" normalizeH="0" baseline="0" dirty="0">
                <a:ln>
                  <a:noFill/>
                </a:ln>
                <a:solidFill>
                  <a:srgbClr val="000000"/>
                </a:solidFill>
                <a:effectLst/>
                <a:latin typeface="Open Sans Condensed"/>
                <a:hlinkClick r:id="rId3"/>
              </a:rPr>
              <a:t>https://www.hud.gov/program_offices/public_indian_housing/ih</a:t>
            </a:r>
            <a:r>
              <a:rPr lang="en-US" altLang="en-US" sz="1400" dirty="0">
                <a:solidFill>
                  <a:srgbClr val="000000"/>
                </a:solidFill>
                <a:latin typeface="Open Sans Condensed"/>
              </a:rPr>
              <a:t> </a:t>
            </a:r>
            <a:br>
              <a:rPr lang="en-US" sz="1400" dirty="0">
                <a:effectLst/>
                <a:latin typeface="Calibri" panose="020F0502020204030204" pitchFamily="34" charset="0"/>
                <a:ea typeface="Times New Roman" panose="02020603050405020304" pitchFamily="18" charset="0"/>
                <a:cs typeface="Calibri" panose="020F0502020204030204" pitchFamily="34" charset="0"/>
              </a:rPr>
            </a:br>
            <a:r>
              <a:rPr lang="en-US" sz="1400" b="1" dirty="0">
                <a:effectLst/>
                <a:latin typeface="Calibri" panose="020F0502020204030204" pitchFamily="34" charset="0"/>
                <a:ea typeface="Times New Roman" panose="02020603050405020304" pitchFamily="18" charset="0"/>
                <a:cs typeface="Calibri" panose="020F0502020204030204" pitchFamily="34" charset="0"/>
              </a:rPr>
              <a:t>SWONAP: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https://www.hud.gov/program_offices/public_indian_housing/ih/codetalk/onap/swonap</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SECTION 184: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https://www.hud.gov/program_offices/public_indian_housing/ih/homeownership/184</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br>
              <a:rPr lang="en-US" sz="1400" dirty="0">
                <a:effectLst/>
                <a:latin typeface="Calibri" panose="020F0502020204030204" pitchFamily="34" charset="0"/>
                <a:ea typeface="Times New Roman" panose="02020603050405020304" pitchFamily="18" charset="0"/>
                <a:cs typeface="Calibri" panose="020F0502020204030204" pitchFamily="34" charset="0"/>
              </a:rPr>
            </a:br>
            <a:r>
              <a:rPr lang="en-US" sz="1400" b="1" dirty="0">
                <a:effectLst/>
                <a:latin typeface="Calibri" panose="020F0502020204030204" pitchFamily="34" charset="0"/>
                <a:ea typeface="Times New Roman" panose="02020603050405020304" pitchFamily="18" charset="0"/>
                <a:cs typeface="Calibri" panose="020F0502020204030204" pitchFamily="34" charset="0"/>
              </a:rPr>
              <a:t>TITLE VI: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https://portal.hud.gov/hudportal/HUD?src=/program_offices/public_indian_housing/ih/homeownership/titlevi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COVID-19 Recovery Programs: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https://www.hud.gov/program_offices/public_indian_housing/ih/Covid_Recovery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319545BA-A7CF-4BEC-87B0-90E59E0FB9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333292" y="6088931"/>
            <a:ext cx="809625" cy="714375"/>
          </a:xfrm>
          <a:prstGeom prst="rect">
            <a:avLst/>
          </a:prstGeom>
          <a:noFill/>
          <a:ln>
            <a:noFill/>
          </a:ln>
        </p:spPr>
      </p:pic>
      <p:pic>
        <p:nvPicPr>
          <p:cNvPr id="21" name="Picture 20">
            <a:extLst>
              <a:ext uri="{FF2B5EF4-FFF2-40B4-BE49-F238E27FC236}">
                <a16:creationId xmlns:a16="http://schemas.microsoft.com/office/drawing/2014/main" id="{E6084944-FF16-46B3-B02E-3C3E5E531E1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083" y="6035887"/>
            <a:ext cx="752475" cy="752475"/>
          </a:xfrm>
          <a:prstGeom prst="rect">
            <a:avLst/>
          </a:prstGeom>
          <a:noFill/>
          <a:ln>
            <a:noFill/>
          </a:ln>
        </p:spPr>
      </p:pic>
    </p:spTree>
    <p:extLst>
      <p:ext uri="{BB962C8B-B14F-4D97-AF65-F5344CB8AC3E}">
        <p14:creationId xmlns:p14="http://schemas.microsoft.com/office/powerpoint/2010/main" val="892144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AE5870-A383-42C5-B108-D871C2C11B4F}"/>
              </a:ext>
            </a:extLst>
          </p:cNvPr>
          <p:cNvSpPr>
            <a:spLocks noGrp="1"/>
          </p:cNvSpPr>
          <p:nvPr>
            <p:ph type="title"/>
          </p:nvPr>
        </p:nvSpPr>
        <p:spPr>
          <a:xfrm>
            <a:off x="1307353" y="78048"/>
            <a:ext cx="7474172" cy="1325563"/>
          </a:xfrm>
        </p:spPr>
        <p:txBody>
          <a:bodyPr vert="horz" lIns="91440" tIns="45720" rIns="91440" bIns="45720" rtlCol="0" anchor="ctr">
            <a:normAutofit/>
          </a:bodyPr>
          <a:lstStyle/>
          <a:p>
            <a:r>
              <a:rPr lang="en-US" sz="4400" b="1" kern="1200" dirty="0">
                <a:solidFill>
                  <a:schemeClr val="tx1"/>
                </a:solidFill>
                <a:latin typeface="+mj-lt"/>
                <a:ea typeface="+mj-ea"/>
                <a:cs typeface="+mj-cs"/>
              </a:rPr>
              <a:t>New Staff at SWONAP</a:t>
            </a:r>
          </a:p>
        </p:txBody>
      </p:sp>
      <p:sp>
        <p:nvSpPr>
          <p:cNvPr id="13" name="Subtitle 12">
            <a:extLst>
              <a:ext uri="{FF2B5EF4-FFF2-40B4-BE49-F238E27FC236}">
                <a16:creationId xmlns:a16="http://schemas.microsoft.com/office/drawing/2014/main" id="{9558B4BA-DFAE-446A-97BF-226744CA60BC}"/>
              </a:ext>
            </a:extLst>
          </p:cNvPr>
          <p:cNvSpPr>
            <a:spLocks noGrp="1"/>
          </p:cNvSpPr>
          <p:nvPr>
            <p:ph idx="1"/>
          </p:nvPr>
        </p:nvSpPr>
        <p:spPr>
          <a:xfrm>
            <a:off x="293363" y="2170649"/>
            <a:ext cx="8659089" cy="3450613"/>
          </a:xfrm>
        </p:spPr>
        <p:txBody>
          <a:bodyPr vert="horz" lIns="91440" tIns="45720" rIns="91440" bIns="45720" rtlCol="0" anchor="ctr">
            <a:normAutofit/>
          </a:bodyPr>
          <a:lstStyle/>
          <a:p>
            <a:pPr lvl="1"/>
            <a:endParaRPr lang="en-US" sz="1600" b="1" dirty="0"/>
          </a:p>
          <a:p>
            <a:pPr marL="0" indent="0">
              <a:buNone/>
            </a:pPr>
            <a:endParaRPr lang="en-US" sz="2000" dirty="0"/>
          </a:p>
        </p:txBody>
      </p:sp>
      <p:sp>
        <p:nvSpPr>
          <p:cNvPr id="33" name="Rectangle 3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BD6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A7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5778E463-DF7E-43E6-8766-8CCFE9A38B76}"/>
              </a:ext>
            </a:extLst>
          </p:cNvPr>
          <p:cNvPicPr>
            <a:picLocks noChangeAspect="1"/>
          </p:cNvPicPr>
          <p:nvPr/>
        </p:nvPicPr>
        <p:blipFill>
          <a:blip r:embed="rId3"/>
          <a:stretch>
            <a:fillRect/>
          </a:stretch>
        </p:blipFill>
        <p:spPr>
          <a:xfrm>
            <a:off x="9300819" y="2857501"/>
            <a:ext cx="1369334" cy="1142998"/>
          </a:xfrm>
          <a:prstGeom prst="rect">
            <a:avLst/>
          </a:prstGeom>
        </p:spPr>
      </p:pic>
      <p:pic>
        <p:nvPicPr>
          <p:cNvPr id="21" name="Picture 20">
            <a:extLst>
              <a:ext uri="{FF2B5EF4-FFF2-40B4-BE49-F238E27FC236}">
                <a16:creationId xmlns:a16="http://schemas.microsoft.com/office/drawing/2014/main" id="{21F1D815-B979-402B-8692-AB92826CD5E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5402" y="164435"/>
            <a:ext cx="836548" cy="909187"/>
          </a:xfrm>
          <a:prstGeom prst="rect">
            <a:avLst/>
          </a:prstGeom>
          <a:noFill/>
          <a:ln>
            <a:noFill/>
          </a:ln>
        </p:spPr>
      </p:pic>
      <p:pic>
        <p:nvPicPr>
          <p:cNvPr id="14" name="Picture 13" descr="Background pattern&#10;&#10;Description automatically generated">
            <a:extLst>
              <a:ext uri="{FF2B5EF4-FFF2-40B4-BE49-F238E27FC236}">
                <a16:creationId xmlns:a16="http://schemas.microsoft.com/office/drawing/2014/main" id="{7CB31070-9E6D-4D11-A261-78EA793E3163}"/>
              </a:ext>
            </a:extLst>
          </p:cNvPr>
          <p:cNvPicPr>
            <a:picLocks noChangeAspect="1"/>
          </p:cNvPicPr>
          <p:nvPr/>
        </p:nvPicPr>
        <p:blipFill>
          <a:blip r:embed="rId5"/>
          <a:stretch>
            <a:fillRect/>
          </a:stretch>
        </p:blipFill>
        <p:spPr>
          <a:xfrm rot="5400000">
            <a:off x="5836028" y="552271"/>
            <a:ext cx="519942" cy="12192002"/>
          </a:xfrm>
          <a:prstGeom prst="rect">
            <a:avLst/>
          </a:prstGeom>
        </p:spPr>
      </p:pic>
      <p:sp>
        <p:nvSpPr>
          <p:cNvPr id="2" name="TextBox 1">
            <a:extLst>
              <a:ext uri="{FF2B5EF4-FFF2-40B4-BE49-F238E27FC236}">
                <a16:creationId xmlns:a16="http://schemas.microsoft.com/office/drawing/2014/main" id="{33401695-D33D-4052-B713-E4B49E527864}"/>
              </a:ext>
            </a:extLst>
          </p:cNvPr>
          <p:cNvSpPr txBox="1"/>
          <p:nvPr/>
        </p:nvSpPr>
        <p:spPr>
          <a:xfrm>
            <a:off x="313921" y="1422637"/>
            <a:ext cx="8986898" cy="4893647"/>
          </a:xfrm>
          <a:prstGeom prst="rect">
            <a:avLst/>
          </a:prstGeom>
          <a:noFill/>
        </p:spPr>
        <p:txBody>
          <a:bodyPr wrap="square" rtlCol="0">
            <a:spAutoFit/>
          </a:bodyPr>
          <a:lstStyle/>
          <a:p>
            <a:pPr algn="ctr"/>
            <a:r>
              <a:rPr lang="en-US" sz="2400" b="1" dirty="0"/>
              <a:t>Jack Edmo, Jr., Grants Management Director, Albuquerque.  </a:t>
            </a:r>
            <a:endParaRPr lang="en-US" sz="2400" dirty="0"/>
          </a:p>
          <a:p>
            <a:endParaRPr lang="en-US" dirty="0"/>
          </a:p>
          <a:p>
            <a:r>
              <a:rPr lang="en-US" dirty="0"/>
              <a:t>Mr. Edmo began his work within the seven tribal communities in Montana. Recognizing the impact of performance improvement in the delivery of services was a critical step in being responsive to the needs of the tribe. </a:t>
            </a:r>
          </a:p>
          <a:p>
            <a:endParaRPr lang="en-US" dirty="0"/>
          </a:p>
          <a:p>
            <a:r>
              <a:rPr lang="en-US" dirty="0"/>
              <a:t>Mr. Edmo’s years at the Bureau of Indian Education, the 21st Century Community Learning Centers. Mr. Edmo successfully ensured 100% in compliance with grant requirements. He </a:t>
            </a:r>
          </a:p>
          <a:p>
            <a:r>
              <a:rPr lang="en-US" dirty="0"/>
              <a:t>accomplished this by building effective relationships with the grantees. </a:t>
            </a:r>
          </a:p>
          <a:p>
            <a:endParaRPr lang="en-US" dirty="0"/>
          </a:p>
          <a:p>
            <a:r>
              <a:rPr lang="en-US" dirty="0"/>
              <a:t>Most recently, Mr. Edmo was with the Bureau of Indian Affairs, Office of Self-Determination. He transitioned the training format, from lecture style on-site training to the Department of the Interior’s internal learning management system. Training is now accessible on a system-wide on-demand platform. </a:t>
            </a:r>
          </a:p>
          <a:p>
            <a:endParaRPr lang="en-US" dirty="0"/>
          </a:p>
          <a:p>
            <a:r>
              <a:rPr lang="en-US" dirty="0"/>
              <a:t>Mr. Edmo is of the Blackfeet Nation in Northern Montana and Shoshone Bannock Eastern Idaho. </a:t>
            </a:r>
          </a:p>
        </p:txBody>
      </p:sp>
    </p:spTree>
    <p:extLst>
      <p:ext uri="{BB962C8B-B14F-4D97-AF65-F5344CB8AC3E}">
        <p14:creationId xmlns:p14="http://schemas.microsoft.com/office/powerpoint/2010/main" val="4160422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t="-108000" b="-108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966B9-C126-4EAF-98AD-9850FAE5ADA5}"/>
              </a:ext>
            </a:extLst>
          </p:cNvPr>
          <p:cNvSpPr>
            <a:spLocks noGrp="1"/>
          </p:cNvSpPr>
          <p:nvPr>
            <p:ph type="ctrTitle"/>
          </p:nvPr>
        </p:nvSpPr>
        <p:spPr>
          <a:xfrm>
            <a:off x="545933" y="0"/>
            <a:ext cx="12043514" cy="1550534"/>
          </a:xfrm>
        </p:spPr>
        <p:txBody>
          <a:bodyPr>
            <a:normAutofit fontScale="90000"/>
          </a:bodyPr>
          <a:lstStyle/>
          <a:p>
            <a:pPr algn="l"/>
            <a:r>
              <a:rPr lang="en-US" b="1" dirty="0">
                <a:solidFill>
                  <a:srgbClr val="800000"/>
                </a:solidFill>
                <a:latin typeface="Gautami" panose="020B0502040204020203" pitchFamily="34" charset="0"/>
                <a:cs typeface="Gautami" panose="020B0502040204020203" pitchFamily="34" charset="0"/>
              </a:rPr>
              <a:t>Office of Native American Programs</a:t>
            </a:r>
          </a:p>
        </p:txBody>
      </p:sp>
      <p:sp>
        <p:nvSpPr>
          <p:cNvPr id="8" name="Subtitle 7">
            <a:extLst>
              <a:ext uri="{FF2B5EF4-FFF2-40B4-BE49-F238E27FC236}">
                <a16:creationId xmlns:a16="http://schemas.microsoft.com/office/drawing/2014/main" id="{71400953-2303-4AB3-B117-D9D8529E34D6}"/>
              </a:ext>
            </a:extLst>
          </p:cNvPr>
          <p:cNvSpPr>
            <a:spLocks noGrp="1"/>
          </p:cNvSpPr>
          <p:nvPr>
            <p:ph type="subTitle" idx="1"/>
          </p:nvPr>
        </p:nvSpPr>
        <p:spPr>
          <a:xfrm>
            <a:off x="715418" y="2095138"/>
            <a:ext cx="10083247" cy="1928292"/>
          </a:xfrm>
        </p:spPr>
        <p:txBody>
          <a:bodyPr>
            <a:normAutofit/>
          </a:bodyPr>
          <a:lstStyle/>
          <a:p>
            <a:r>
              <a:rPr lang="en-US" sz="7200" b="1" dirty="0">
                <a:latin typeface="Gautami" panose="020B0502040204020203" pitchFamily="34" charset="0"/>
                <a:cs typeface="Gautami" panose="020B0502040204020203" pitchFamily="34" charset="0"/>
              </a:rPr>
              <a:t>Program Info &amp; Updates </a:t>
            </a:r>
          </a:p>
        </p:txBody>
      </p:sp>
      <p:pic>
        <p:nvPicPr>
          <p:cNvPr id="9" name="Picture 8">
            <a:extLst>
              <a:ext uri="{FF2B5EF4-FFF2-40B4-BE49-F238E27FC236}">
                <a16:creationId xmlns:a16="http://schemas.microsoft.com/office/drawing/2014/main" id="{90583ACD-FCA2-450E-9C2E-66D0C91302C2}"/>
              </a:ext>
            </a:extLst>
          </p:cNvPr>
          <p:cNvPicPr>
            <a:picLocks noChangeAspect="1"/>
          </p:cNvPicPr>
          <p:nvPr/>
        </p:nvPicPr>
        <p:blipFill>
          <a:blip r:embed="rId4"/>
          <a:stretch>
            <a:fillRect/>
          </a:stretch>
        </p:blipFill>
        <p:spPr>
          <a:xfrm>
            <a:off x="4593460" y="3429000"/>
            <a:ext cx="2649972" cy="2211959"/>
          </a:xfrm>
          <a:prstGeom prst="rect">
            <a:avLst/>
          </a:prstGeom>
          <a:ln>
            <a:noFill/>
          </a:ln>
          <a:effectLst>
            <a:outerShdw blurRad="292100" dist="139700" dir="2700000" algn="tl" rotWithShape="0">
              <a:srgbClr val="333333">
                <a:alpha val="65000"/>
              </a:srgbClr>
            </a:outerShdw>
          </a:effectLst>
        </p:spPr>
      </p:pic>
      <p:pic>
        <p:nvPicPr>
          <p:cNvPr id="1026" name="Picture 8">
            <a:extLst>
              <a:ext uri="{FF2B5EF4-FFF2-40B4-BE49-F238E27FC236}">
                <a16:creationId xmlns:a16="http://schemas.microsoft.com/office/drawing/2014/main" id="{89B7426F-D6C1-4ADC-B2BC-D895B05B38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8665" y="5334886"/>
            <a:ext cx="1143299" cy="114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ackground pattern&#10;&#10;Description automatically generated">
            <a:extLst>
              <a:ext uri="{FF2B5EF4-FFF2-40B4-BE49-F238E27FC236}">
                <a16:creationId xmlns:a16="http://schemas.microsoft.com/office/drawing/2014/main" id="{A23EAA17-9EFB-40A8-A881-FEC6F2985CA0}"/>
              </a:ext>
            </a:extLst>
          </p:cNvPr>
          <p:cNvPicPr>
            <a:picLocks noChangeAspect="1"/>
          </p:cNvPicPr>
          <p:nvPr/>
        </p:nvPicPr>
        <p:blipFill>
          <a:blip r:embed="rId6"/>
          <a:stretch>
            <a:fillRect/>
          </a:stretch>
        </p:blipFill>
        <p:spPr>
          <a:xfrm rot="5400000">
            <a:off x="5888439" y="640956"/>
            <a:ext cx="387089" cy="12192002"/>
          </a:xfrm>
          <a:prstGeom prst="rect">
            <a:avLst/>
          </a:prstGeom>
        </p:spPr>
      </p:pic>
    </p:spTree>
    <p:extLst>
      <p:ext uri="{BB962C8B-B14F-4D97-AF65-F5344CB8AC3E}">
        <p14:creationId xmlns:p14="http://schemas.microsoft.com/office/powerpoint/2010/main" val="306942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83" name="Rectangle 8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10C2B-2D49-43B5-914B-E63364C32DD8}"/>
              </a:ext>
            </a:extLst>
          </p:cNvPr>
          <p:cNvSpPr>
            <a:spLocks noGrp="1"/>
          </p:cNvSpPr>
          <p:nvPr>
            <p:ph type="title"/>
          </p:nvPr>
        </p:nvSpPr>
        <p:spPr>
          <a:xfrm>
            <a:off x="1411084" y="910937"/>
            <a:ext cx="9942716" cy="1554480"/>
          </a:xfrm>
        </p:spPr>
        <p:txBody>
          <a:bodyPr anchor="ctr">
            <a:normAutofit/>
          </a:bodyPr>
          <a:lstStyle/>
          <a:p>
            <a:pPr algn="ctr"/>
            <a:r>
              <a:rPr lang="en-US" sz="4800" b="1" dirty="0">
                <a:effectLst>
                  <a:outerShdw blurRad="38100" dist="38100" dir="2700000" algn="tl">
                    <a:srgbClr val="000000">
                      <a:alpha val="43137"/>
                    </a:srgbClr>
                  </a:outerShdw>
                </a:effectLst>
              </a:rPr>
              <a:t>Section 184 Home Loan Guarantee </a:t>
            </a:r>
          </a:p>
        </p:txBody>
      </p:sp>
      <p:graphicFrame>
        <p:nvGraphicFramePr>
          <p:cNvPr id="3" name="Content Placeholder 2">
            <a:extLst>
              <a:ext uri="{FF2B5EF4-FFF2-40B4-BE49-F238E27FC236}">
                <a16:creationId xmlns:a16="http://schemas.microsoft.com/office/drawing/2014/main" id="{6A180933-1AF9-44C4-9A03-1CCAAC4B4AC4}"/>
              </a:ext>
            </a:extLst>
          </p:cNvPr>
          <p:cNvGraphicFramePr>
            <a:graphicFrameLocks noGrp="1"/>
          </p:cNvGraphicFramePr>
          <p:nvPr>
            <p:ph idx="1"/>
            <p:extLst>
              <p:ext uri="{D42A27DB-BD31-4B8C-83A1-F6EECF244321}">
                <p14:modId xmlns:p14="http://schemas.microsoft.com/office/powerpoint/2010/main" val="85706683"/>
              </p:ext>
            </p:extLst>
          </p:nvPr>
        </p:nvGraphicFramePr>
        <p:xfrm>
          <a:off x="146486" y="3269415"/>
          <a:ext cx="11887739" cy="2248336"/>
        </p:xfrm>
        <a:graphic>
          <a:graphicData uri="http://schemas.openxmlformats.org/drawingml/2006/table">
            <a:tbl>
              <a:tblPr firstRow="1" firstCol="1" bandRow="1"/>
              <a:tblGrid>
                <a:gridCol w="1362718">
                  <a:extLst>
                    <a:ext uri="{9D8B030D-6E8A-4147-A177-3AD203B41FA5}">
                      <a16:colId xmlns:a16="http://schemas.microsoft.com/office/drawing/2014/main" val="1204633221"/>
                    </a:ext>
                  </a:extLst>
                </a:gridCol>
                <a:gridCol w="2610035">
                  <a:extLst>
                    <a:ext uri="{9D8B030D-6E8A-4147-A177-3AD203B41FA5}">
                      <a16:colId xmlns:a16="http://schemas.microsoft.com/office/drawing/2014/main" val="3096649327"/>
                    </a:ext>
                  </a:extLst>
                </a:gridCol>
                <a:gridCol w="2618912">
                  <a:extLst>
                    <a:ext uri="{9D8B030D-6E8A-4147-A177-3AD203B41FA5}">
                      <a16:colId xmlns:a16="http://schemas.microsoft.com/office/drawing/2014/main" val="4216455071"/>
                    </a:ext>
                  </a:extLst>
                </a:gridCol>
                <a:gridCol w="2512381">
                  <a:extLst>
                    <a:ext uri="{9D8B030D-6E8A-4147-A177-3AD203B41FA5}">
                      <a16:colId xmlns:a16="http://schemas.microsoft.com/office/drawing/2014/main" val="3526097074"/>
                    </a:ext>
                  </a:extLst>
                </a:gridCol>
                <a:gridCol w="2783693">
                  <a:extLst>
                    <a:ext uri="{9D8B030D-6E8A-4147-A177-3AD203B41FA5}">
                      <a16:colId xmlns:a16="http://schemas.microsoft.com/office/drawing/2014/main" val="4125639966"/>
                    </a:ext>
                  </a:extLst>
                </a:gridCol>
              </a:tblGrid>
              <a:tr h="437364">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 </a:t>
                      </a:r>
                      <a:r>
                        <a:rPr lang="en-US" sz="2000" b="1" dirty="0">
                          <a:solidFill>
                            <a:srgbClr val="C00000"/>
                          </a:solidFill>
                          <a:effectLst/>
                          <a:latin typeface="Calibri" panose="020F0502020204030204" pitchFamily="34" charset="0"/>
                          <a:ea typeface="Calibri" panose="020F0502020204030204" pitchFamily="34" charset="0"/>
                        </a:rPr>
                        <a:t>Southwest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rPr>
                        <a:t>Arizona</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rPr>
                        <a:t>New Mexico</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000" b="1">
                          <a:effectLst/>
                          <a:latin typeface="Calibri" panose="020F0502020204030204" pitchFamily="34" charset="0"/>
                          <a:ea typeface="Calibri" panose="020F0502020204030204" pitchFamily="34" charset="0"/>
                        </a:rPr>
                        <a:t>Nevada</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effectLst/>
                          <a:latin typeface="Calibri" panose="020F0502020204030204" pitchFamily="34" charset="0"/>
                          <a:ea typeface="Calibri" panose="020F0502020204030204" pitchFamily="34" charset="0"/>
                        </a:rPr>
                        <a:t>California </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4049960"/>
                  </a:ext>
                </a:extLst>
              </a:tr>
              <a:tr h="874730">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rPr>
                        <a:t>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Firm Commitments:</a:t>
                      </a:r>
                      <a:r>
                        <a:rPr lang="en-US" sz="2000" b="1" dirty="0">
                          <a:effectLst/>
                          <a:latin typeface="Calibri" panose="020F0502020204030204" pitchFamily="34" charset="0"/>
                          <a:ea typeface="Calibri" panose="020F0502020204030204" pitchFamily="34" charset="0"/>
                        </a:rPr>
                        <a:t>156</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LGCs: </a:t>
                      </a:r>
                      <a:r>
                        <a:rPr lang="en-US" sz="2000" b="1" dirty="0">
                          <a:effectLst/>
                          <a:latin typeface="Calibri" panose="020F0502020204030204" pitchFamily="34" charset="0"/>
                          <a:ea typeface="Calibri" panose="020F0502020204030204" pitchFamily="34" charset="0"/>
                        </a:rPr>
                        <a:t>150</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Firm Commitments:</a:t>
                      </a:r>
                      <a:r>
                        <a:rPr lang="en-US" sz="2000" b="1" dirty="0">
                          <a:effectLst/>
                          <a:latin typeface="Calibri" panose="020F0502020204030204" pitchFamily="34" charset="0"/>
                          <a:ea typeface="Calibri" panose="020F0502020204030204" pitchFamily="34" charset="0"/>
                        </a:rPr>
                        <a:t>154</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LGCs:</a:t>
                      </a:r>
                      <a:r>
                        <a:rPr lang="en-US" sz="2000" b="1" dirty="0">
                          <a:effectLst/>
                          <a:latin typeface="Calibri" panose="020F0502020204030204" pitchFamily="34" charset="0"/>
                          <a:ea typeface="Calibri" panose="020F0502020204030204" pitchFamily="34" charset="0"/>
                        </a:rPr>
                        <a:t> 104</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Firm Commitments:</a:t>
                      </a:r>
                      <a:r>
                        <a:rPr lang="en-US" sz="2000" b="1" dirty="0">
                          <a:effectLst/>
                          <a:latin typeface="Calibri" panose="020F0502020204030204" pitchFamily="34" charset="0"/>
                          <a:ea typeface="Calibri" panose="020F0502020204030204" pitchFamily="34" charset="0"/>
                        </a:rPr>
                        <a:t>16</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LGCs: </a:t>
                      </a:r>
                      <a:r>
                        <a:rPr lang="en-US" sz="2000" b="1" dirty="0">
                          <a:effectLst/>
                          <a:latin typeface="Calibri" panose="020F0502020204030204" pitchFamily="34" charset="0"/>
                          <a:ea typeface="Calibri" panose="020F0502020204030204" pitchFamily="34" charset="0"/>
                        </a:rPr>
                        <a:t>27</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rPr>
                        <a:t>Firm Commitments:</a:t>
                      </a:r>
                      <a:r>
                        <a:rPr lang="en-US" sz="2000" b="1">
                          <a:effectLst/>
                          <a:latin typeface="Calibri" panose="020F0502020204030204" pitchFamily="34" charset="0"/>
                          <a:ea typeface="Calibri" panose="020F0502020204030204" pitchFamily="34" charset="0"/>
                        </a:rPr>
                        <a:t>228</a:t>
                      </a:r>
                      <a:endParaRPr lang="en-US" sz="2000">
                        <a:effectLst/>
                        <a:latin typeface="Calibri" panose="020F0502020204030204" pitchFamily="34" charset="0"/>
                        <a:ea typeface="Calibri" panose="020F0502020204030204" pitchFamily="34" charset="0"/>
                      </a:endParaRPr>
                    </a:p>
                    <a:p>
                      <a:pPr marL="0" marR="0">
                        <a:spcBef>
                          <a:spcPts val="0"/>
                        </a:spcBef>
                        <a:spcAft>
                          <a:spcPts val="0"/>
                        </a:spcAft>
                      </a:pPr>
                      <a:r>
                        <a:rPr lang="en-US" sz="2000">
                          <a:effectLst/>
                          <a:latin typeface="Calibri" panose="020F0502020204030204" pitchFamily="34" charset="0"/>
                          <a:ea typeface="Calibri" panose="020F0502020204030204" pitchFamily="34" charset="0"/>
                        </a:rPr>
                        <a:t>LGCs: </a:t>
                      </a:r>
                      <a:r>
                        <a:rPr lang="en-US" sz="2000" b="1">
                          <a:effectLst/>
                          <a:latin typeface="Calibri" panose="020F0502020204030204" pitchFamily="34" charset="0"/>
                          <a:ea typeface="Calibri" panose="020F0502020204030204" pitchFamily="34" charset="0"/>
                        </a:rPr>
                        <a:t>188</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385187"/>
                  </a:ext>
                </a:extLst>
              </a:tr>
              <a:tr h="936242">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rPr>
                        <a:t>2022</a:t>
                      </a:r>
                      <a:endParaRPr lang="en-US" sz="2000" b="0" i="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b="0" i="1" dirty="0">
                          <a:effectLst/>
                          <a:latin typeface="Calibri" panose="020F0502020204030204" pitchFamily="34" charset="0"/>
                          <a:ea typeface="Calibri" panose="020F0502020204030204" pitchFamily="34" charset="0"/>
                        </a:rPr>
                        <a:t>(January-March 31)</a:t>
                      </a:r>
                      <a:endParaRPr lang="en-US" sz="1600" b="0" i="1" dirty="0">
                        <a:solidFill>
                          <a:srgbClr val="C0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Firm Commitments:</a:t>
                      </a:r>
                      <a:r>
                        <a:rPr lang="en-US" sz="2000" b="1" dirty="0">
                          <a:effectLst/>
                          <a:latin typeface="Calibri" panose="020F0502020204030204" pitchFamily="34" charset="0"/>
                          <a:ea typeface="Calibri" panose="020F0502020204030204" pitchFamily="34" charset="0"/>
                        </a:rPr>
                        <a:t> 21</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LGCs: </a:t>
                      </a:r>
                      <a:r>
                        <a:rPr lang="en-US" sz="2000" b="1" dirty="0">
                          <a:effectLst/>
                          <a:latin typeface="Calibri" panose="020F0502020204030204" pitchFamily="34" charset="0"/>
                          <a:ea typeface="Calibri" panose="020F0502020204030204" pitchFamily="34" charset="0"/>
                        </a:rPr>
                        <a:t>80</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Firm Commitments:</a:t>
                      </a:r>
                      <a:r>
                        <a:rPr lang="en-US" sz="2000" b="1" dirty="0">
                          <a:effectLst/>
                          <a:latin typeface="Calibri" panose="020F0502020204030204" pitchFamily="34" charset="0"/>
                          <a:ea typeface="Calibri" panose="020F0502020204030204" pitchFamily="34" charset="0"/>
                        </a:rPr>
                        <a:t>18</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LGCs:</a:t>
                      </a:r>
                      <a:r>
                        <a:rPr lang="en-US" sz="2000" b="1" dirty="0">
                          <a:effectLst/>
                          <a:latin typeface="Calibri" panose="020F0502020204030204" pitchFamily="34" charset="0"/>
                          <a:ea typeface="Calibri" panose="020F0502020204030204" pitchFamily="34" charset="0"/>
                        </a:rPr>
                        <a:t>15</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Firm Commitments:</a:t>
                      </a:r>
                      <a:r>
                        <a:rPr lang="en-US" sz="2000" b="1" dirty="0">
                          <a:effectLst/>
                          <a:latin typeface="Calibri" panose="020F0502020204030204" pitchFamily="34" charset="0"/>
                          <a:ea typeface="Calibri" panose="020F0502020204030204" pitchFamily="34" charset="0"/>
                        </a:rPr>
                        <a:t>2</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LGCs:</a:t>
                      </a:r>
                      <a:r>
                        <a:rPr lang="en-US" sz="2000" b="1" dirty="0">
                          <a:effectLst/>
                          <a:latin typeface="Calibri" panose="020F0502020204030204" pitchFamily="34" charset="0"/>
                          <a:ea typeface="Calibri" panose="020F0502020204030204" pitchFamily="34" charset="0"/>
                        </a:rPr>
                        <a:t>74</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Firm Commitments:</a:t>
                      </a:r>
                      <a:r>
                        <a:rPr lang="en-US" sz="2000" b="1" dirty="0">
                          <a:effectLst/>
                          <a:latin typeface="Calibri" panose="020F0502020204030204" pitchFamily="34" charset="0"/>
                          <a:ea typeface="Calibri" panose="020F0502020204030204" pitchFamily="34" charset="0"/>
                        </a:rPr>
                        <a:t>42</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LGCs: </a:t>
                      </a:r>
                      <a:r>
                        <a:rPr lang="en-US" sz="2000" b="1" dirty="0">
                          <a:effectLst/>
                          <a:latin typeface="Calibri" panose="020F0502020204030204" pitchFamily="34" charset="0"/>
                          <a:ea typeface="Calibri" panose="020F0502020204030204" pitchFamily="34" charset="0"/>
                        </a:rPr>
                        <a:t>96</a:t>
                      </a:r>
                      <a:endParaRPr lang="en-US" sz="2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571582"/>
                  </a:ext>
                </a:extLst>
              </a:tr>
            </a:tbl>
          </a:graphicData>
        </a:graphic>
      </p:graphicFrame>
      <p:cxnSp>
        <p:nvCxnSpPr>
          <p:cNvPr id="89" name="Straight Connector 8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67527A0A-F52A-45FE-92A9-B8F34B1B4C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84645" y="5673926"/>
            <a:ext cx="809625" cy="714375"/>
          </a:xfrm>
          <a:prstGeom prst="rect">
            <a:avLst/>
          </a:prstGeom>
          <a:noFill/>
          <a:ln>
            <a:noFill/>
          </a:ln>
        </p:spPr>
      </p:pic>
      <p:pic>
        <p:nvPicPr>
          <p:cNvPr id="49" name="Picture 48" descr="Background pattern&#10;&#10;Description automatically generated">
            <a:extLst>
              <a:ext uri="{FF2B5EF4-FFF2-40B4-BE49-F238E27FC236}">
                <a16:creationId xmlns:a16="http://schemas.microsoft.com/office/drawing/2014/main" id="{93256A78-E9D5-49AE-BDAD-433A96C5F742}"/>
              </a:ext>
            </a:extLst>
          </p:cNvPr>
          <p:cNvPicPr>
            <a:picLocks noChangeAspect="1"/>
          </p:cNvPicPr>
          <p:nvPr/>
        </p:nvPicPr>
        <p:blipFill>
          <a:blip r:embed="rId4"/>
          <a:stretch>
            <a:fillRect/>
          </a:stretch>
        </p:blipFill>
        <p:spPr>
          <a:xfrm rot="5400000">
            <a:off x="5836028" y="552271"/>
            <a:ext cx="519942" cy="12192002"/>
          </a:xfrm>
          <a:prstGeom prst="rect">
            <a:avLst/>
          </a:prstGeom>
        </p:spPr>
      </p:pic>
      <p:sp>
        <p:nvSpPr>
          <p:cNvPr id="15" name="TextBox 14">
            <a:extLst>
              <a:ext uri="{FF2B5EF4-FFF2-40B4-BE49-F238E27FC236}">
                <a16:creationId xmlns:a16="http://schemas.microsoft.com/office/drawing/2014/main" id="{0FC287C8-35F6-4207-BE0F-93A20C40D459}"/>
              </a:ext>
            </a:extLst>
          </p:cNvPr>
          <p:cNvSpPr txBox="1"/>
          <p:nvPr/>
        </p:nvSpPr>
        <p:spPr>
          <a:xfrm>
            <a:off x="195859" y="2565577"/>
            <a:ext cx="11788995" cy="646331"/>
          </a:xfrm>
          <a:prstGeom prst="rect">
            <a:avLst/>
          </a:prstGeom>
          <a:noFill/>
        </p:spPr>
        <p:txBody>
          <a:bodyPr wrap="square">
            <a:spAutoFit/>
          </a:bodyPr>
          <a:lstStyle/>
          <a:p>
            <a:pPr lvl="0"/>
            <a:r>
              <a:rPr lang="en-US" dirty="0"/>
              <a:t>Section 184 guaranteed loans can be used, both on and off native lands, for new construction, rehabilitation, purchase of an existing home, or refinance. </a:t>
            </a:r>
          </a:p>
        </p:txBody>
      </p:sp>
    </p:spTree>
    <p:extLst>
      <p:ext uri="{BB962C8B-B14F-4D97-AF65-F5344CB8AC3E}">
        <p14:creationId xmlns:p14="http://schemas.microsoft.com/office/powerpoint/2010/main" val="273060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83" name="Rectangle 8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10C2B-2D49-43B5-914B-E63364C32DD8}"/>
              </a:ext>
            </a:extLst>
          </p:cNvPr>
          <p:cNvSpPr>
            <a:spLocks noGrp="1"/>
          </p:cNvSpPr>
          <p:nvPr>
            <p:ph type="title"/>
          </p:nvPr>
        </p:nvSpPr>
        <p:spPr>
          <a:xfrm>
            <a:off x="1411084" y="910937"/>
            <a:ext cx="9942716" cy="1554480"/>
          </a:xfrm>
        </p:spPr>
        <p:txBody>
          <a:bodyPr anchor="ctr">
            <a:normAutofit/>
          </a:bodyPr>
          <a:lstStyle/>
          <a:p>
            <a:pPr algn="ctr"/>
            <a:r>
              <a:rPr lang="en-US" sz="4800" b="1" dirty="0">
                <a:effectLst>
                  <a:outerShdw blurRad="38100" dist="38100" dir="2700000" algn="tl">
                    <a:srgbClr val="000000">
                      <a:alpha val="43137"/>
                    </a:srgbClr>
                  </a:outerShdw>
                </a:effectLst>
              </a:rPr>
              <a:t>Indian Housing Block Grant (IHBG)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Formula </a:t>
            </a:r>
          </a:p>
        </p:txBody>
      </p:sp>
      <p:sp>
        <p:nvSpPr>
          <p:cNvPr id="14" name="Content Placeholder 2">
            <a:extLst>
              <a:ext uri="{FF2B5EF4-FFF2-40B4-BE49-F238E27FC236}">
                <a16:creationId xmlns:a16="http://schemas.microsoft.com/office/drawing/2014/main" id="{0A92DA6B-AD34-462B-82A2-2EB6FBCB27CE}"/>
              </a:ext>
            </a:extLst>
          </p:cNvPr>
          <p:cNvSpPr>
            <a:spLocks noGrp="1"/>
          </p:cNvSpPr>
          <p:nvPr>
            <p:ph idx="1"/>
          </p:nvPr>
        </p:nvSpPr>
        <p:spPr>
          <a:xfrm>
            <a:off x="169251" y="2788359"/>
            <a:ext cx="5713336" cy="2981929"/>
          </a:xfrm>
        </p:spPr>
        <p:txBody>
          <a:bodyPr anchor="ctr">
            <a:normAutofit fontScale="92500" lnSpcReduction="10000"/>
          </a:bodyPr>
          <a:lstStyle/>
          <a:p>
            <a:pPr marL="0" indent="0" algn="ctr">
              <a:lnSpc>
                <a:spcPct val="100000"/>
              </a:lnSpc>
              <a:spcBef>
                <a:spcPts val="0"/>
              </a:spcBef>
              <a:buNone/>
            </a:pPr>
            <a:r>
              <a:rPr lang="en-US" sz="3600" b="1" dirty="0"/>
              <a:t>FY 2022 Allocation: $772MM</a:t>
            </a:r>
          </a:p>
          <a:p>
            <a:pPr marL="0" indent="0" algn="ctr">
              <a:lnSpc>
                <a:spcPct val="100000"/>
              </a:lnSpc>
              <a:spcBef>
                <a:spcPts val="0"/>
              </a:spcBef>
              <a:buNone/>
            </a:pPr>
            <a:endParaRPr lang="en-US" sz="3600" b="1" dirty="0">
              <a:solidFill>
                <a:srgbClr val="C00000"/>
              </a:solidFill>
            </a:endParaRPr>
          </a:p>
          <a:p>
            <a:pPr>
              <a:lnSpc>
                <a:spcPct val="100000"/>
              </a:lnSpc>
              <a:spcBef>
                <a:spcPts val="0"/>
              </a:spcBef>
            </a:pPr>
            <a:r>
              <a:rPr lang="en-US" sz="2400" b="1" dirty="0"/>
              <a:t>The biggest increase in program history.</a:t>
            </a:r>
          </a:p>
          <a:p>
            <a:pPr>
              <a:lnSpc>
                <a:spcPct val="100000"/>
              </a:lnSpc>
              <a:spcBef>
                <a:spcPts val="0"/>
              </a:spcBef>
            </a:pPr>
            <a:r>
              <a:rPr lang="en-US" sz="2400" b="1" dirty="0"/>
              <a:t>Increase needed given historical flat-funding and rising inflation.</a:t>
            </a:r>
          </a:p>
          <a:p>
            <a:pPr>
              <a:lnSpc>
                <a:spcPct val="100000"/>
              </a:lnSpc>
              <a:spcBef>
                <a:spcPts val="0"/>
              </a:spcBef>
            </a:pPr>
            <a:endParaRPr lang="en-US" sz="2400" b="1" dirty="0"/>
          </a:p>
          <a:p>
            <a:pPr marL="457200" lvl="1" indent="0">
              <a:buNone/>
            </a:pPr>
            <a:endParaRPr lang="en-US" sz="2000" i="1" dirty="0"/>
          </a:p>
          <a:p>
            <a:pPr marL="457200" lvl="1" indent="0">
              <a:buNone/>
            </a:pPr>
            <a:r>
              <a:rPr lang="en-US" sz="2000" i="1" dirty="0"/>
              <a:t>*FY 2021-$647MM</a:t>
            </a:r>
          </a:p>
        </p:txBody>
      </p:sp>
      <p:cxnSp>
        <p:nvCxnSpPr>
          <p:cNvPr id="89" name="Straight Connector 8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67527A0A-F52A-45FE-92A9-B8F34B1B4C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79" y="5640664"/>
            <a:ext cx="809625" cy="714375"/>
          </a:xfrm>
          <a:prstGeom prst="rect">
            <a:avLst/>
          </a:prstGeom>
          <a:noFill/>
          <a:ln>
            <a:noFill/>
          </a:ln>
        </p:spPr>
      </p:pic>
      <p:pic>
        <p:nvPicPr>
          <p:cNvPr id="49" name="Picture 48" descr="Background pattern&#10;&#10;Description automatically generated">
            <a:extLst>
              <a:ext uri="{FF2B5EF4-FFF2-40B4-BE49-F238E27FC236}">
                <a16:creationId xmlns:a16="http://schemas.microsoft.com/office/drawing/2014/main" id="{93256A78-E9D5-49AE-BDAD-433A96C5F742}"/>
              </a:ext>
            </a:extLst>
          </p:cNvPr>
          <p:cNvPicPr>
            <a:picLocks noChangeAspect="1"/>
          </p:cNvPicPr>
          <p:nvPr/>
        </p:nvPicPr>
        <p:blipFill>
          <a:blip r:embed="rId4"/>
          <a:stretch>
            <a:fillRect/>
          </a:stretch>
        </p:blipFill>
        <p:spPr>
          <a:xfrm rot="5400000">
            <a:off x="5836028" y="552271"/>
            <a:ext cx="519942" cy="12192002"/>
          </a:xfrm>
          <a:prstGeom prst="rect">
            <a:avLst/>
          </a:prstGeom>
        </p:spPr>
      </p:pic>
      <p:pic>
        <p:nvPicPr>
          <p:cNvPr id="3" name="Picture 2">
            <a:extLst>
              <a:ext uri="{FF2B5EF4-FFF2-40B4-BE49-F238E27FC236}">
                <a16:creationId xmlns:a16="http://schemas.microsoft.com/office/drawing/2014/main" id="{DD53E3AA-811B-4763-8D90-7522725B10A3}"/>
              </a:ext>
            </a:extLst>
          </p:cNvPr>
          <p:cNvPicPr>
            <a:picLocks noChangeAspect="1"/>
          </p:cNvPicPr>
          <p:nvPr/>
        </p:nvPicPr>
        <p:blipFill rotWithShape="1">
          <a:blip r:embed="rId5"/>
          <a:srcRect l="23902"/>
          <a:stretch/>
        </p:blipFill>
        <p:spPr>
          <a:xfrm>
            <a:off x="6309415" y="2541331"/>
            <a:ext cx="5823706" cy="3887382"/>
          </a:xfrm>
          <a:prstGeom prst="rect">
            <a:avLst/>
          </a:prstGeom>
        </p:spPr>
      </p:pic>
    </p:spTree>
    <p:extLst>
      <p:ext uri="{BB962C8B-B14F-4D97-AF65-F5344CB8AC3E}">
        <p14:creationId xmlns:p14="http://schemas.microsoft.com/office/powerpoint/2010/main" val="338320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83" name="Rectangle 8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10C2B-2D49-43B5-914B-E63364C32DD8}"/>
              </a:ext>
            </a:extLst>
          </p:cNvPr>
          <p:cNvSpPr>
            <a:spLocks noGrp="1"/>
          </p:cNvSpPr>
          <p:nvPr>
            <p:ph type="title"/>
          </p:nvPr>
        </p:nvSpPr>
        <p:spPr>
          <a:xfrm>
            <a:off x="463692" y="910937"/>
            <a:ext cx="11528094" cy="1554480"/>
          </a:xfrm>
        </p:spPr>
        <p:txBody>
          <a:bodyPr anchor="ctr">
            <a:normAutofit/>
          </a:bodyPr>
          <a:lstStyle/>
          <a:p>
            <a:pPr algn="ctr"/>
            <a:r>
              <a:rPr lang="en-US" sz="4800" b="1" dirty="0">
                <a:effectLst>
                  <a:outerShdw blurRad="38100" dist="38100" dir="2700000" algn="tl">
                    <a:srgbClr val="000000">
                      <a:alpha val="43137"/>
                    </a:srgbClr>
                  </a:outerShdw>
                </a:effectLst>
              </a:rPr>
              <a:t>Indian Community Development Block Grant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(ICDBG) </a:t>
            </a:r>
          </a:p>
        </p:txBody>
      </p:sp>
      <p:sp>
        <p:nvSpPr>
          <p:cNvPr id="14" name="Content Placeholder 2">
            <a:extLst>
              <a:ext uri="{FF2B5EF4-FFF2-40B4-BE49-F238E27FC236}">
                <a16:creationId xmlns:a16="http://schemas.microsoft.com/office/drawing/2014/main" id="{0A92DA6B-AD34-462B-82A2-2EB6FBCB27CE}"/>
              </a:ext>
            </a:extLst>
          </p:cNvPr>
          <p:cNvSpPr>
            <a:spLocks noGrp="1"/>
          </p:cNvSpPr>
          <p:nvPr>
            <p:ph idx="1"/>
          </p:nvPr>
        </p:nvSpPr>
        <p:spPr>
          <a:xfrm>
            <a:off x="761512" y="3263643"/>
            <a:ext cx="10664619" cy="3124658"/>
          </a:xfrm>
        </p:spPr>
        <p:txBody>
          <a:bodyPr anchor="ctr">
            <a:normAutofit fontScale="92500" lnSpcReduction="20000"/>
          </a:bodyPr>
          <a:lstStyle/>
          <a:p>
            <a:pPr lvl="1"/>
            <a:r>
              <a:rPr lang="en-US" sz="3200" b="1" dirty="0"/>
              <a:t>FY 2021 Applications</a:t>
            </a:r>
            <a:r>
              <a:rPr lang="en-US" sz="3200" dirty="0"/>
              <a:t>-Award announcements expected this month (May 2022) </a:t>
            </a:r>
          </a:p>
          <a:p>
            <a:pPr lvl="1"/>
            <a:r>
              <a:rPr lang="en-US" sz="3200" dirty="0"/>
              <a:t>Approximately $70 MM appropriated nationwide; $24.3MM in SW for FY 21 NOFO.</a:t>
            </a:r>
          </a:p>
          <a:p>
            <a:pPr lvl="1"/>
            <a:r>
              <a:rPr lang="en-US" sz="3200" b="1" dirty="0"/>
              <a:t>FY 2022-$72.086 million</a:t>
            </a:r>
          </a:p>
          <a:p>
            <a:pPr lvl="2"/>
            <a:r>
              <a:rPr lang="en-US" sz="2800" dirty="0"/>
              <a:t>Of this amount, no more than $5 million is for ICDBG Imminent Threat grants.  This is an increase from the usual $4 million ceiling for ICDBG IT grants that we’ve seen for many years.</a:t>
            </a:r>
          </a:p>
          <a:p>
            <a:pPr lvl="2"/>
            <a:r>
              <a:rPr lang="en-US" sz="2800" dirty="0"/>
              <a:t>Draft FY2022 NOFO-No publication date yet.</a:t>
            </a:r>
            <a:endParaRPr lang="en-US" sz="3200" dirty="0"/>
          </a:p>
          <a:p>
            <a:pPr lvl="1"/>
            <a:endParaRPr lang="en-US" sz="3000" dirty="0"/>
          </a:p>
          <a:p>
            <a:pPr lvl="1"/>
            <a:endParaRPr lang="en-US" sz="3000" dirty="0"/>
          </a:p>
        </p:txBody>
      </p:sp>
      <p:cxnSp>
        <p:nvCxnSpPr>
          <p:cNvPr id="89" name="Straight Connector 8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67527A0A-F52A-45FE-92A9-B8F34B1B4C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37202" y="5516782"/>
            <a:ext cx="809625" cy="714375"/>
          </a:xfrm>
          <a:prstGeom prst="rect">
            <a:avLst/>
          </a:prstGeom>
          <a:noFill/>
          <a:ln>
            <a:noFill/>
          </a:ln>
        </p:spPr>
      </p:pic>
      <p:pic>
        <p:nvPicPr>
          <p:cNvPr id="49" name="Picture 48" descr="Background pattern&#10;&#10;Description automatically generated">
            <a:extLst>
              <a:ext uri="{FF2B5EF4-FFF2-40B4-BE49-F238E27FC236}">
                <a16:creationId xmlns:a16="http://schemas.microsoft.com/office/drawing/2014/main" id="{93256A78-E9D5-49AE-BDAD-433A96C5F742}"/>
              </a:ext>
            </a:extLst>
          </p:cNvPr>
          <p:cNvPicPr>
            <a:picLocks noChangeAspect="1"/>
          </p:cNvPicPr>
          <p:nvPr/>
        </p:nvPicPr>
        <p:blipFill>
          <a:blip r:embed="rId4"/>
          <a:stretch>
            <a:fillRect/>
          </a:stretch>
        </p:blipFill>
        <p:spPr>
          <a:xfrm rot="5400000">
            <a:off x="5836028" y="552271"/>
            <a:ext cx="519942" cy="12192002"/>
          </a:xfrm>
          <a:prstGeom prst="rect">
            <a:avLst/>
          </a:prstGeom>
        </p:spPr>
      </p:pic>
    </p:spTree>
    <p:extLst>
      <p:ext uri="{BB962C8B-B14F-4D97-AF65-F5344CB8AC3E}">
        <p14:creationId xmlns:p14="http://schemas.microsoft.com/office/powerpoint/2010/main" val="363152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83" name="Rectangle 8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10C2B-2D49-43B5-914B-E63364C32DD8}"/>
              </a:ext>
            </a:extLst>
          </p:cNvPr>
          <p:cNvSpPr>
            <a:spLocks noGrp="1"/>
          </p:cNvSpPr>
          <p:nvPr>
            <p:ph type="title"/>
          </p:nvPr>
        </p:nvSpPr>
        <p:spPr>
          <a:xfrm>
            <a:off x="463692" y="910937"/>
            <a:ext cx="11528094" cy="1554480"/>
          </a:xfrm>
        </p:spPr>
        <p:txBody>
          <a:bodyPr anchor="ctr">
            <a:normAutofit fontScale="90000"/>
          </a:bodyPr>
          <a:lstStyle/>
          <a:p>
            <a:pPr algn="ctr"/>
            <a:r>
              <a:rPr lang="en-US" sz="4800" b="1" dirty="0">
                <a:effectLst>
                  <a:outerShdw blurRad="38100" dist="38100" dir="2700000" algn="tl">
                    <a:srgbClr val="000000">
                      <a:alpha val="43137"/>
                    </a:srgbClr>
                  </a:outerShdw>
                </a:effectLst>
              </a:rPr>
              <a:t>Indian Housing Block Grant – Competitive Program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(IHBG-COMP)</a:t>
            </a:r>
          </a:p>
        </p:txBody>
      </p:sp>
      <p:sp>
        <p:nvSpPr>
          <p:cNvPr id="14" name="Content Placeholder 2">
            <a:extLst>
              <a:ext uri="{FF2B5EF4-FFF2-40B4-BE49-F238E27FC236}">
                <a16:creationId xmlns:a16="http://schemas.microsoft.com/office/drawing/2014/main" id="{0A92DA6B-AD34-462B-82A2-2EB6FBCB27CE}"/>
              </a:ext>
            </a:extLst>
          </p:cNvPr>
          <p:cNvSpPr>
            <a:spLocks noGrp="1"/>
          </p:cNvSpPr>
          <p:nvPr>
            <p:ph idx="1"/>
          </p:nvPr>
        </p:nvSpPr>
        <p:spPr>
          <a:xfrm>
            <a:off x="1014947" y="2681402"/>
            <a:ext cx="10664619" cy="3829352"/>
          </a:xfrm>
        </p:spPr>
        <p:txBody>
          <a:bodyPr anchor="ctr">
            <a:normAutofit fontScale="62500" lnSpcReduction="20000"/>
          </a:bodyPr>
          <a:lstStyle/>
          <a:p>
            <a:pPr marL="0" indent="0">
              <a:buNone/>
            </a:pPr>
            <a:r>
              <a:rPr lang="en-US" sz="3800" b="1" dirty="0"/>
              <a:t>FY 2021 NOFO Applications were due January 4, 2022</a:t>
            </a:r>
          </a:p>
          <a:p>
            <a:pPr lvl="1"/>
            <a:r>
              <a:rPr lang="en-US" sz="3800" dirty="0"/>
              <a:t>Nationwide Competition. Approximately $95MM available nationwide in FY 21 NOFO. </a:t>
            </a:r>
          </a:p>
          <a:p>
            <a:pPr lvl="1"/>
            <a:r>
              <a:rPr lang="en-US" sz="3800" dirty="0"/>
              <a:t>Application currently in review </a:t>
            </a:r>
          </a:p>
          <a:p>
            <a:pPr lvl="1"/>
            <a:endParaRPr lang="en-US" sz="3800" dirty="0"/>
          </a:p>
          <a:p>
            <a:pPr marL="0" indent="0">
              <a:buNone/>
            </a:pPr>
            <a:r>
              <a:rPr lang="en-US" sz="3800" b="1" dirty="0"/>
              <a:t>FY 2022 Allocation-$150 million </a:t>
            </a:r>
          </a:p>
          <a:p>
            <a:pPr lvl="1"/>
            <a:r>
              <a:rPr lang="en-US" sz="3800" dirty="0"/>
              <a:t>This is a $50 million increase from prior years</a:t>
            </a:r>
          </a:p>
          <a:p>
            <a:pPr lvl="1"/>
            <a:r>
              <a:rPr lang="en-US" sz="3800" dirty="0"/>
              <a:t>The maximum award cap has been raised to $7.5 million</a:t>
            </a:r>
          </a:p>
          <a:p>
            <a:pPr marL="0" indent="0">
              <a:buNone/>
            </a:pPr>
            <a:endParaRPr lang="en-US" dirty="0"/>
          </a:p>
          <a:p>
            <a:pPr marL="0" indent="0">
              <a:buNone/>
            </a:pPr>
            <a:endParaRPr lang="en-US" dirty="0"/>
          </a:p>
          <a:p>
            <a:pPr marL="0" indent="0" algn="ctr">
              <a:buNone/>
            </a:pPr>
            <a:r>
              <a:rPr lang="en-US" b="1" dirty="0"/>
              <a:t>For any questions on this Program,  Please contact SWONAP GMS:</a:t>
            </a:r>
          </a:p>
          <a:p>
            <a:pPr marL="457200" lvl="1" indent="0" algn="ctr">
              <a:buNone/>
            </a:pPr>
            <a:r>
              <a:rPr lang="en-US" sz="3200" dirty="0"/>
              <a:t>John Gissel at 602.379.7149 or at </a:t>
            </a:r>
            <a:r>
              <a:rPr lang="en-US" sz="3200" dirty="0">
                <a:hlinkClick r:id="rId3"/>
              </a:rPr>
              <a:t>John.W.Gissel@hud.gov</a:t>
            </a:r>
            <a:endParaRPr lang="en-US" sz="3200" dirty="0"/>
          </a:p>
          <a:p>
            <a:pPr marL="457200" lvl="1" indent="0" algn="ctr">
              <a:buNone/>
            </a:pPr>
            <a:endParaRPr lang="en-US" sz="3200" dirty="0"/>
          </a:p>
        </p:txBody>
      </p:sp>
      <p:cxnSp>
        <p:nvCxnSpPr>
          <p:cNvPr id="89" name="Straight Connector 8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67527A0A-F52A-45FE-92A9-B8F34B1B4C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37202" y="5516782"/>
            <a:ext cx="809625" cy="714375"/>
          </a:xfrm>
          <a:prstGeom prst="rect">
            <a:avLst/>
          </a:prstGeom>
          <a:noFill/>
          <a:ln>
            <a:noFill/>
          </a:ln>
        </p:spPr>
      </p:pic>
      <p:pic>
        <p:nvPicPr>
          <p:cNvPr id="49" name="Picture 48" descr="Background pattern&#10;&#10;Description automatically generated">
            <a:extLst>
              <a:ext uri="{FF2B5EF4-FFF2-40B4-BE49-F238E27FC236}">
                <a16:creationId xmlns:a16="http://schemas.microsoft.com/office/drawing/2014/main" id="{93256A78-E9D5-49AE-BDAD-433A96C5F742}"/>
              </a:ext>
            </a:extLst>
          </p:cNvPr>
          <p:cNvPicPr>
            <a:picLocks noChangeAspect="1"/>
          </p:cNvPicPr>
          <p:nvPr/>
        </p:nvPicPr>
        <p:blipFill>
          <a:blip r:embed="rId5"/>
          <a:stretch>
            <a:fillRect/>
          </a:stretch>
        </p:blipFill>
        <p:spPr>
          <a:xfrm rot="5400000">
            <a:off x="5836028" y="552271"/>
            <a:ext cx="519942" cy="12192002"/>
          </a:xfrm>
          <a:prstGeom prst="rect">
            <a:avLst/>
          </a:prstGeom>
        </p:spPr>
      </p:pic>
    </p:spTree>
    <p:extLst>
      <p:ext uri="{BB962C8B-B14F-4D97-AF65-F5344CB8AC3E}">
        <p14:creationId xmlns:p14="http://schemas.microsoft.com/office/powerpoint/2010/main" val="1849525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83" name="Rectangle 8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10C2B-2D49-43B5-914B-E63364C32DD8}"/>
              </a:ext>
            </a:extLst>
          </p:cNvPr>
          <p:cNvSpPr>
            <a:spLocks noGrp="1"/>
          </p:cNvSpPr>
          <p:nvPr>
            <p:ph type="title"/>
          </p:nvPr>
        </p:nvSpPr>
        <p:spPr>
          <a:xfrm>
            <a:off x="463692" y="910937"/>
            <a:ext cx="11528094" cy="1554480"/>
          </a:xfrm>
        </p:spPr>
        <p:txBody>
          <a:bodyPr anchor="ctr">
            <a:normAutofit/>
          </a:bodyPr>
          <a:lstStyle/>
          <a:p>
            <a:pPr algn="ctr"/>
            <a:r>
              <a:rPr lang="en-US" sz="4800" b="1" dirty="0">
                <a:effectLst>
                  <a:outerShdw blurRad="38100" dist="38100" dir="2700000" algn="tl">
                    <a:srgbClr val="000000">
                      <a:alpha val="43137"/>
                    </a:srgbClr>
                  </a:outerShdw>
                </a:effectLst>
              </a:rPr>
              <a:t>Indian Housing Block Grant – CARES</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(IHBG-CARES)</a:t>
            </a:r>
          </a:p>
        </p:txBody>
      </p:sp>
      <p:sp>
        <p:nvSpPr>
          <p:cNvPr id="14" name="Content Placeholder 2">
            <a:extLst>
              <a:ext uri="{FF2B5EF4-FFF2-40B4-BE49-F238E27FC236}">
                <a16:creationId xmlns:a16="http://schemas.microsoft.com/office/drawing/2014/main" id="{0A92DA6B-AD34-462B-82A2-2EB6FBCB27CE}"/>
              </a:ext>
            </a:extLst>
          </p:cNvPr>
          <p:cNvSpPr>
            <a:spLocks noGrp="1"/>
          </p:cNvSpPr>
          <p:nvPr>
            <p:ph idx="1"/>
          </p:nvPr>
        </p:nvSpPr>
        <p:spPr>
          <a:xfrm>
            <a:off x="895429" y="2465417"/>
            <a:ext cx="10664619" cy="3825870"/>
          </a:xfrm>
        </p:spPr>
        <p:txBody>
          <a:bodyPr anchor="ctr">
            <a:normAutofit/>
          </a:bodyPr>
          <a:lstStyle/>
          <a:p>
            <a:r>
              <a:rPr lang="en-US" sz="2400" dirty="0"/>
              <a:t>Funds can be used for a broad range of activities. This includes all eligible IHBG affordable housing activities, as well as additional flexibilities provided under the various waivers and alternative requirements included in </a:t>
            </a:r>
            <a:r>
              <a:rPr lang="en-US" sz="2400" b="1" dirty="0"/>
              <a:t>PIH Notice 2021-14 </a:t>
            </a:r>
            <a:r>
              <a:rPr lang="en-US" sz="1400" b="1" dirty="0">
                <a:hlinkClick r:id="rId3"/>
              </a:rPr>
              <a:t>https://www.hud.gov/sites/dfiles/PIH/documents/PIH2021-14.pdf</a:t>
            </a:r>
            <a:endParaRPr lang="en-US" sz="1400" b="1" dirty="0"/>
          </a:p>
          <a:p>
            <a:pPr marL="0" indent="0">
              <a:buNone/>
            </a:pPr>
            <a:endParaRPr lang="en-US" sz="1400" b="1" dirty="0"/>
          </a:p>
          <a:p>
            <a:r>
              <a:rPr lang="en-US" sz="2400" dirty="0"/>
              <a:t>If your communities’ needs and circumstances have changed since you first submitted your Abbreviated Indian Housing Plan (IHP), you can amend your plan and carry out new or different activities or projects using your IHBG-CARES funds.                 </a:t>
            </a:r>
            <a:r>
              <a:rPr lang="en-US" sz="2400" b="1" dirty="0"/>
              <a:t>Contact your GMS. </a:t>
            </a:r>
          </a:p>
        </p:txBody>
      </p:sp>
      <p:cxnSp>
        <p:nvCxnSpPr>
          <p:cNvPr id="89" name="Straight Connector 8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67527A0A-F52A-45FE-92A9-B8F34B1B4C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37202" y="5516782"/>
            <a:ext cx="809625" cy="714375"/>
          </a:xfrm>
          <a:prstGeom prst="rect">
            <a:avLst/>
          </a:prstGeom>
          <a:noFill/>
          <a:ln>
            <a:noFill/>
          </a:ln>
        </p:spPr>
      </p:pic>
      <p:pic>
        <p:nvPicPr>
          <p:cNvPr id="49" name="Picture 48" descr="Background pattern&#10;&#10;Description automatically generated">
            <a:extLst>
              <a:ext uri="{FF2B5EF4-FFF2-40B4-BE49-F238E27FC236}">
                <a16:creationId xmlns:a16="http://schemas.microsoft.com/office/drawing/2014/main" id="{93256A78-E9D5-49AE-BDAD-433A96C5F742}"/>
              </a:ext>
            </a:extLst>
          </p:cNvPr>
          <p:cNvPicPr>
            <a:picLocks noChangeAspect="1"/>
          </p:cNvPicPr>
          <p:nvPr/>
        </p:nvPicPr>
        <p:blipFill>
          <a:blip r:embed="rId5"/>
          <a:stretch>
            <a:fillRect/>
          </a:stretch>
        </p:blipFill>
        <p:spPr>
          <a:xfrm rot="5400000">
            <a:off x="5836028" y="552271"/>
            <a:ext cx="519942" cy="12192002"/>
          </a:xfrm>
          <a:prstGeom prst="rect">
            <a:avLst/>
          </a:prstGeom>
        </p:spPr>
      </p:pic>
    </p:spTree>
    <p:extLst>
      <p:ext uri="{BB962C8B-B14F-4D97-AF65-F5344CB8AC3E}">
        <p14:creationId xmlns:p14="http://schemas.microsoft.com/office/powerpoint/2010/main" val="238375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83" name="Rectangle 8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10C2B-2D49-43B5-914B-E63364C32DD8}"/>
              </a:ext>
            </a:extLst>
          </p:cNvPr>
          <p:cNvSpPr>
            <a:spLocks noGrp="1"/>
          </p:cNvSpPr>
          <p:nvPr>
            <p:ph type="title"/>
          </p:nvPr>
        </p:nvSpPr>
        <p:spPr>
          <a:xfrm>
            <a:off x="631952" y="910937"/>
            <a:ext cx="11528094" cy="1554480"/>
          </a:xfrm>
        </p:spPr>
        <p:txBody>
          <a:bodyPr anchor="ctr">
            <a:normAutofit fontScale="90000"/>
          </a:bodyPr>
          <a:lstStyle/>
          <a:p>
            <a:pPr algn="ctr"/>
            <a:r>
              <a:rPr lang="en-US" sz="4800" b="1" dirty="0">
                <a:effectLst>
                  <a:outerShdw blurRad="38100" dist="38100" dir="2700000" algn="tl">
                    <a:srgbClr val="000000">
                      <a:alpha val="43137"/>
                    </a:srgbClr>
                  </a:outerShdw>
                </a:effectLst>
              </a:rPr>
              <a:t>Indian Housing Block Grant – American Rescue Plan</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(IHBG - ARP)</a:t>
            </a:r>
          </a:p>
        </p:txBody>
      </p:sp>
      <p:sp>
        <p:nvSpPr>
          <p:cNvPr id="14" name="Content Placeholder 2">
            <a:extLst>
              <a:ext uri="{FF2B5EF4-FFF2-40B4-BE49-F238E27FC236}">
                <a16:creationId xmlns:a16="http://schemas.microsoft.com/office/drawing/2014/main" id="{0A92DA6B-AD34-462B-82A2-2EB6FBCB27CE}"/>
              </a:ext>
            </a:extLst>
          </p:cNvPr>
          <p:cNvSpPr>
            <a:spLocks noGrp="1"/>
          </p:cNvSpPr>
          <p:nvPr>
            <p:ph idx="1"/>
          </p:nvPr>
        </p:nvSpPr>
        <p:spPr>
          <a:xfrm>
            <a:off x="838200" y="2147803"/>
            <a:ext cx="10664619" cy="4600766"/>
          </a:xfrm>
        </p:spPr>
        <p:txBody>
          <a:bodyPr anchor="ctr">
            <a:normAutofit fontScale="32500" lnSpcReduction="20000"/>
          </a:bodyPr>
          <a:lstStyle/>
          <a:p>
            <a:r>
              <a:rPr lang="en-US" sz="6200" b="1" dirty="0"/>
              <a:t>If you have not yet submitted your IHBG-ARP Abbreviated IHP, please do so. </a:t>
            </a:r>
          </a:p>
          <a:p>
            <a:pPr lvl="1">
              <a:lnSpc>
                <a:spcPct val="120000"/>
              </a:lnSpc>
              <a:spcBef>
                <a:spcPts val="0"/>
              </a:spcBef>
            </a:pPr>
            <a:r>
              <a:rPr lang="en-US" sz="6200" dirty="0"/>
              <a:t>Activities to Prepare, Prevent, and Respond to Covid-19 Pandemic</a:t>
            </a:r>
          </a:p>
          <a:p>
            <a:pPr lvl="1">
              <a:lnSpc>
                <a:spcPct val="120000"/>
              </a:lnSpc>
              <a:spcBef>
                <a:spcPts val="0"/>
              </a:spcBef>
            </a:pPr>
            <a:r>
              <a:rPr lang="en-US" sz="6200" dirty="0"/>
              <a:t>Funds can be used for a broad range of activities. This includes all eligible IHBBG affordable housing activities, as well as additional flexibilities provided under the various waivers and alternative requirements included in </a:t>
            </a:r>
            <a:r>
              <a:rPr lang="en-US" sz="6200" b="1" dirty="0"/>
              <a:t>PIH Notice 2021-14 </a:t>
            </a:r>
            <a:r>
              <a:rPr lang="en-US" sz="6200" b="1" dirty="0">
                <a:hlinkClick r:id="rId3"/>
              </a:rPr>
              <a:t>https://www.hud.gov/sites/dfiles/PIH/documents/PIH2021-14.pdf</a:t>
            </a:r>
            <a:endParaRPr lang="en-US" sz="6200" b="1" dirty="0"/>
          </a:p>
          <a:p>
            <a:pPr marL="457200" lvl="1" indent="0">
              <a:lnSpc>
                <a:spcPct val="120000"/>
              </a:lnSpc>
              <a:spcBef>
                <a:spcPts val="0"/>
              </a:spcBef>
              <a:buNone/>
            </a:pPr>
            <a:endParaRPr lang="en-US" sz="6200" dirty="0"/>
          </a:p>
          <a:p>
            <a:pPr>
              <a:lnSpc>
                <a:spcPct val="120000"/>
              </a:lnSpc>
              <a:spcBef>
                <a:spcPts val="0"/>
              </a:spcBef>
            </a:pPr>
            <a:r>
              <a:rPr lang="en-US" sz="6200" b="1" dirty="0"/>
              <a:t>There are T/A funds available</a:t>
            </a:r>
            <a:endParaRPr lang="en-US" sz="5000" b="1" dirty="0"/>
          </a:p>
          <a:p>
            <a:pPr marL="0" indent="0" algn="ctr">
              <a:buNone/>
            </a:pPr>
            <a:r>
              <a:rPr lang="en-US" sz="5000" b="1" dirty="0"/>
              <a:t>For questions regarding your ARP Program, please contact your GES-ARP:</a:t>
            </a:r>
          </a:p>
          <a:p>
            <a:pPr marL="0" indent="0" algn="ctr">
              <a:buNone/>
            </a:pPr>
            <a:r>
              <a:rPr lang="en-US" sz="5000" dirty="0"/>
              <a:t>Candice Millsap, </a:t>
            </a:r>
            <a:r>
              <a:rPr lang="it-IT" sz="5000" dirty="0">
                <a:hlinkClick r:id="rId3"/>
              </a:rPr>
              <a:t>Candice.E.Millsap@hud.gov</a:t>
            </a:r>
            <a:r>
              <a:rPr lang="it-IT" sz="5000" dirty="0"/>
              <a:t> </a:t>
            </a:r>
            <a:endParaRPr lang="en-US" sz="5000" dirty="0"/>
          </a:p>
          <a:p>
            <a:pPr marL="0" indent="0" algn="ctr">
              <a:buNone/>
            </a:pPr>
            <a:r>
              <a:rPr lang="en-US" sz="5000" dirty="0"/>
              <a:t>Max Amaechi, </a:t>
            </a:r>
            <a:r>
              <a:rPr lang="en-US" sz="5000" dirty="0">
                <a:hlinkClick r:id="rId3"/>
              </a:rPr>
              <a:t>Uluocha.N.Amaechi@hud.gov</a:t>
            </a:r>
            <a:r>
              <a:rPr lang="en-US" sz="5000" dirty="0"/>
              <a:t> </a:t>
            </a:r>
          </a:p>
          <a:p>
            <a:pPr marL="0" indent="0" algn="ctr">
              <a:buNone/>
            </a:pPr>
            <a:r>
              <a:rPr lang="en-US" sz="5000" dirty="0"/>
              <a:t>Zuania Troche-Santiago, </a:t>
            </a:r>
            <a:r>
              <a:rPr lang="en-US" sz="5000" dirty="0">
                <a:hlinkClick r:id="rId3"/>
              </a:rPr>
              <a:t>Zuania.Troche-santiago@hud.gov</a:t>
            </a:r>
            <a:r>
              <a:rPr lang="en-US" sz="5000" dirty="0"/>
              <a:t> </a:t>
            </a:r>
          </a:p>
        </p:txBody>
      </p:sp>
      <p:cxnSp>
        <p:nvCxnSpPr>
          <p:cNvPr id="89" name="Straight Connector 8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67527A0A-F52A-45FE-92A9-B8F34B1B4C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37202" y="5516782"/>
            <a:ext cx="809625" cy="714375"/>
          </a:xfrm>
          <a:prstGeom prst="rect">
            <a:avLst/>
          </a:prstGeom>
          <a:noFill/>
          <a:ln>
            <a:noFill/>
          </a:ln>
        </p:spPr>
      </p:pic>
      <p:pic>
        <p:nvPicPr>
          <p:cNvPr id="49" name="Picture 48" descr="Background pattern&#10;&#10;Description automatically generated">
            <a:extLst>
              <a:ext uri="{FF2B5EF4-FFF2-40B4-BE49-F238E27FC236}">
                <a16:creationId xmlns:a16="http://schemas.microsoft.com/office/drawing/2014/main" id="{93256A78-E9D5-49AE-BDAD-433A96C5F742}"/>
              </a:ext>
            </a:extLst>
          </p:cNvPr>
          <p:cNvPicPr>
            <a:picLocks noChangeAspect="1"/>
          </p:cNvPicPr>
          <p:nvPr/>
        </p:nvPicPr>
        <p:blipFill>
          <a:blip r:embed="rId5"/>
          <a:stretch>
            <a:fillRect/>
          </a:stretch>
        </p:blipFill>
        <p:spPr>
          <a:xfrm rot="5400000">
            <a:off x="5836028" y="552271"/>
            <a:ext cx="519942" cy="12192002"/>
          </a:xfrm>
          <a:prstGeom prst="rect">
            <a:avLst/>
          </a:prstGeom>
        </p:spPr>
      </p:pic>
    </p:spTree>
    <p:extLst>
      <p:ext uri="{BB962C8B-B14F-4D97-AF65-F5344CB8AC3E}">
        <p14:creationId xmlns:p14="http://schemas.microsoft.com/office/powerpoint/2010/main" val="3348827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C65B3F9DBB884E841E6E460C58F901" ma:contentTypeVersion="12" ma:contentTypeDescription="Create a new document." ma:contentTypeScope="" ma:versionID="c0e19cda44a1370344656eb450463e80">
  <xsd:schema xmlns:xsd="http://www.w3.org/2001/XMLSchema" xmlns:xs="http://www.w3.org/2001/XMLSchema" xmlns:p="http://schemas.microsoft.com/office/2006/metadata/properties" xmlns:ns1="http://schemas.microsoft.com/sharepoint/v3" xmlns:ns3="012a4646-7c69-4cb8-a220-7f68abecf1ae" xmlns:ns4="6a59ef4a-81fa-4e15-a583-e5e14f96f802" targetNamespace="http://schemas.microsoft.com/office/2006/metadata/properties" ma:root="true" ma:fieldsID="b685e937395445332e3ca52b96d6ad25" ns1:_="" ns3:_="" ns4:_="">
    <xsd:import namespace="http://schemas.microsoft.com/sharepoint/v3"/>
    <xsd:import namespace="012a4646-7c69-4cb8-a220-7f68abecf1ae"/>
    <xsd:import namespace="6a59ef4a-81fa-4e15-a583-e5e14f96f80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2a4646-7c69-4cb8-a220-7f68abecf1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59ef4a-81fa-4e15-a583-e5e14f96f80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7FCF7F-55C6-454B-B505-0AB620FEA021}">
  <ds:schemaRefs>
    <ds:schemaRef ds:uri="012a4646-7c69-4cb8-a220-7f68abecf1ae"/>
    <ds:schemaRef ds:uri="http://schemas.microsoft.com/sharepoint/v3"/>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6a59ef4a-81fa-4e15-a583-e5e14f96f802"/>
    <ds:schemaRef ds:uri="http://www.w3.org/XML/1998/namespace"/>
  </ds:schemaRefs>
</ds:datastoreItem>
</file>

<file path=customXml/itemProps2.xml><?xml version="1.0" encoding="utf-8"?>
<ds:datastoreItem xmlns:ds="http://schemas.openxmlformats.org/officeDocument/2006/customXml" ds:itemID="{779605E7-1C53-44F9-8AF3-28F65BA7067D}">
  <ds:schemaRefs>
    <ds:schemaRef ds:uri="http://schemas.microsoft.com/sharepoint/v3/contenttype/forms"/>
  </ds:schemaRefs>
</ds:datastoreItem>
</file>

<file path=customXml/itemProps3.xml><?xml version="1.0" encoding="utf-8"?>
<ds:datastoreItem xmlns:ds="http://schemas.openxmlformats.org/officeDocument/2006/customXml" ds:itemID="{663DEC88-4130-4873-8E51-3B69CCE243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2a4646-7c69-4cb8-a220-7f68abecf1ae"/>
    <ds:schemaRef ds:uri="6a59ef4a-81fa-4e15-a583-e5e14f96f8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4005</TotalTime>
  <Words>1711</Words>
  <Application>Microsoft Office PowerPoint</Application>
  <PresentationFormat>Widescreen</PresentationFormat>
  <Paragraphs>171</Paragraphs>
  <Slides>15</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Courier New</vt:lpstr>
      <vt:lpstr>Gautami</vt:lpstr>
      <vt:lpstr>IBM Plex Serif</vt:lpstr>
      <vt:lpstr>Open Sans Condensed</vt:lpstr>
      <vt:lpstr>Office Theme</vt:lpstr>
      <vt:lpstr>Office Theme</vt:lpstr>
      <vt:lpstr>Office of Native American Programs</vt:lpstr>
      <vt:lpstr>New Staff at SWONAP</vt:lpstr>
      <vt:lpstr>Office of Native American Programs</vt:lpstr>
      <vt:lpstr>Section 184 Home Loan Guarantee </vt:lpstr>
      <vt:lpstr>Indian Housing Block Grant (IHBG)  Formula </vt:lpstr>
      <vt:lpstr>Indian Community Development Block Grant  (ICDBG) </vt:lpstr>
      <vt:lpstr>Indian Housing Block Grant – Competitive Program  (IHBG-COMP)</vt:lpstr>
      <vt:lpstr>Indian Housing Block Grant – CARES (IHBG-CARES)</vt:lpstr>
      <vt:lpstr>Indian Housing Block Grant – American Rescue Plan (IHBG - ARP)</vt:lpstr>
      <vt:lpstr>Tribal HUD VASH</vt:lpstr>
      <vt:lpstr> Grants Evaluation and Management System (GEMS)   </vt:lpstr>
      <vt:lpstr>ONAP’s  Tribal Climate Resilience and Adaptation Website </vt:lpstr>
      <vt:lpstr>Upcoming Trainings…</vt:lpstr>
      <vt:lpstr>Questions </vt:lpstr>
      <vt:lpstr>SWONAP 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Southwest Office of  Native American Programs (SWONAP)</dc:title>
  <dc:creator>Zuni, Cheryl Dixon</dc:creator>
  <cp:lastModifiedBy>Linda Russ-Niezgodzki</cp:lastModifiedBy>
  <cp:revision>10</cp:revision>
  <dcterms:created xsi:type="dcterms:W3CDTF">2020-10-13T02:25:20Z</dcterms:created>
  <dcterms:modified xsi:type="dcterms:W3CDTF">2022-05-04T14:43:26Z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0x0101006AC65B3F9DBB884E841E6E460C58F901</vt:lpwstr>
  </property>
</Properties>
</file>