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72" r:id="rId5"/>
    <p:sldId id="276" r:id="rId6"/>
    <p:sldId id="275" r:id="rId7"/>
    <p:sldId id="273" r:id="rId8"/>
    <p:sldId id="274" r:id="rId9"/>
    <p:sldId id="280" r:id="rId10"/>
    <p:sldId id="27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A5AB"/>
    <a:srgbClr val="233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/>
    <p:restoredTop sz="94694"/>
  </p:normalViewPr>
  <p:slideViewPr>
    <p:cSldViewPr snapToGrid="0" snapToObjects="1">
      <p:cViewPr varScale="1">
        <p:scale>
          <a:sx n="52" d="100"/>
          <a:sy n="52" d="100"/>
        </p:scale>
        <p:origin x="12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5C162-A078-4468-BF0C-A65201B71AD8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7E745-C9E9-422B-8A89-19C00A69DF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64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04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4669F-9899-ED44-BF12-685EFA86D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solidFill>
                  <a:srgbClr val="233F8E"/>
                </a:solidFill>
                <a:latin typeface="Domine" panose="0204050304040306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B8208B-FCAF-3546-A1D9-37569A9EB0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58A548-E8A4-0441-A49E-4FFF2D8C4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91011-5BCB-7D48-AC9B-CC0EFA1D6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F4D-DAE9-4A4A-9B44-4C47A07D3E41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01A7B-8E0F-3441-8C25-7BEEC583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3FD70-C48D-C042-8AFB-E6B51A10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D188-AA7C-5841-868E-3B914BE7D3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81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1111F-D9E0-1D44-88FB-A985067389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495" y="1808680"/>
            <a:ext cx="6374296" cy="1123880"/>
          </a:xfrm>
        </p:spPr>
        <p:txBody>
          <a:bodyPr anchor="b"/>
          <a:lstStyle>
            <a:lvl1pPr algn="l">
              <a:defRPr sz="6000" b="1" i="0">
                <a:solidFill>
                  <a:srgbClr val="233F8E"/>
                </a:solidFill>
                <a:latin typeface="Domine" panose="02040503040403060204" pitchFamily="18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FBD21-D900-2B44-B3BE-590A9AFFA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4495" y="3535604"/>
            <a:ext cx="4114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51A5A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4FDF9-A8FF-2F4F-8858-18BD6E674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F4D-DAE9-4A4A-9B44-4C47A07D3E41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50630-85D0-DD41-9711-1CB0D2F18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FF099-D8D1-F14F-9D6F-1376CDD65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D188-AA7C-5841-868E-3B914BE7D3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3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1111F-D9E0-1D44-88FB-A985067389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495" y="1808680"/>
            <a:ext cx="6374296" cy="1123880"/>
          </a:xfrm>
        </p:spPr>
        <p:txBody>
          <a:bodyPr anchor="b"/>
          <a:lstStyle>
            <a:lvl1pPr algn="l">
              <a:defRPr sz="6000" b="1" i="0">
                <a:solidFill>
                  <a:srgbClr val="233F8E"/>
                </a:solidFill>
                <a:latin typeface="Domine" panose="02040503040403060204" pitchFamily="18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FBD21-D900-2B44-B3BE-590A9AFFA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4495" y="3535604"/>
            <a:ext cx="4114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51A5A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4FDF9-A8FF-2F4F-8858-18BD6E674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F4D-DAE9-4A4A-9B44-4C47A07D3E41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50630-85D0-DD41-9711-1CB0D2F18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FF099-D8D1-F14F-9D6F-1376CDD65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D188-AA7C-5841-868E-3B914BE7D3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0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3E7CB-9EA3-A341-A99D-7EA44BBD9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95" y="365125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233F8E"/>
                </a:solidFill>
                <a:latin typeface="Domine" panose="0204050304040306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FD178-568D-314D-B53E-EFEC0ED7C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495" y="1825625"/>
            <a:ext cx="10515600" cy="4351338"/>
          </a:xfrm>
        </p:spPr>
        <p:txBody>
          <a:bodyPr/>
          <a:lstStyle>
            <a:lvl1pPr marL="0" indent="0">
              <a:buNone/>
              <a:defRPr>
                <a:solidFill>
                  <a:srgbClr val="51A5A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Tx/>
              <a:buBlip>
                <a:blip r:embed="rId4"/>
              </a:buBlip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AD549-F0D5-404B-AC39-6A677637D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F4D-DAE9-4A4A-9B44-4C47A07D3E41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15A06-701A-CF48-915D-850E2783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B7F45-46A9-7D47-9E58-DFB291E32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D188-AA7C-5841-868E-3B914BE7D3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6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3791C-3E50-3D47-8C7E-9F9606882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495" y="1831630"/>
            <a:ext cx="10515600" cy="43989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D2552-7E92-B540-A334-AF7610356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F4D-DAE9-4A4A-9B44-4C47A07D3E41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3D58B-69A3-464C-9D57-7F084737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AC01A-3519-7A46-8920-F86D24130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D188-AA7C-5841-868E-3B914BE7D3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0B8B11C-9AA7-8940-A257-ED41F093BED0}"/>
              </a:ext>
            </a:extLst>
          </p:cNvPr>
          <p:cNvSpPr txBox="1">
            <a:spLocks/>
          </p:cNvSpPr>
          <p:nvPr userDrawn="1"/>
        </p:nvSpPr>
        <p:spPr>
          <a:xfrm>
            <a:off x="35449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33F8E"/>
                </a:solidFill>
                <a:latin typeface="Domine" panose="0204050304040306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529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2CFEBA-B519-3C45-9BAC-D4966611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F4D-DAE9-4A4A-9B44-4C47A07D3E41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D0C70-0B6B-4E41-81A8-25EF8F8B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DD04D-BE0E-4E47-AA82-C47B5C48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D188-AA7C-5841-868E-3B914BE7D3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F74607-481C-544C-A089-FA51D4982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495" y="1831630"/>
            <a:ext cx="10515600" cy="43989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EE5C7D-6E17-AE44-AD53-D4257880C62D}"/>
              </a:ext>
            </a:extLst>
          </p:cNvPr>
          <p:cNvSpPr txBox="1">
            <a:spLocks/>
          </p:cNvSpPr>
          <p:nvPr userDrawn="1"/>
        </p:nvSpPr>
        <p:spPr>
          <a:xfrm>
            <a:off x="35449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33F8E"/>
                </a:solidFill>
                <a:latin typeface="Domine" panose="0204050304040306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949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2CFEBA-B519-3C45-9BAC-D4966611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F4D-DAE9-4A4A-9B44-4C47A07D3E41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D0C70-0B6B-4E41-81A8-25EF8F8B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DD04D-BE0E-4E47-AA82-C47B5C48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D188-AA7C-5841-868E-3B914BE7D3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F74607-481C-544C-A089-FA51D4982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495" y="1831630"/>
            <a:ext cx="10515600" cy="43989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EE5C7D-6E17-AE44-AD53-D4257880C62D}"/>
              </a:ext>
            </a:extLst>
          </p:cNvPr>
          <p:cNvSpPr txBox="1">
            <a:spLocks/>
          </p:cNvSpPr>
          <p:nvPr userDrawn="1"/>
        </p:nvSpPr>
        <p:spPr>
          <a:xfrm>
            <a:off x="35449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33F8E"/>
                </a:solidFill>
                <a:latin typeface="Domine" panose="0204050304040306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253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DB950-44ED-1042-B67A-30A3DC773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909" y="1825625"/>
            <a:ext cx="5682891" cy="435133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bg2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77F85-63A3-C245-8917-B3F9457D2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5291" y="1825625"/>
            <a:ext cx="5559799" cy="435133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bg2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C5E3F-1534-3D48-8CB8-A9B92119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F4D-DAE9-4A4A-9B44-4C47A07D3E41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16780-FE99-B546-85CE-7C3E3346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CD6CA-DE5F-9F44-BD6D-FEC520CC3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D188-AA7C-5841-868E-3B914BE7D3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C4E010-95A5-744F-8E2B-DB0D106E5B8D}"/>
              </a:ext>
            </a:extLst>
          </p:cNvPr>
          <p:cNvSpPr txBox="1">
            <a:spLocks/>
          </p:cNvSpPr>
          <p:nvPr userDrawn="1"/>
        </p:nvSpPr>
        <p:spPr>
          <a:xfrm>
            <a:off x="35449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33F8E"/>
                </a:solidFill>
                <a:latin typeface="Domine" panose="0204050304040306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970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0D0AD-1FFF-4247-9F03-209F469B9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1A5A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55770-563F-0643-A09B-83B6593287C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0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D92D58-5791-814F-B548-CC4AB25F6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1A5A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6BD131-DEFD-2144-AA26-677ABBAABAF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4D32D9-9884-064B-B097-5570FD136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F4D-DAE9-4A4A-9B44-4C47A07D3E41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96D906-3977-B04A-8CD1-03A062ACE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C202FE-1805-9041-93EF-BC50C7072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D188-AA7C-5841-868E-3B914BE7D3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7666BBE-C9C0-3B4E-9235-B02D3A7C0A2D}"/>
              </a:ext>
            </a:extLst>
          </p:cNvPr>
          <p:cNvSpPr txBox="1">
            <a:spLocks/>
          </p:cNvSpPr>
          <p:nvPr userDrawn="1"/>
        </p:nvSpPr>
        <p:spPr>
          <a:xfrm>
            <a:off x="35449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33F8E"/>
                </a:solidFill>
                <a:latin typeface="Domine" panose="0204050304040306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320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392D86-5B3A-3D42-8EFC-A5F17667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2F76D-5AF4-2946-B206-46C267972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DD55E-00C7-AC41-8A06-C0BBB448C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45F4D-DAE9-4A4A-9B44-4C47A07D3E41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8D9B8-7AEE-3D49-8BEA-79EAE5DC72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6D11B-EC8C-8348-A8B4-4F58AD0C2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CD188-AA7C-5841-868E-3B914BE7D3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8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1" r:id="rId3"/>
    <p:sldLayoutId id="2147483650" r:id="rId4"/>
    <p:sldLayoutId id="2147483651" r:id="rId5"/>
    <p:sldLayoutId id="2147483654" r:id="rId6"/>
    <p:sldLayoutId id="2147483660" r:id="rId7"/>
    <p:sldLayoutId id="2147483652" r:id="rId8"/>
    <p:sldLayoutId id="2147483653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1B1FB3-C41C-4359-AF1F-5FB97E0AA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9" y="102975"/>
            <a:ext cx="3843224" cy="19216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ED4D81-09F5-4181-AB97-79C152C50442}"/>
              </a:ext>
            </a:extLst>
          </p:cNvPr>
          <p:cNvSpPr txBox="1"/>
          <p:nvPr/>
        </p:nvSpPr>
        <p:spPr>
          <a:xfrm>
            <a:off x="606287" y="2024587"/>
            <a:ext cx="9869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rgbClr val="7030A0"/>
              </a:solidFill>
            </a:endParaRPr>
          </a:p>
          <a:p>
            <a:r>
              <a:rPr lang="en-US" sz="3600" b="1" dirty="0">
                <a:solidFill>
                  <a:srgbClr val="7030A0"/>
                </a:solidFill>
              </a:rPr>
              <a:t>Southwest Tribal Housing Alliance 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 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AMERIND Update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83490-E734-425E-9356-6E6755990A6E}"/>
              </a:ext>
            </a:extLst>
          </p:cNvPr>
          <p:cNvSpPr txBox="1"/>
          <p:nvPr/>
        </p:nvSpPr>
        <p:spPr>
          <a:xfrm>
            <a:off x="855406" y="4849269"/>
            <a:ext cx="187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January 2022</a:t>
            </a:r>
          </a:p>
        </p:txBody>
      </p:sp>
    </p:spTree>
    <p:extLst>
      <p:ext uri="{BB962C8B-B14F-4D97-AF65-F5344CB8AC3E}">
        <p14:creationId xmlns:p14="http://schemas.microsoft.com/office/powerpoint/2010/main" val="63191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1C096-5D54-48B4-9F34-F0431252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95" y="275674"/>
            <a:ext cx="10515600" cy="708300"/>
          </a:xfrm>
        </p:spPr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4C173-531E-4D38-9CAC-03146E80E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95" y="1073426"/>
            <a:ext cx="10515600" cy="5329995"/>
          </a:xfrm>
        </p:spPr>
        <p:txBody>
          <a:bodyPr>
            <a:normAutofit/>
          </a:bodyPr>
          <a:lstStyle/>
          <a:p>
            <a:r>
              <a:rPr lang="en-US" sz="2000" dirty="0"/>
              <a:t>Objective</a:t>
            </a:r>
          </a:p>
          <a:p>
            <a:r>
              <a:rPr lang="en-US" sz="1800" dirty="0">
                <a:solidFill>
                  <a:schemeClr val="tx1"/>
                </a:solidFill>
              </a:rPr>
              <a:t>Provide an update on operational performance of AMERIND’s Tribally Focused Programs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2000" dirty="0"/>
              <a:t>Mission Update		 </a:t>
            </a:r>
          </a:p>
          <a:p>
            <a:r>
              <a:rPr lang="en-US" sz="1800" dirty="0">
                <a:solidFill>
                  <a:schemeClr val="tx1"/>
                </a:solidFill>
              </a:rPr>
              <a:t> 1) Be here for as long as Tribes need us</a:t>
            </a:r>
            <a:endParaRPr lang="en-US" sz="1800" dirty="0"/>
          </a:p>
          <a:p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2) Keep Indian money in Indian Country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Sustainability Ratios                 Operating         Losses &amp;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Target                     Loss          Expense       Operating        Revenue           Operations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65%            30%               95%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Performance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NAHASDA              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105%         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17%              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90%              $16.04M          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$19.58M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233F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 Dec                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87%          </a:t>
            </a:r>
            <a:r>
              <a:rPr lang="en-US" sz="1800" dirty="0">
                <a:solidFill>
                  <a:srgbClr val="233F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18%                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62%              </a:t>
            </a:r>
            <a:r>
              <a:rPr lang="en-US" sz="1800" dirty="0">
                <a:solidFill>
                  <a:srgbClr val="233F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$15.97M          $15.17M</a:t>
            </a: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233F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NAHR                       88%          16%                  95%              $7.93M            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$8.22M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233F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 Dec               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110%          </a:t>
            </a:r>
            <a:r>
              <a:rPr lang="en-US" sz="1800" dirty="0">
                <a:solidFill>
                  <a:srgbClr val="233F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21%               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120%              </a:t>
            </a:r>
            <a:r>
              <a:rPr lang="en-US" sz="1800" dirty="0">
                <a:solidFill>
                  <a:srgbClr val="233F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$6.99M            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$9.13M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7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1C096-5D54-48B4-9F34-F0431252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95" y="365126"/>
            <a:ext cx="10515600" cy="628788"/>
          </a:xfrm>
        </p:spPr>
        <p:txBody>
          <a:bodyPr>
            <a:normAutofit fontScale="90000"/>
          </a:bodyPr>
          <a:lstStyle/>
          <a:p>
            <a:r>
              <a:rPr lang="en-US" dirty="0"/>
              <a:t>Executive Summary </a:t>
            </a:r>
            <a:r>
              <a:rPr lang="en-US" sz="3200" dirty="0"/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4C173-531E-4D38-9CAC-03146E80E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495" y="1250637"/>
            <a:ext cx="10515600" cy="5329067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Sustainability Ratios                               Operating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Target                        Loss         Expense         Operating                       Revenue            % Change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65%            30%                  95%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Performance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TGB                           75%            19%                  80%                             $15.50M          27% increase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233F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 DEC                 81%            22%                  80%                             $11.33M          17% increase</a:t>
            </a: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233F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TWC                          26%            15%                  33%                             $14.10M          35% increase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233F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 Dec                  49%            24%                  56%                             $  9.19M            7% increase</a:t>
            </a:r>
          </a:p>
          <a:p>
            <a:pPr>
              <a:spcBef>
                <a:spcPts val="0"/>
              </a:spcBef>
            </a:pPr>
            <a:endParaRPr lang="en-US" sz="1400" dirty="0">
              <a:solidFill>
                <a:srgbClr val="233F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AMERIND Re                             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Target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Actual                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                            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100%          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98%                                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  5.83M          10% increase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 Dec                                                         </a:t>
            </a:r>
            <a:r>
              <a:rPr lang="en-US" sz="1800" dirty="0">
                <a:solidFill>
                  <a:srgbClr val="233F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100%                                 $  5.27M           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7% decrease</a:t>
            </a:r>
          </a:p>
          <a:p>
            <a:pPr>
              <a:spcBef>
                <a:spcPts val="0"/>
              </a:spcBef>
            </a:pPr>
            <a:endParaRPr lang="en-US" sz="1400" dirty="0">
              <a:solidFill>
                <a:srgbClr val="233F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Operational Highlights through December 31, 2021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program – IHBG (NAHASDA) performed at 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122%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loss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operations of 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$3.54M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investment income of $5.2M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other programs  - performing at 90% with income from operations of $5.55M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 investment income and other expense: $8.77M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 position increased $15.4M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0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9A0CE-CAE5-4CDF-A70F-41EDA7A44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95" y="365126"/>
            <a:ext cx="10515600" cy="1066110"/>
          </a:xfrm>
        </p:spPr>
        <p:txBody>
          <a:bodyPr/>
          <a:lstStyle/>
          <a:p>
            <a:r>
              <a:rPr lang="en-US" dirty="0"/>
              <a:t>Executive Summary </a:t>
            </a:r>
            <a:r>
              <a:rPr lang="en-US" sz="3200" dirty="0"/>
              <a:t>(Continued)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7C191-37FE-4044-9372-9509B47F3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495" y="1431236"/>
            <a:ext cx="9365975" cy="5168347"/>
          </a:xfrm>
        </p:spPr>
        <p:txBody>
          <a:bodyPr>
            <a:normAutofit fontScale="70000" lnSpcReduction="20000"/>
          </a:bodyPr>
          <a:lstStyle/>
          <a:p>
            <a:endParaRPr lang="en-US" sz="3400" dirty="0"/>
          </a:p>
          <a:p>
            <a:pPr>
              <a:spcBef>
                <a:spcPts val="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2021 Staffing 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Jobs at AMERIND – 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59%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Native American operated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0%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AINS Designated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r>
              <a:rPr lang="en-US" sz="1700" dirty="0">
                <a:solidFill>
                  <a:schemeClr val="tx1"/>
                </a:solidFill>
              </a:rPr>
              <a:t>                                                                                                                   As of 12/31                   Budgeted</a:t>
            </a:r>
          </a:p>
          <a:p>
            <a:r>
              <a:rPr lang="en-US" sz="1700" dirty="0"/>
              <a:t>                                        </a:t>
            </a:r>
            <a:r>
              <a:rPr lang="en-US" sz="1700" dirty="0">
                <a:solidFill>
                  <a:schemeClr val="tx1"/>
                </a:solidFill>
              </a:rPr>
              <a:t>2019 FTE                      2020 FTE                       2021 FTE                      2022 FTE</a:t>
            </a:r>
          </a:p>
          <a:p>
            <a:r>
              <a:rPr lang="en-US" sz="1600" dirty="0">
                <a:solidFill>
                  <a:schemeClr val="tx1"/>
                </a:solidFill>
              </a:rPr>
              <a:t>        </a:t>
            </a:r>
            <a:r>
              <a:rPr lang="en-US" sz="1700" dirty="0">
                <a:solidFill>
                  <a:schemeClr val="tx1"/>
                </a:solidFill>
              </a:rPr>
              <a:t>Total Staffing             52                                  54                                    62                                 70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dirty="0"/>
              <a:t>Diversification of Income Streams </a:t>
            </a:r>
          </a:p>
          <a:p>
            <a:endParaRPr lang="en-US" sz="1600" dirty="0"/>
          </a:p>
          <a:p>
            <a:r>
              <a:rPr lang="en-US" sz="1800" dirty="0"/>
              <a:t>                                      </a:t>
            </a:r>
            <a:r>
              <a:rPr lang="en-US" sz="2300" dirty="0"/>
              <a:t>2012                 2020                 2026     </a:t>
            </a:r>
          </a:p>
          <a:p>
            <a:r>
              <a:rPr lang="en-US" sz="2100" dirty="0"/>
              <a:t>NAHASDA                 56%                    33%                   27%</a:t>
            </a:r>
          </a:p>
          <a:p>
            <a:r>
              <a:rPr lang="en-US" sz="2100" dirty="0"/>
              <a:t>NAHR                        16%                    16%                   15%       </a:t>
            </a:r>
          </a:p>
          <a:p>
            <a:r>
              <a:rPr lang="en-US" sz="2100" dirty="0"/>
              <a:t>TGB                           15%                    24%                    28%</a:t>
            </a:r>
          </a:p>
          <a:p>
            <a:r>
              <a:rPr lang="en-US" sz="2100" dirty="0"/>
              <a:t>TWC                          13%                    17%                    19%</a:t>
            </a:r>
          </a:p>
          <a:p>
            <a:r>
              <a:rPr lang="en-US" sz="2100" dirty="0"/>
              <a:t>All Other                   0%                      9%                      11%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1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2081F-8A84-42BC-AF6C-03146898B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95" y="278297"/>
            <a:ext cx="10515600" cy="795129"/>
          </a:xfrm>
        </p:spPr>
        <p:txBody>
          <a:bodyPr/>
          <a:lstStyle/>
          <a:p>
            <a:r>
              <a:rPr lang="en-US" dirty="0"/>
              <a:t>Hard Reinsurance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FC840-DECE-4A30-949C-D3FA2D519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495" y="1242391"/>
            <a:ext cx="10515600" cy="4969566"/>
          </a:xfrm>
        </p:spPr>
        <p:txBody>
          <a:bodyPr>
            <a:normAutofit/>
          </a:bodyPr>
          <a:lstStyle/>
          <a:p>
            <a:r>
              <a:rPr lang="en-US" sz="2400" dirty="0"/>
              <a:t>Causes: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Increase in frequency &amp; severity of CAT events</a:t>
            </a:r>
          </a:p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Climate change - named &amp; convective storms, wildfires, drought, etc.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Social Inflation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Uncertainty due to COVID-19 </a:t>
            </a:r>
          </a:p>
          <a:p>
            <a:r>
              <a:rPr lang="en-US" sz="2400" dirty="0"/>
              <a:t>Effects: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Reduction in available capital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Reduction in available limit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More reinsurers needed to fill same limit = &gt; Cost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$1.2M in additional premium for 2020 true-up </a:t>
            </a:r>
          </a:p>
          <a:p>
            <a:pPr lvl="1" indent="0">
              <a:buNone/>
            </a:pPr>
            <a:endParaRPr lang="en-US" sz="1800" dirty="0"/>
          </a:p>
          <a:p>
            <a:r>
              <a:rPr lang="en-US" sz="2200" dirty="0"/>
              <a:t>Impact on 2021 Renewal: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40 – 50% rate increases with certain lines seeing 80-90% increases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Exclusion: Communicable disease (COVID-19)</a:t>
            </a:r>
          </a:p>
        </p:txBody>
      </p:sp>
    </p:spTree>
    <p:extLst>
      <p:ext uri="{BB962C8B-B14F-4D97-AF65-F5344CB8AC3E}">
        <p14:creationId xmlns:p14="http://schemas.microsoft.com/office/powerpoint/2010/main" val="241999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2081F-8A84-42BC-AF6C-03146898B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95" y="278297"/>
            <a:ext cx="10515600" cy="795129"/>
          </a:xfrm>
        </p:spPr>
        <p:txBody>
          <a:bodyPr/>
          <a:lstStyle/>
          <a:p>
            <a:r>
              <a:rPr lang="en-US" dirty="0"/>
              <a:t>Loss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FC840-DECE-4A30-949C-D3FA2D519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495" y="1192696"/>
            <a:ext cx="10515600" cy="529755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5</a:t>
            </a:r>
            <a:r>
              <a:rPr lang="en-US" sz="2400" baseline="30000" dirty="0"/>
              <a:t>th</a:t>
            </a:r>
            <a:r>
              <a:rPr lang="en-US" sz="2400" dirty="0"/>
              <a:t> Consecutive year of higher-than-expected losses: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Historically run $13M - $15M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Historically 1 bad year followed by 2 good years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20%-25% increase in construction costs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70% of loss costs – fire related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Severity of loss is increasing</a:t>
            </a:r>
          </a:p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Wild-fire, named &amp; convective storms, liability, cyber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Expecting to pay out over $20M for 2021</a:t>
            </a:r>
          </a:p>
          <a:p>
            <a:endParaRPr lang="en-US" sz="2400" dirty="0"/>
          </a:p>
          <a:p>
            <a:r>
              <a:rPr lang="en-US" sz="2400" dirty="0"/>
              <a:t>Impact on External Reinsurance: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Impacted both Per Risk &amp; CAT Treaties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Drove costs up and coverage offerings down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Additional exclusions: Wildfire exposures, AK liability limit, MFA/EPD </a:t>
            </a:r>
          </a:p>
          <a:p>
            <a:pPr lvl="1" indent="0">
              <a:buNone/>
            </a:pPr>
            <a:endParaRPr lang="en-US" sz="1800" dirty="0"/>
          </a:p>
          <a:p>
            <a:r>
              <a:rPr lang="en-US" sz="2400" dirty="0"/>
              <a:t>Impact on Internal Reinsurance (AMERIND Re):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Stop loss paid out $3 Million for NAHASDA (IHBG)</a:t>
            </a:r>
            <a:endParaRPr lang="en-US" sz="1400" dirty="0"/>
          </a:p>
          <a:p>
            <a:pPr lvl="1" indent="0">
              <a:buNone/>
            </a:pP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8399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2081F-8A84-42BC-AF6C-03146898B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95" y="278297"/>
            <a:ext cx="10515600" cy="795129"/>
          </a:xfrm>
        </p:spPr>
        <p:txBody>
          <a:bodyPr/>
          <a:lstStyle/>
          <a:p>
            <a:r>
              <a:rPr lang="en-US" dirty="0"/>
              <a:t>Reinsurance Market – 2022 Renewal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FC840-DECE-4A30-949C-D3FA2D519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495" y="1242391"/>
            <a:ext cx="1051560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Impact on 2022 Renewal: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15-20% rate increases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Required to take higher retentions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Reduced coverage </a:t>
            </a:r>
          </a:p>
          <a:p>
            <a:pPr lvl="1" indent="0">
              <a:buNone/>
            </a:pPr>
            <a:endParaRPr lang="en-US" sz="2400" dirty="0"/>
          </a:p>
          <a:p>
            <a:r>
              <a:rPr lang="en-US" sz="2400" dirty="0"/>
              <a:t>External Reinsurance: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Continued constriction of limit/coverage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Changing UW Guidelines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Additional exclusions: Wildfire exposures, MFA/EPD </a:t>
            </a:r>
          </a:p>
          <a:p>
            <a:pPr lvl="1" indent="0">
              <a:buNone/>
            </a:pPr>
            <a:endParaRPr lang="en-US" sz="1800" dirty="0"/>
          </a:p>
          <a:p>
            <a:r>
              <a:rPr lang="en-US" sz="2400" dirty="0"/>
              <a:t>Internal Reinsurance (AMERIND Re):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Increased dependence – offset higher retentions/fill gaps   </a:t>
            </a:r>
            <a:endParaRPr lang="en-US" sz="1400" dirty="0"/>
          </a:p>
          <a:p>
            <a:pPr lvl="1" indent="0">
              <a:buNone/>
            </a:pP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45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15522-22C6-44AA-9ADB-30EB738C8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53" y="405198"/>
            <a:ext cx="10377017" cy="4351338"/>
          </a:xfrm>
        </p:spPr>
        <p:txBody>
          <a:bodyPr/>
          <a:lstStyle/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r>
              <a:rPr lang="en-US" altLang="en-US" sz="7200" dirty="0"/>
              <a:t>THANK YOU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B38FD21-79B6-4B48-A2C0-6FD37AABB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53" y="4599193"/>
            <a:ext cx="4517614" cy="225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9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7E40F53B16454B804101A50D65B63E" ma:contentTypeVersion="0" ma:contentTypeDescription="Create a new document." ma:contentTypeScope="" ma:versionID="e490c4566ab6ca104d09cd3cd5e2d86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4A2EFC-1C9B-4460-BB18-3A451AE67C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CE96E5-F5B6-4D9F-8A3B-254A563DDB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649E80E-0525-4B61-9145-D318D828F95B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11970</TotalTime>
  <Words>627</Words>
  <Application>Microsoft Office PowerPoint</Application>
  <PresentationFormat>Widescreen</PresentationFormat>
  <Paragraphs>115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Domine</vt:lpstr>
      <vt:lpstr>Open Sans</vt:lpstr>
      <vt:lpstr>Office Theme</vt:lpstr>
      <vt:lpstr>PowerPoint Presentation</vt:lpstr>
      <vt:lpstr>Executive Summary</vt:lpstr>
      <vt:lpstr>Executive Summary (Continued)</vt:lpstr>
      <vt:lpstr>Executive Summary (Continued)</vt:lpstr>
      <vt:lpstr>Hard Reinsurance Market</vt:lpstr>
      <vt:lpstr>Loss Performance</vt:lpstr>
      <vt:lpstr>Reinsurance Market – 2022 Renewal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McKenzie Lewis</dc:creator>
  <cp:lastModifiedBy>Linda Russ-Niezgodzki</cp:lastModifiedBy>
  <cp:revision>82</cp:revision>
  <dcterms:created xsi:type="dcterms:W3CDTF">2019-08-01T15:57:01Z</dcterms:created>
  <dcterms:modified xsi:type="dcterms:W3CDTF">2022-01-26T20:13:14Z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0x010100C87E40F53B16454B804101A50D65B63E</vt:lpwstr>
  </property>
</Properties>
</file>