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0" r:id="rId3"/>
    <p:sldId id="257" r:id="rId4"/>
    <p:sldId id="259" r:id="rId5"/>
    <p:sldId id="258" r:id="rId6"/>
    <p:sldId id="261" r:id="rId7"/>
    <p:sldId id="260" r:id="rId8"/>
    <p:sldId id="271" r:id="rId9"/>
    <p:sldId id="262" r:id="rId10"/>
    <p:sldId id="263" r:id="rId11"/>
    <p:sldId id="264" r:id="rId12"/>
    <p:sldId id="269"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6" d="100"/>
          <a:sy n="56" d="100"/>
        </p:scale>
        <p:origin x="10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05A48-E553-4E8E-A188-8DF2323638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086E9D-2C22-43A5-A5D0-A7A21E113D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D07A93-D0AA-4E63-B44B-EB8D3A28DC4D}"/>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5" name="Footer Placeholder 4">
            <a:extLst>
              <a:ext uri="{FF2B5EF4-FFF2-40B4-BE49-F238E27FC236}">
                <a16:creationId xmlns:a16="http://schemas.microsoft.com/office/drawing/2014/main" id="{7D4CC9B5-E34F-4603-9668-B466C01CF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19B61-F8C1-453D-A741-1ADE6E88B951}"/>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69088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1109-30B7-4E5B-9291-C3AF80B170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19FAF0-A6D2-4973-92D7-37BA1B7BC8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EA272-AC81-44AC-BB8A-18336698279C}"/>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5" name="Footer Placeholder 4">
            <a:extLst>
              <a:ext uri="{FF2B5EF4-FFF2-40B4-BE49-F238E27FC236}">
                <a16:creationId xmlns:a16="http://schemas.microsoft.com/office/drawing/2014/main" id="{31F30EEB-8269-4A54-A72B-E2BE1CBAA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32AB35-5734-40C8-8817-E4F643A2562F}"/>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21970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5586F6-3EA5-4088-8694-B957B634F3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895BC3-C797-4B21-9707-205E611A12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082FC-14A7-4DC0-87CA-FFC3744CAE91}"/>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5" name="Footer Placeholder 4">
            <a:extLst>
              <a:ext uri="{FF2B5EF4-FFF2-40B4-BE49-F238E27FC236}">
                <a16:creationId xmlns:a16="http://schemas.microsoft.com/office/drawing/2014/main" id="{DCC6A319-4FC5-4379-A9DA-E556B2067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E63B1-B80C-4C6C-82ED-9EB5ECBA3DDE}"/>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63824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1DA2-AEDE-41BD-8805-08478E0F90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BCF664-AE14-47DF-98CC-07EC2AEF5A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89BD3-03A2-4020-AC50-9AC9C3A1A94F}"/>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5" name="Footer Placeholder 4">
            <a:extLst>
              <a:ext uri="{FF2B5EF4-FFF2-40B4-BE49-F238E27FC236}">
                <a16:creationId xmlns:a16="http://schemas.microsoft.com/office/drawing/2014/main" id="{3B010BC3-1B69-4783-9F65-3362C1F15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79178-B023-4ABC-A2FA-CFEF83DD55E9}"/>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33859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64386-1418-486B-813C-2B8CD6124F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37F6AA-12C7-4000-A31A-15327E9EF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A2992E-90B6-4BD2-8966-B5DF4C182770}"/>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5" name="Footer Placeholder 4">
            <a:extLst>
              <a:ext uri="{FF2B5EF4-FFF2-40B4-BE49-F238E27FC236}">
                <a16:creationId xmlns:a16="http://schemas.microsoft.com/office/drawing/2014/main" id="{1D44390E-1B9D-4922-9D1F-AB9C68AA6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22F3E-193F-4B31-A507-D6CD1B8F2673}"/>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318754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339C1-E914-452D-972F-CB28FCC04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1A4B9D-F22E-48F2-8220-F3306C6670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368D21-D051-4072-83F5-00A7F05AC7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F43879-4325-4C06-A388-D9EB98867A3B}"/>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6" name="Footer Placeholder 5">
            <a:extLst>
              <a:ext uri="{FF2B5EF4-FFF2-40B4-BE49-F238E27FC236}">
                <a16:creationId xmlns:a16="http://schemas.microsoft.com/office/drawing/2014/main" id="{E771E746-D9F7-4F51-AAFD-927CB4A6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5859B-2E1C-412B-A929-60E77BDCB50D}"/>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368725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C6663-E741-4D42-A134-B43086ADE8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D527E5-8140-4E64-BA3E-20322DBC5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44D2BD-CA53-4763-A717-28F358BE31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4CD51-9306-402F-8EFE-AC78A369A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8905C-47E3-4EF0-9F4F-2CCED50043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CDBCF4-F1E8-4E41-9DC5-FFB2C73E4BEA}"/>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8" name="Footer Placeholder 7">
            <a:extLst>
              <a:ext uri="{FF2B5EF4-FFF2-40B4-BE49-F238E27FC236}">
                <a16:creationId xmlns:a16="http://schemas.microsoft.com/office/drawing/2014/main" id="{F6DB7AB0-3448-4B78-AAF4-BB1E532538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93D324-C646-4A12-8485-C9A176BFEB95}"/>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396686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4BDE-2C1F-46DD-8AA4-083CEC0912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8CA7B1-BDE7-427C-AE71-A92A5224A7D1}"/>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4" name="Footer Placeholder 3">
            <a:extLst>
              <a:ext uri="{FF2B5EF4-FFF2-40B4-BE49-F238E27FC236}">
                <a16:creationId xmlns:a16="http://schemas.microsoft.com/office/drawing/2014/main" id="{35446DD7-0E63-41E0-B349-79BB470AF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45EC6B-B359-40D3-AFD9-C17CFFC7C66A}"/>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345179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F871ED-BC5B-4CE1-B28F-F88C817B0E1E}"/>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3" name="Footer Placeholder 2">
            <a:extLst>
              <a:ext uri="{FF2B5EF4-FFF2-40B4-BE49-F238E27FC236}">
                <a16:creationId xmlns:a16="http://schemas.microsoft.com/office/drawing/2014/main" id="{0C7EF78F-7B6A-48AA-8E7E-B8B10D6184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67C34F-BFBF-4CAE-8086-95C79207114B}"/>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175357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0FC63-8BFE-4EE7-BFD3-08F8830BB6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D4316C-BBA2-4FE6-AF28-44AE0B96F7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E783DD-8B18-4F96-9F72-FEE59764B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9CEFC-A622-48B9-A5AB-93503DC67915}"/>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6" name="Footer Placeholder 5">
            <a:extLst>
              <a:ext uri="{FF2B5EF4-FFF2-40B4-BE49-F238E27FC236}">
                <a16:creationId xmlns:a16="http://schemas.microsoft.com/office/drawing/2014/main" id="{4EC6F85F-D2C9-4156-B7CA-E5E2EC7046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E52C8-FD0D-4967-B65D-C6EFD3592170}"/>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23935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5FBE3-0A16-4D9F-A8D8-E690138D41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F52C1C-AA67-4112-9410-52A76259E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E67364-96ED-421B-A8CD-508071605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BDAFD9-762D-43B2-AF08-80B7E88AA5B9}"/>
              </a:ext>
            </a:extLst>
          </p:cNvPr>
          <p:cNvSpPr>
            <a:spLocks noGrp="1"/>
          </p:cNvSpPr>
          <p:nvPr>
            <p:ph type="dt" sz="half" idx="10"/>
          </p:nvPr>
        </p:nvSpPr>
        <p:spPr/>
        <p:txBody>
          <a:bodyPr/>
          <a:lstStyle/>
          <a:p>
            <a:fld id="{CCF25B6D-3D50-4ABF-8DAC-BBD6BFC42B28}" type="datetimeFigureOut">
              <a:rPr lang="en-US" smtClean="0"/>
              <a:t>12/14/2021</a:t>
            </a:fld>
            <a:endParaRPr lang="en-US"/>
          </a:p>
        </p:txBody>
      </p:sp>
      <p:sp>
        <p:nvSpPr>
          <p:cNvPr id="6" name="Footer Placeholder 5">
            <a:extLst>
              <a:ext uri="{FF2B5EF4-FFF2-40B4-BE49-F238E27FC236}">
                <a16:creationId xmlns:a16="http://schemas.microsoft.com/office/drawing/2014/main" id="{E422F25B-6666-46D4-90B3-50387FE1E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1152B-3CAA-4220-8B0C-E8C424DA8B66}"/>
              </a:ext>
            </a:extLst>
          </p:cNvPr>
          <p:cNvSpPr>
            <a:spLocks noGrp="1"/>
          </p:cNvSpPr>
          <p:nvPr>
            <p:ph type="sldNum" sz="quarter" idx="12"/>
          </p:nvPr>
        </p:nvSpPr>
        <p:spPr/>
        <p:txBody>
          <a:bodyPr/>
          <a:lstStyle/>
          <a:p>
            <a:fld id="{A6F3FEF6-6E3D-4C2B-AFE6-76CB7FA6ED0D}" type="slidenum">
              <a:rPr lang="en-US" smtClean="0"/>
              <a:t>‹#›</a:t>
            </a:fld>
            <a:endParaRPr lang="en-US"/>
          </a:p>
        </p:txBody>
      </p:sp>
    </p:spTree>
    <p:extLst>
      <p:ext uri="{BB962C8B-B14F-4D97-AF65-F5344CB8AC3E}">
        <p14:creationId xmlns:p14="http://schemas.microsoft.com/office/powerpoint/2010/main" val="369050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278174-E465-4054-BA60-A12B90937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B20516-68B7-43CB-8F3E-D407B420CC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63FD8-A2FE-4C25-AC29-70BEA40927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25B6D-3D50-4ABF-8DAC-BBD6BFC42B28}" type="datetimeFigureOut">
              <a:rPr lang="en-US" smtClean="0"/>
              <a:t>12/14/2021</a:t>
            </a:fld>
            <a:endParaRPr lang="en-US"/>
          </a:p>
        </p:txBody>
      </p:sp>
      <p:sp>
        <p:nvSpPr>
          <p:cNvPr id="5" name="Footer Placeholder 4">
            <a:extLst>
              <a:ext uri="{FF2B5EF4-FFF2-40B4-BE49-F238E27FC236}">
                <a16:creationId xmlns:a16="http://schemas.microsoft.com/office/drawing/2014/main" id="{6B9B76B4-23A7-4C06-8270-094A06B900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2DA84F-FD8B-4BC7-842C-FAA9C4310F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3FEF6-6E3D-4C2B-AFE6-76CB7FA6ED0D}" type="slidenum">
              <a:rPr lang="en-US" smtClean="0"/>
              <a:t>‹#›</a:t>
            </a:fld>
            <a:endParaRPr lang="en-US"/>
          </a:p>
        </p:txBody>
      </p:sp>
    </p:spTree>
    <p:extLst>
      <p:ext uri="{BB962C8B-B14F-4D97-AF65-F5344CB8AC3E}">
        <p14:creationId xmlns:p14="http://schemas.microsoft.com/office/powerpoint/2010/main" val="115675832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ngress.gov/bill/117th-congress/senate-bill/2092/tex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congress.gov/bill/117th-congress/house-bill/5195/te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56C23-DD97-4A52-B441-A1AC9ADCA4BD}"/>
              </a:ext>
            </a:extLst>
          </p:cNvPr>
          <p:cNvSpPr>
            <a:spLocks noGrp="1"/>
          </p:cNvSpPr>
          <p:nvPr>
            <p:ph type="ctrTitle"/>
          </p:nvPr>
        </p:nvSpPr>
        <p:spPr>
          <a:xfrm>
            <a:off x="1366160" y="1660121"/>
            <a:ext cx="9623404" cy="3305493"/>
          </a:xfrm>
        </p:spPr>
        <p:txBody>
          <a:bodyPr>
            <a:normAutofit/>
          </a:bodyPr>
          <a:lstStyle/>
          <a:p>
            <a:r>
              <a:rPr lang="en-US" sz="8800" dirty="0"/>
              <a:t>Following Indian Housing Legislation </a:t>
            </a:r>
          </a:p>
        </p:txBody>
      </p:sp>
      <p:sp>
        <p:nvSpPr>
          <p:cNvPr id="3" name="Subtitle 2">
            <a:extLst>
              <a:ext uri="{FF2B5EF4-FFF2-40B4-BE49-F238E27FC236}">
                <a16:creationId xmlns:a16="http://schemas.microsoft.com/office/drawing/2014/main" id="{D7CE6B90-F458-4A71-BD22-E4A285D754D3}"/>
              </a:ext>
            </a:extLst>
          </p:cNvPr>
          <p:cNvSpPr>
            <a:spLocks noGrp="1"/>
          </p:cNvSpPr>
          <p:nvPr>
            <p:ph type="subTitle" idx="1"/>
          </p:nvPr>
        </p:nvSpPr>
        <p:spPr>
          <a:xfrm>
            <a:off x="1366159" y="4965614"/>
            <a:ext cx="9623404" cy="834454"/>
          </a:xfrm>
        </p:spPr>
        <p:txBody>
          <a:bodyPr>
            <a:normAutofit/>
          </a:bodyPr>
          <a:lstStyle/>
          <a:p>
            <a:r>
              <a:rPr lang="en-US" dirty="0"/>
              <a:t>December 14, 2021</a:t>
            </a:r>
          </a:p>
        </p:txBody>
      </p:sp>
    </p:spTree>
    <p:extLst>
      <p:ext uri="{BB962C8B-B14F-4D97-AF65-F5344CB8AC3E}">
        <p14:creationId xmlns:p14="http://schemas.microsoft.com/office/powerpoint/2010/main" val="35725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D131-0D6E-457B-B92B-61F087DEBA3C}"/>
              </a:ext>
            </a:extLst>
          </p:cNvPr>
          <p:cNvSpPr>
            <a:spLocks noGrp="1"/>
          </p:cNvSpPr>
          <p:nvPr>
            <p:ph type="title"/>
          </p:nvPr>
        </p:nvSpPr>
        <p:spPr/>
        <p:txBody>
          <a:bodyPr/>
          <a:lstStyle/>
          <a:p>
            <a:pPr algn="ctr"/>
            <a:r>
              <a:rPr lang="en-US" dirty="0"/>
              <a:t>Appropriations under the Bill</a:t>
            </a:r>
          </a:p>
        </p:txBody>
      </p:sp>
      <p:sp>
        <p:nvSpPr>
          <p:cNvPr id="3" name="Content Placeholder 2">
            <a:extLst>
              <a:ext uri="{FF2B5EF4-FFF2-40B4-BE49-F238E27FC236}">
                <a16:creationId xmlns:a16="http://schemas.microsoft.com/office/drawing/2014/main" id="{38F06417-FB39-4A3A-AA90-87F422A76D5A}"/>
              </a:ext>
            </a:extLst>
          </p:cNvPr>
          <p:cNvSpPr>
            <a:spLocks noGrp="1"/>
          </p:cNvSpPr>
          <p:nvPr>
            <p:ph idx="1"/>
          </p:nvPr>
        </p:nvSpPr>
        <p:spPr>
          <a:xfrm>
            <a:off x="838200" y="1397726"/>
            <a:ext cx="10515600" cy="5095149"/>
          </a:xfrm>
        </p:spPr>
        <p:txBody>
          <a:bodyPr>
            <a:normAutofit/>
          </a:bodyPr>
          <a:lstStyle/>
          <a:p>
            <a:pPr marL="0" indent="0">
              <a:buNone/>
            </a:pPr>
            <a:endParaRPr lang="en-US" dirty="0"/>
          </a:p>
          <a:p>
            <a:r>
              <a:rPr lang="en-US" dirty="0"/>
              <a:t>2022 - $680,000</a:t>
            </a:r>
          </a:p>
          <a:p>
            <a:r>
              <a:rPr lang="en-US" dirty="0"/>
              <a:t>2023 - $713,000</a:t>
            </a:r>
          </a:p>
          <a:p>
            <a:r>
              <a:rPr lang="en-US" dirty="0"/>
              <a:t>2024 - $747,000</a:t>
            </a:r>
          </a:p>
          <a:p>
            <a:r>
              <a:rPr lang="en-US" dirty="0"/>
              <a:t>2025 - $783,000</a:t>
            </a:r>
          </a:p>
          <a:p>
            <a:r>
              <a:rPr lang="en-US" dirty="0"/>
              <a:t>2026 - $820,000</a:t>
            </a:r>
          </a:p>
        </p:txBody>
      </p:sp>
    </p:spTree>
    <p:extLst>
      <p:ext uri="{BB962C8B-B14F-4D97-AF65-F5344CB8AC3E}">
        <p14:creationId xmlns:p14="http://schemas.microsoft.com/office/powerpoint/2010/main" val="3738271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27CC-CBDA-493D-A0DA-8485D5AAC7B1}"/>
              </a:ext>
            </a:extLst>
          </p:cNvPr>
          <p:cNvSpPr>
            <a:spLocks noGrp="1"/>
          </p:cNvSpPr>
          <p:nvPr>
            <p:ph type="title"/>
          </p:nvPr>
        </p:nvSpPr>
        <p:spPr>
          <a:xfrm>
            <a:off x="838200" y="365126"/>
            <a:ext cx="10515600" cy="810532"/>
          </a:xfrm>
        </p:spPr>
        <p:txBody>
          <a:bodyPr/>
          <a:lstStyle/>
          <a:p>
            <a:pPr algn="ctr"/>
            <a:r>
              <a:rPr lang="en-US" dirty="0"/>
              <a:t>Provisions</a:t>
            </a:r>
          </a:p>
        </p:txBody>
      </p:sp>
      <p:sp>
        <p:nvSpPr>
          <p:cNvPr id="3" name="Content Placeholder 2">
            <a:extLst>
              <a:ext uri="{FF2B5EF4-FFF2-40B4-BE49-F238E27FC236}">
                <a16:creationId xmlns:a16="http://schemas.microsoft.com/office/drawing/2014/main" id="{64A90306-062C-42DE-98AE-829A23F65FF6}"/>
              </a:ext>
            </a:extLst>
          </p:cNvPr>
          <p:cNvSpPr>
            <a:spLocks noGrp="1"/>
          </p:cNvSpPr>
          <p:nvPr>
            <p:ph idx="1"/>
          </p:nvPr>
        </p:nvSpPr>
        <p:spPr>
          <a:xfrm>
            <a:off x="313509" y="1593669"/>
            <a:ext cx="11403874" cy="5042262"/>
          </a:xfrm>
        </p:spPr>
        <p:txBody>
          <a:bodyPr>
            <a:normAutofit lnSpcReduction="10000"/>
          </a:bodyPr>
          <a:lstStyle/>
          <a:p>
            <a:r>
              <a:rPr lang="en-US" dirty="0"/>
              <a:t>HUD to submit to Congress provisions for waivers of annual IHP</a:t>
            </a:r>
          </a:p>
          <a:p>
            <a:pPr marL="0" indent="0">
              <a:buNone/>
            </a:pPr>
            <a:endParaRPr lang="en-US" dirty="0"/>
          </a:p>
          <a:p>
            <a:r>
              <a:rPr lang="en-US" b="1" dirty="0"/>
              <a:t>Environmental reviews </a:t>
            </a:r>
            <a:r>
              <a:rPr lang="en-US" dirty="0"/>
              <a:t>– allows tribes to use ER requirements of other agencies, i.e., BIA ER requirements</a:t>
            </a:r>
          </a:p>
          <a:p>
            <a:pPr marL="0" indent="0">
              <a:buNone/>
            </a:pPr>
            <a:endParaRPr lang="en-US" dirty="0"/>
          </a:p>
          <a:p>
            <a:r>
              <a:rPr lang="en-US" dirty="0"/>
              <a:t>Requires HUD to act on requests to exceed TDC by more than 10% within 60 days.</a:t>
            </a:r>
          </a:p>
          <a:p>
            <a:endParaRPr lang="en-US" dirty="0"/>
          </a:p>
          <a:p>
            <a:r>
              <a:rPr lang="en-US" dirty="0"/>
              <a:t>Requires HUD to approve requests to exceed TDC on project providing for energy efficiency upgrades if cost of upgrades don’t exceed average cost of upgrades in the area.</a:t>
            </a:r>
          </a:p>
          <a:p>
            <a:endParaRPr lang="en-US" dirty="0"/>
          </a:p>
        </p:txBody>
      </p:sp>
    </p:spTree>
    <p:extLst>
      <p:ext uri="{BB962C8B-B14F-4D97-AF65-F5344CB8AC3E}">
        <p14:creationId xmlns:p14="http://schemas.microsoft.com/office/powerpoint/2010/main" val="340858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27CC-CBDA-493D-A0DA-8485D5AAC7B1}"/>
              </a:ext>
            </a:extLst>
          </p:cNvPr>
          <p:cNvSpPr>
            <a:spLocks noGrp="1"/>
          </p:cNvSpPr>
          <p:nvPr>
            <p:ph type="title"/>
          </p:nvPr>
        </p:nvSpPr>
        <p:spPr>
          <a:xfrm>
            <a:off x="838200" y="365125"/>
            <a:ext cx="10515600" cy="915035"/>
          </a:xfrm>
        </p:spPr>
        <p:txBody>
          <a:bodyPr/>
          <a:lstStyle/>
          <a:p>
            <a:pPr algn="ctr"/>
            <a:r>
              <a:rPr lang="en-US" dirty="0"/>
              <a:t>Provisions</a:t>
            </a:r>
          </a:p>
        </p:txBody>
      </p:sp>
      <p:sp>
        <p:nvSpPr>
          <p:cNvPr id="3" name="Content Placeholder 2">
            <a:extLst>
              <a:ext uri="{FF2B5EF4-FFF2-40B4-BE49-F238E27FC236}">
                <a16:creationId xmlns:a16="http://schemas.microsoft.com/office/drawing/2014/main" id="{64A90306-062C-42DE-98AE-829A23F65FF6}"/>
              </a:ext>
            </a:extLst>
          </p:cNvPr>
          <p:cNvSpPr>
            <a:spLocks noGrp="1"/>
          </p:cNvSpPr>
          <p:nvPr>
            <p:ph idx="1"/>
          </p:nvPr>
        </p:nvSpPr>
        <p:spPr>
          <a:xfrm>
            <a:off x="313509" y="1489166"/>
            <a:ext cx="11403874" cy="5146765"/>
          </a:xfrm>
        </p:spPr>
        <p:txBody>
          <a:bodyPr>
            <a:normAutofit/>
          </a:bodyPr>
          <a:lstStyle/>
          <a:p>
            <a:r>
              <a:rPr lang="en-US" b="1" dirty="0"/>
              <a:t>Binding commitments</a:t>
            </a:r>
            <a:r>
              <a:rPr lang="en-US" dirty="0"/>
              <a:t> not applicable to rehab of privately owned homes if cost doesn’t exceed 10% of TDC.</a:t>
            </a:r>
          </a:p>
          <a:p>
            <a:pPr marL="0" indent="0">
              <a:buNone/>
            </a:pPr>
            <a:endParaRPr lang="en-US" dirty="0"/>
          </a:p>
          <a:p>
            <a:r>
              <a:rPr lang="en-US" dirty="0"/>
              <a:t>Allows </a:t>
            </a:r>
            <a:r>
              <a:rPr lang="en-US" b="1" dirty="0"/>
              <a:t>use of IHS $ </a:t>
            </a:r>
            <a:r>
              <a:rPr lang="en-US" dirty="0"/>
              <a:t>for construction of sanitation facilities for housing constructed or rehabbed by IHBG funds.</a:t>
            </a:r>
          </a:p>
          <a:p>
            <a:endParaRPr lang="en-US" dirty="0"/>
          </a:p>
        </p:txBody>
      </p:sp>
    </p:spTree>
    <p:extLst>
      <p:ext uri="{BB962C8B-B14F-4D97-AF65-F5344CB8AC3E}">
        <p14:creationId xmlns:p14="http://schemas.microsoft.com/office/powerpoint/2010/main" val="637957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27CC-CBDA-493D-A0DA-8485D5AAC7B1}"/>
              </a:ext>
            </a:extLst>
          </p:cNvPr>
          <p:cNvSpPr>
            <a:spLocks noGrp="1"/>
          </p:cNvSpPr>
          <p:nvPr>
            <p:ph type="title"/>
          </p:nvPr>
        </p:nvSpPr>
        <p:spPr>
          <a:xfrm>
            <a:off x="838200" y="365125"/>
            <a:ext cx="10515600" cy="915035"/>
          </a:xfrm>
        </p:spPr>
        <p:txBody>
          <a:bodyPr/>
          <a:lstStyle/>
          <a:p>
            <a:pPr algn="ctr"/>
            <a:r>
              <a:rPr lang="en-US" dirty="0"/>
              <a:t>Provisions</a:t>
            </a:r>
          </a:p>
        </p:txBody>
      </p:sp>
      <p:sp>
        <p:nvSpPr>
          <p:cNvPr id="3" name="Content Placeholder 2">
            <a:extLst>
              <a:ext uri="{FF2B5EF4-FFF2-40B4-BE49-F238E27FC236}">
                <a16:creationId xmlns:a16="http://schemas.microsoft.com/office/drawing/2014/main" id="{64A90306-062C-42DE-98AE-829A23F65FF6}"/>
              </a:ext>
            </a:extLst>
          </p:cNvPr>
          <p:cNvSpPr>
            <a:spLocks noGrp="1"/>
          </p:cNvSpPr>
          <p:nvPr>
            <p:ph idx="1"/>
          </p:nvPr>
        </p:nvSpPr>
        <p:spPr>
          <a:xfrm>
            <a:off x="313509" y="1489166"/>
            <a:ext cx="11040291" cy="5003709"/>
          </a:xfrm>
        </p:spPr>
        <p:txBody>
          <a:bodyPr>
            <a:normAutofit lnSpcReduction="10000"/>
          </a:bodyPr>
          <a:lstStyle/>
          <a:p>
            <a:pPr algn="ctr"/>
            <a:r>
              <a:rPr lang="en-US" dirty="0"/>
              <a:t>Recipients receiving $5 million or more: Notification of undisbursed block grants</a:t>
            </a:r>
          </a:p>
          <a:p>
            <a:pPr lvl="1"/>
            <a:r>
              <a:rPr lang="en-US" dirty="0"/>
              <a:t>If recipient has in LOCCS on October 1, an amount greater than the sum of allocations for previous 3 FYs, HUD must notify tribe and TDHE by October 31 and require tribe/TDHE to </a:t>
            </a:r>
          </a:p>
          <a:p>
            <a:pPr lvl="2"/>
            <a:r>
              <a:rPr lang="en-US" dirty="0"/>
              <a:t>1) notify HUD of reasons why recipient hasn’t requested for disbursement; and</a:t>
            </a:r>
          </a:p>
          <a:p>
            <a:pPr lvl="2"/>
            <a:r>
              <a:rPr lang="en-US" dirty="0"/>
              <a:t>2) demonstrate that recipient has capacity to spend the $</a:t>
            </a:r>
          </a:p>
          <a:p>
            <a:pPr lvl="2"/>
            <a:endParaRPr lang="en-US" dirty="0"/>
          </a:p>
          <a:p>
            <a:r>
              <a:rPr lang="en-US" dirty="0"/>
              <a:t>Allocation amount to above recipient</a:t>
            </a:r>
          </a:p>
          <a:p>
            <a:pPr lvl="1"/>
            <a:r>
              <a:rPr lang="en-US" dirty="0"/>
              <a:t>Allocation amount minus (difference between amount in LOCCS on Jan 1 and (3 x allocation for FY)).</a:t>
            </a:r>
          </a:p>
          <a:p>
            <a:pPr lvl="1"/>
            <a:endParaRPr lang="en-US" dirty="0"/>
          </a:p>
          <a:p>
            <a:r>
              <a:rPr lang="en-US" dirty="0"/>
              <a:t>Funds to be reallocated to all tribes under Needs portion </a:t>
            </a:r>
          </a:p>
        </p:txBody>
      </p:sp>
    </p:spTree>
    <p:extLst>
      <p:ext uri="{BB962C8B-B14F-4D97-AF65-F5344CB8AC3E}">
        <p14:creationId xmlns:p14="http://schemas.microsoft.com/office/powerpoint/2010/main" val="2237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27CC-CBDA-493D-A0DA-8485D5AAC7B1}"/>
              </a:ext>
            </a:extLst>
          </p:cNvPr>
          <p:cNvSpPr>
            <a:spLocks noGrp="1"/>
          </p:cNvSpPr>
          <p:nvPr>
            <p:ph type="title"/>
          </p:nvPr>
        </p:nvSpPr>
        <p:spPr>
          <a:xfrm>
            <a:off x="838200" y="365125"/>
            <a:ext cx="10515600" cy="915035"/>
          </a:xfrm>
        </p:spPr>
        <p:txBody>
          <a:bodyPr/>
          <a:lstStyle/>
          <a:p>
            <a:pPr algn="ctr"/>
            <a:r>
              <a:rPr lang="en-US" dirty="0"/>
              <a:t>Provisions</a:t>
            </a:r>
          </a:p>
        </p:txBody>
      </p:sp>
      <p:sp>
        <p:nvSpPr>
          <p:cNvPr id="3" name="Content Placeholder 2">
            <a:extLst>
              <a:ext uri="{FF2B5EF4-FFF2-40B4-BE49-F238E27FC236}">
                <a16:creationId xmlns:a16="http://schemas.microsoft.com/office/drawing/2014/main" id="{64A90306-062C-42DE-98AE-829A23F65FF6}"/>
              </a:ext>
            </a:extLst>
          </p:cNvPr>
          <p:cNvSpPr>
            <a:spLocks noGrp="1"/>
          </p:cNvSpPr>
          <p:nvPr>
            <p:ph idx="1"/>
          </p:nvPr>
        </p:nvSpPr>
        <p:spPr>
          <a:xfrm>
            <a:off x="313509" y="1280160"/>
            <a:ext cx="11040291" cy="5421086"/>
          </a:xfrm>
        </p:spPr>
        <p:txBody>
          <a:bodyPr>
            <a:normAutofit/>
          </a:bodyPr>
          <a:lstStyle/>
          <a:p>
            <a:r>
              <a:rPr lang="en-US" b="1" dirty="0"/>
              <a:t>Tribal HUD- VASH </a:t>
            </a:r>
            <a:r>
              <a:rPr lang="en-US" dirty="0"/>
              <a:t>(Veterans Housing Rental Assistance Program) made permanent</a:t>
            </a:r>
          </a:p>
          <a:p>
            <a:pPr marL="0" indent="0">
              <a:buNone/>
            </a:pPr>
            <a:endParaRPr lang="en-US" dirty="0"/>
          </a:p>
          <a:p>
            <a:r>
              <a:rPr lang="en-US" dirty="0"/>
              <a:t>Authorizes &amp; appropriates funding for Section 184 for FYs 2022 – 2026</a:t>
            </a:r>
          </a:p>
          <a:p>
            <a:pPr marL="0" indent="0">
              <a:buNone/>
            </a:pPr>
            <a:endParaRPr lang="en-US" dirty="0"/>
          </a:p>
          <a:p>
            <a:r>
              <a:rPr lang="en-US" b="1" dirty="0"/>
              <a:t>Section 184 foreclosures </a:t>
            </a:r>
            <a:r>
              <a:rPr lang="en-US" dirty="0"/>
              <a:t>– </a:t>
            </a:r>
          </a:p>
          <a:p>
            <a:pPr lvl="1"/>
            <a:r>
              <a:rPr lang="en-US" dirty="0"/>
              <a:t>authorizes foreclosures in tribal court</a:t>
            </a:r>
          </a:p>
          <a:p>
            <a:pPr lvl="1"/>
            <a:r>
              <a:rPr lang="en-US" dirty="0"/>
              <a:t>Authorizes use of contract attorneys to file foreclosures for HUD</a:t>
            </a:r>
          </a:p>
          <a:p>
            <a:pPr lvl="1"/>
            <a:endParaRPr lang="en-US" dirty="0"/>
          </a:p>
          <a:p>
            <a:r>
              <a:rPr lang="en-US" dirty="0"/>
              <a:t>Authorizes </a:t>
            </a:r>
            <a:r>
              <a:rPr lang="en-US" b="1" dirty="0"/>
              <a:t>USDA set asides </a:t>
            </a:r>
            <a:r>
              <a:rPr lang="en-US" dirty="0"/>
              <a:t>for Indian tribes</a:t>
            </a:r>
          </a:p>
          <a:p>
            <a:endParaRPr lang="en-US" dirty="0"/>
          </a:p>
        </p:txBody>
      </p:sp>
    </p:spTree>
    <p:extLst>
      <p:ext uri="{BB962C8B-B14F-4D97-AF65-F5344CB8AC3E}">
        <p14:creationId xmlns:p14="http://schemas.microsoft.com/office/powerpoint/2010/main" val="65943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27CC-CBDA-493D-A0DA-8485D5AAC7B1}"/>
              </a:ext>
            </a:extLst>
          </p:cNvPr>
          <p:cNvSpPr>
            <a:spLocks noGrp="1"/>
          </p:cNvSpPr>
          <p:nvPr>
            <p:ph type="title"/>
          </p:nvPr>
        </p:nvSpPr>
        <p:spPr>
          <a:xfrm>
            <a:off x="838200" y="365125"/>
            <a:ext cx="10515600" cy="915035"/>
          </a:xfrm>
        </p:spPr>
        <p:txBody>
          <a:bodyPr/>
          <a:lstStyle/>
          <a:p>
            <a:pPr algn="ctr"/>
            <a:r>
              <a:rPr lang="en-US" dirty="0"/>
              <a:t>Provisions</a:t>
            </a:r>
          </a:p>
        </p:txBody>
      </p:sp>
      <p:sp>
        <p:nvSpPr>
          <p:cNvPr id="3" name="Content Placeholder 2">
            <a:extLst>
              <a:ext uri="{FF2B5EF4-FFF2-40B4-BE49-F238E27FC236}">
                <a16:creationId xmlns:a16="http://schemas.microsoft.com/office/drawing/2014/main" id="{64A90306-062C-42DE-98AE-829A23F65FF6}"/>
              </a:ext>
            </a:extLst>
          </p:cNvPr>
          <p:cNvSpPr>
            <a:spLocks noGrp="1"/>
          </p:cNvSpPr>
          <p:nvPr>
            <p:ph idx="1"/>
          </p:nvPr>
        </p:nvSpPr>
        <p:spPr>
          <a:xfrm>
            <a:off x="313509" y="1776548"/>
            <a:ext cx="11040291" cy="4924697"/>
          </a:xfrm>
        </p:spPr>
        <p:txBody>
          <a:bodyPr>
            <a:normAutofit/>
          </a:bodyPr>
          <a:lstStyle/>
          <a:p>
            <a:r>
              <a:rPr lang="en-US" b="1" dirty="0"/>
              <a:t>Authorizes IHBG competitive funding</a:t>
            </a:r>
          </a:p>
          <a:p>
            <a:pPr lvl="1"/>
            <a:r>
              <a:rPr lang="en-US" dirty="0"/>
              <a:t>Priority to new housing,  necessary infrastructure, and rehab</a:t>
            </a:r>
          </a:p>
          <a:p>
            <a:pPr lvl="1"/>
            <a:r>
              <a:rPr lang="en-US" dirty="0"/>
              <a:t>Need and administrative capacity rating factors</a:t>
            </a:r>
          </a:p>
          <a:p>
            <a:endParaRPr lang="en-US" dirty="0"/>
          </a:p>
          <a:p>
            <a:r>
              <a:rPr lang="en-US" b="1" dirty="0"/>
              <a:t>Exemption from NFIP participation requirements</a:t>
            </a:r>
          </a:p>
          <a:p>
            <a:pPr lvl="1"/>
            <a:r>
              <a:rPr lang="en-US" dirty="0"/>
              <a:t>Gives tribes the same exemption enjoyed by states – to use IHBG funds on flood zones if tribes has a flood mitigation plan.</a:t>
            </a:r>
          </a:p>
          <a:p>
            <a:pPr lvl="1"/>
            <a:endParaRPr lang="en-US" dirty="0"/>
          </a:p>
          <a:p>
            <a:r>
              <a:rPr lang="en-US" dirty="0"/>
              <a:t>Authorizes and appropriates funding for Native Hawaiians, including Section 184 funding.</a:t>
            </a:r>
          </a:p>
        </p:txBody>
      </p:sp>
    </p:spTree>
    <p:extLst>
      <p:ext uri="{BB962C8B-B14F-4D97-AF65-F5344CB8AC3E}">
        <p14:creationId xmlns:p14="http://schemas.microsoft.com/office/powerpoint/2010/main" val="2366862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B3F1-328C-4DA3-AADF-3D3EA99701F2}"/>
              </a:ext>
            </a:extLst>
          </p:cNvPr>
          <p:cNvSpPr>
            <a:spLocks noGrp="1"/>
          </p:cNvSpPr>
          <p:nvPr>
            <p:ph type="title"/>
          </p:nvPr>
        </p:nvSpPr>
        <p:spPr/>
        <p:txBody>
          <a:bodyPr/>
          <a:lstStyle/>
          <a:p>
            <a:pPr algn="ctr"/>
            <a:r>
              <a:rPr lang="en-US" dirty="0"/>
              <a:t>NM Congressional Representatives</a:t>
            </a:r>
          </a:p>
        </p:txBody>
      </p:sp>
      <p:sp>
        <p:nvSpPr>
          <p:cNvPr id="3" name="Content Placeholder 2">
            <a:extLst>
              <a:ext uri="{FF2B5EF4-FFF2-40B4-BE49-F238E27FC236}">
                <a16:creationId xmlns:a16="http://schemas.microsoft.com/office/drawing/2014/main" id="{DD6EB690-FDAC-47BE-A2EF-2C10764BC889}"/>
              </a:ext>
            </a:extLst>
          </p:cNvPr>
          <p:cNvSpPr>
            <a:spLocks noGrp="1"/>
          </p:cNvSpPr>
          <p:nvPr>
            <p:ph idx="1"/>
          </p:nvPr>
        </p:nvSpPr>
        <p:spPr/>
        <p:txBody>
          <a:bodyPr>
            <a:normAutofit/>
          </a:bodyPr>
          <a:lstStyle/>
          <a:p>
            <a:r>
              <a:rPr lang="en-US" dirty="0"/>
              <a:t>HOUSE</a:t>
            </a:r>
          </a:p>
          <a:p>
            <a:pPr lvl="1"/>
            <a:r>
              <a:rPr lang="en-US" dirty="0"/>
              <a:t>District 1 – Melanie Stansbury</a:t>
            </a:r>
          </a:p>
          <a:p>
            <a:pPr lvl="1"/>
            <a:r>
              <a:rPr lang="en-US" dirty="0"/>
              <a:t>District 2 – Yvette </a:t>
            </a:r>
            <a:r>
              <a:rPr lang="en-US" dirty="0" err="1"/>
              <a:t>Herrell</a:t>
            </a:r>
            <a:endParaRPr lang="en-US" dirty="0"/>
          </a:p>
          <a:p>
            <a:pPr lvl="1"/>
            <a:r>
              <a:rPr lang="en-US" dirty="0"/>
              <a:t>District 3 – Teresa Leger Fernandez</a:t>
            </a:r>
          </a:p>
          <a:p>
            <a:pPr lvl="1"/>
            <a:endParaRPr lang="en-US" dirty="0"/>
          </a:p>
          <a:p>
            <a:pPr indent="0"/>
            <a:r>
              <a:rPr lang="en-US" dirty="0"/>
              <a:t>SENATE</a:t>
            </a:r>
          </a:p>
          <a:p>
            <a:pPr lvl="1" indent="0"/>
            <a:r>
              <a:rPr lang="en-US" dirty="0"/>
              <a:t>Martin Heinrich</a:t>
            </a:r>
          </a:p>
          <a:p>
            <a:pPr lvl="1" indent="0"/>
            <a:r>
              <a:rPr lang="en-US" dirty="0"/>
              <a:t>Ben Lujan</a:t>
            </a:r>
          </a:p>
        </p:txBody>
      </p:sp>
    </p:spTree>
    <p:extLst>
      <p:ext uri="{BB962C8B-B14F-4D97-AF65-F5344CB8AC3E}">
        <p14:creationId xmlns:p14="http://schemas.microsoft.com/office/powerpoint/2010/main" val="258649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54351-4FA2-46BC-B5C8-EA636D799CFF}"/>
              </a:ext>
            </a:extLst>
          </p:cNvPr>
          <p:cNvSpPr>
            <a:spLocks noGrp="1"/>
          </p:cNvSpPr>
          <p:nvPr>
            <p:ph type="title"/>
          </p:nvPr>
        </p:nvSpPr>
        <p:spPr/>
        <p:txBody>
          <a:bodyPr/>
          <a:lstStyle/>
          <a:p>
            <a:pPr algn="ctr"/>
            <a:r>
              <a:rPr lang="en-US" dirty="0"/>
              <a:t>Bills in Congress</a:t>
            </a:r>
          </a:p>
        </p:txBody>
      </p:sp>
      <p:sp>
        <p:nvSpPr>
          <p:cNvPr id="3" name="Content Placeholder 2">
            <a:extLst>
              <a:ext uri="{FF2B5EF4-FFF2-40B4-BE49-F238E27FC236}">
                <a16:creationId xmlns:a16="http://schemas.microsoft.com/office/drawing/2014/main" id="{F998D0AD-14C9-4D6B-94E5-78CE91C07014}"/>
              </a:ext>
            </a:extLst>
          </p:cNvPr>
          <p:cNvSpPr>
            <a:spLocks noGrp="1"/>
          </p:cNvSpPr>
          <p:nvPr>
            <p:ph sz="half" idx="1"/>
          </p:nvPr>
        </p:nvSpPr>
        <p:spPr/>
        <p:txBody>
          <a:bodyPr/>
          <a:lstStyle/>
          <a:p>
            <a:pPr marL="0" indent="0">
              <a:buNone/>
            </a:pPr>
            <a:r>
              <a:rPr lang="en-US" dirty="0"/>
              <a:t>S 5092</a:t>
            </a:r>
          </a:p>
          <a:p>
            <a:pPr marL="0" indent="0" algn="ctr">
              <a:buNone/>
            </a:pPr>
            <a:r>
              <a:rPr lang="en-US" dirty="0"/>
              <a:t>Native American Rural Homeownership Improvement Act of 2021</a:t>
            </a:r>
          </a:p>
        </p:txBody>
      </p:sp>
      <p:sp>
        <p:nvSpPr>
          <p:cNvPr id="4" name="Content Placeholder 3">
            <a:extLst>
              <a:ext uri="{FF2B5EF4-FFF2-40B4-BE49-F238E27FC236}">
                <a16:creationId xmlns:a16="http://schemas.microsoft.com/office/drawing/2014/main" id="{0AB69CD1-B113-4F6C-8F20-7318B3C787CB}"/>
              </a:ext>
            </a:extLst>
          </p:cNvPr>
          <p:cNvSpPr>
            <a:spLocks noGrp="1"/>
          </p:cNvSpPr>
          <p:nvPr>
            <p:ph sz="half" idx="2"/>
          </p:nvPr>
        </p:nvSpPr>
        <p:spPr/>
        <p:txBody>
          <a:bodyPr/>
          <a:lstStyle/>
          <a:p>
            <a:pPr marL="0" indent="0">
              <a:buNone/>
            </a:pPr>
            <a:r>
              <a:rPr lang="en-US" dirty="0"/>
              <a:t>HR 5195</a:t>
            </a:r>
          </a:p>
          <a:p>
            <a:pPr marL="0" indent="0">
              <a:buNone/>
            </a:pPr>
            <a:endParaRPr lang="en-US" dirty="0"/>
          </a:p>
          <a:p>
            <a:pPr marL="0" indent="0" algn="ctr">
              <a:buNone/>
            </a:pPr>
            <a:r>
              <a:rPr lang="en-US" dirty="0"/>
              <a:t>NAHASDA Reauthorization</a:t>
            </a:r>
          </a:p>
        </p:txBody>
      </p:sp>
    </p:spTree>
    <p:extLst>
      <p:ext uri="{BB962C8B-B14F-4D97-AF65-F5344CB8AC3E}">
        <p14:creationId xmlns:p14="http://schemas.microsoft.com/office/powerpoint/2010/main" val="133072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EFA3-85F5-40A0-AD16-A0792B731FB0}"/>
              </a:ext>
            </a:extLst>
          </p:cNvPr>
          <p:cNvSpPr>
            <a:spLocks noGrp="1"/>
          </p:cNvSpPr>
          <p:nvPr>
            <p:ph type="title"/>
          </p:nvPr>
        </p:nvSpPr>
        <p:spPr/>
        <p:txBody>
          <a:bodyPr>
            <a:normAutofit/>
          </a:bodyPr>
          <a:lstStyle/>
          <a:p>
            <a:pPr algn="ctr"/>
            <a:r>
              <a:rPr lang="en-US" dirty="0"/>
              <a:t>S. 2092 – The Native American Rural Homeownership Improvement Act of 2021</a:t>
            </a:r>
          </a:p>
        </p:txBody>
      </p:sp>
      <p:sp>
        <p:nvSpPr>
          <p:cNvPr id="3" name="Content Placeholder 2">
            <a:extLst>
              <a:ext uri="{FF2B5EF4-FFF2-40B4-BE49-F238E27FC236}">
                <a16:creationId xmlns:a16="http://schemas.microsoft.com/office/drawing/2014/main" id="{C9D03BB2-977E-4AA5-B8D3-8BA2DAB107D7}"/>
              </a:ext>
            </a:extLst>
          </p:cNvPr>
          <p:cNvSpPr>
            <a:spLocks noGrp="1"/>
          </p:cNvSpPr>
          <p:nvPr>
            <p:ph idx="1"/>
          </p:nvPr>
        </p:nvSpPr>
        <p:spPr>
          <a:xfrm>
            <a:off x="838200" y="2063930"/>
            <a:ext cx="10970623" cy="4663441"/>
          </a:xfrm>
        </p:spPr>
        <p:txBody>
          <a:bodyPr>
            <a:normAutofit fontScale="92500" lnSpcReduction="10000"/>
          </a:bodyPr>
          <a:lstStyle/>
          <a:p>
            <a:r>
              <a:rPr lang="en-US" sz="3600" dirty="0"/>
              <a:t>Will make the USDA 502 Pilot Program permanent</a:t>
            </a:r>
          </a:p>
          <a:p>
            <a:endParaRPr lang="en-US" sz="3600" dirty="0"/>
          </a:p>
          <a:p>
            <a:r>
              <a:rPr lang="en-US" sz="3600" dirty="0"/>
              <a:t>Authorize USDA to use $50 M of existing 502 Direct Loan appropriations for a national relending program</a:t>
            </a:r>
          </a:p>
          <a:p>
            <a:endParaRPr lang="en-US" sz="3600" dirty="0"/>
          </a:p>
          <a:p>
            <a:r>
              <a:rPr lang="en-US" sz="3600" dirty="0"/>
              <a:t>Allowing Native CDFIs to relend 502 loans</a:t>
            </a:r>
          </a:p>
          <a:p>
            <a:pPr marL="0" indent="0">
              <a:buNone/>
            </a:pPr>
            <a:endParaRPr lang="en-US" sz="3600" dirty="0"/>
          </a:p>
          <a:p>
            <a:r>
              <a:rPr lang="en-US" sz="3600" dirty="0"/>
              <a:t>Will provide grant funds and TA to Native CDFIs who want to participate in the program</a:t>
            </a:r>
          </a:p>
        </p:txBody>
      </p:sp>
    </p:spTree>
    <p:extLst>
      <p:ext uri="{BB962C8B-B14F-4D97-AF65-F5344CB8AC3E}">
        <p14:creationId xmlns:p14="http://schemas.microsoft.com/office/powerpoint/2010/main" val="5052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CB685-33FE-4F99-B620-719DAAD04347}"/>
              </a:ext>
            </a:extLst>
          </p:cNvPr>
          <p:cNvSpPr>
            <a:spLocks noGrp="1"/>
          </p:cNvSpPr>
          <p:nvPr>
            <p:ph type="title"/>
          </p:nvPr>
        </p:nvSpPr>
        <p:spPr/>
        <p:txBody>
          <a:bodyPr/>
          <a:lstStyle/>
          <a:p>
            <a:pPr algn="ctr"/>
            <a:r>
              <a:rPr lang="en-US" dirty="0"/>
              <a:t>Native CDFIs in NM	</a:t>
            </a:r>
          </a:p>
        </p:txBody>
      </p:sp>
      <p:sp>
        <p:nvSpPr>
          <p:cNvPr id="3" name="Content Placeholder 2">
            <a:extLst>
              <a:ext uri="{FF2B5EF4-FFF2-40B4-BE49-F238E27FC236}">
                <a16:creationId xmlns:a16="http://schemas.microsoft.com/office/drawing/2014/main" id="{F9D05948-3B0D-4CB9-A07E-2700E22E680A}"/>
              </a:ext>
            </a:extLst>
          </p:cNvPr>
          <p:cNvSpPr>
            <a:spLocks noGrp="1"/>
          </p:cNvSpPr>
          <p:nvPr>
            <p:ph idx="1"/>
          </p:nvPr>
        </p:nvSpPr>
        <p:spPr/>
        <p:txBody>
          <a:bodyPr/>
          <a:lstStyle/>
          <a:p>
            <a:r>
              <a:rPr lang="en-US" dirty="0"/>
              <a:t>Native Partnership for Housing (NPH) in Gallup and Native </a:t>
            </a:r>
            <a:r>
              <a:rPr lang="en-US" dirty="0" err="1"/>
              <a:t>Communiy</a:t>
            </a:r>
            <a:r>
              <a:rPr lang="en-US" dirty="0"/>
              <a:t> Capital (NCC) in Laguna already lend to Native Americans in NM</a:t>
            </a:r>
          </a:p>
          <a:p>
            <a:pPr marL="0" indent="0">
              <a:buNone/>
            </a:pPr>
            <a:endParaRPr lang="en-US" dirty="0"/>
          </a:p>
          <a:p>
            <a:r>
              <a:rPr lang="en-US" dirty="0"/>
              <a:t>Tiwa Lending Services (TLS) in Isleta expanding their lending to Native Americans in Valencia and Bernalillo counties.</a:t>
            </a:r>
          </a:p>
        </p:txBody>
      </p:sp>
    </p:spTree>
    <p:extLst>
      <p:ext uri="{BB962C8B-B14F-4D97-AF65-F5344CB8AC3E}">
        <p14:creationId xmlns:p14="http://schemas.microsoft.com/office/powerpoint/2010/main" val="111282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25F26-657E-47BB-BCB9-59E0B2DB3561}"/>
              </a:ext>
            </a:extLst>
          </p:cNvPr>
          <p:cNvSpPr>
            <a:spLocks noGrp="1"/>
          </p:cNvSpPr>
          <p:nvPr>
            <p:ph type="title"/>
          </p:nvPr>
        </p:nvSpPr>
        <p:spPr/>
        <p:txBody>
          <a:bodyPr/>
          <a:lstStyle/>
          <a:p>
            <a:pPr algn="ctr"/>
            <a:r>
              <a:rPr lang="en-US" dirty="0"/>
              <a:t>House Companion Bill needed</a:t>
            </a:r>
          </a:p>
        </p:txBody>
      </p:sp>
      <p:sp>
        <p:nvSpPr>
          <p:cNvPr id="3" name="Content Placeholder 2">
            <a:extLst>
              <a:ext uri="{FF2B5EF4-FFF2-40B4-BE49-F238E27FC236}">
                <a16:creationId xmlns:a16="http://schemas.microsoft.com/office/drawing/2014/main" id="{4CB0077C-A7E4-437B-A4C6-DEB9AC1CBB8F}"/>
              </a:ext>
            </a:extLst>
          </p:cNvPr>
          <p:cNvSpPr>
            <a:spLocks noGrp="1"/>
          </p:cNvSpPr>
          <p:nvPr>
            <p:ph idx="1"/>
          </p:nvPr>
        </p:nvSpPr>
        <p:spPr>
          <a:xfrm>
            <a:off x="838200" y="2011679"/>
            <a:ext cx="10983686" cy="4481195"/>
          </a:xfrm>
        </p:spPr>
        <p:txBody>
          <a:bodyPr/>
          <a:lstStyle/>
          <a:p>
            <a:r>
              <a:rPr lang="en-US" dirty="0"/>
              <a:t>Requesting SWTHA to send a letter to its Congressional representatives asking them to assist in introducing a House companion bill to S. 2092</a:t>
            </a:r>
          </a:p>
          <a:p>
            <a:endParaRPr lang="en-US" dirty="0"/>
          </a:p>
          <a:p>
            <a:r>
              <a:rPr lang="en-US" dirty="0"/>
              <a:t>Native CDFI Network has met with Congresswoman Teresa Leger Fernandez </a:t>
            </a:r>
          </a:p>
          <a:p>
            <a:pPr marL="0" indent="0">
              <a:buNone/>
            </a:pPr>
            <a:endParaRPr lang="en-US" dirty="0"/>
          </a:p>
          <a:p>
            <a:r>
              <a:rPr lang="en-US" dirty="0"/>
              <a:t>Email request sent to her office</a:t>
            </a:r>
          </a:p>
          <a:p>
            <a:pPr marL="0" indent="0">
              <a:buNone/>
            </a:pPr>
            <a:endParaRPr lang="en-US" dirty="0"/>
          </a:p>
          <a:p>
            <a:r>
              <a:rPr lang="en-US" dirty="0"/>
              <a:t>Sample letter provided</a:t>
            </a:r>
          </a:p>
        </p:txBody>
      </p:sp>
    </p:spTree>
    <p:extLst>
      <p:ext uri="{BB962C8B-B14F-4D97-AF65-F5344CB8AC3E}">
        <p14:creationId xmlns:p14="http://schemas.microsoft.com/office/powerpoint/2010/main" val="94179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0CCBCA-BAD4-46E7-A632-53FF8DFA747B}"/>
              </a:ext>
            </a:extLst>
          </p:cNvPr>
          <p:cNvSpPr txBox="1"/>
          <p:nvPr/>
        </p:nvSpPr>
        <p:spPr>
          <a:xfrm>
            <a:off x="770709" y="226806"/>
            <a:ext cx="11038113" cy="6724790"/>
          </a:xfrm>
          <a:prstGeom prst="rect">
            <a:avLst/>
          </a:prstGeom>
          <a:noFill/>
        </p:spPr>
        <p:txBody>
          <a:bodyPr wrap="square">
            <a:spAutoFit/>
          </a:bodyPr>
          <a:lstStyle/>
          <a:p>
            <a:pPr marL="0" marR="0" algn="ctr">
              <a:spcBef>
                <a:spcPts val="0"/>
              </a:spcBef>
              <a:spcAft>
                <a:spcPts val="0"/>
              </a:spcAft>
            </a:pPr>
            <a:r>
              <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[place letter on your organization’s letterhead]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Honorable </a:t>
            </a:r>
            <a:r>
              <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[insert name]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[insert address]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Dear Representative </a:t>
            </a:r>
            <a:r>
              <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[insert name]: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We are writing to request your help with introducing a House companion bill to </a:t>
            </a:r>
            <a:r>
              <a:rPr lang="en-US" sz="14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S. 2092</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the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Native American Rural Homeownership Improvement Act of 2021. </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 companion bill of this nature would make the U.S. Department of Agriculture’s (USDA’s) 502 home loan relending pilot program become permanent by authorizing the USDA Secretary to use $50 million of the existing 502 Direct Loan appropriations for a national relending program. It would engage Native community development financial institutions (CDFIs) across the country to increase access to affordable home loans in rural Native communities.</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Over the past two years, USDA has partnered with two Native CDFIs in South Dakota – Four Bands Community Fund on the Cheyenne River Indian Reservation and </a:t>
            </a:r>
            <a:r>
              <a:rPr lang="en-US" sz="1400" dirty="0" err="1">
                <a:effectLst/>
                <a:latin typeface="Calibri" panose="020F0502020204030204" pitchFamily="34" charset="0"/>
                <a:ea typeface="Times New Roman" panose="02020603050405020304" pitchFamily="18" charset="0"/>
                <a:cs typeface="Times New Roman" panose="02020603050405020304" pitchFamily="18" charset="0"/>
              </a:rPr>
              <a:t>Mazaska</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err="1">
                <a:effectLst/>
                <a:latin typeface="Calibri" panose="020F0502020204030204" pitchFamily="34" charset="0"/>
                <a:ea typeface="Times New Roman" panose="02020603050405020304" pitchFamily="18" charset="0"/>
                <a:cs typeface="Times New Roman" panose="02020603050405020304" pitchFamily="18" charset="0"/>
              </a:rPr>
              <a:t>Owecaso</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err="1">
                <a:effectLst/>
                <a:latin typeface="Calibri" panose="020F0502020204030204" pitchFamily="34" charset="0"/>
                <a:ea typeface="Times New Roman" panose="02020603050405020304" pitchFamily="18" charset="0"/>
                <a:cs typeface="Times New Roman" panose="02020603050405020304" pitchFamily="18" charset="0"/>
              </a:rPr>
              <a:t>Otipi</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Financial on the Pine Ridge Indian Reservation. These Native CDFIs participated in the $2 million demonstration program to improve the deployment rate of the 502 Direct Loan program in Native communities in South Dakota. Through this demonstration, the two Native CDFIs made nearly double the number of loans on their reservations than USDA deployed on the same two reservations during the previous decade.</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Senators Tina Smith (D-MN) and Mike Rounds (R-SD) introduced S. 2092, which is co-sponsored by Senators Catherine Cortez Masto (D-NV), Kevin Cramer (R-ND), Brian Schatz (D-HI), Jon Tester (D-MT), John Thune (R-SD) and Elizabeth Warren (D-MA).  The legislation also enjoys the strong support of many national and regional tribal and rural housing organizations including the organizations listed on the attached one-page summary of the legislation.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We look forward to speaking with you and your staff about your interest in leading this effort in the House of Representatives to improve access to affordable homeowners for Native borrowers in </a:t>
            </a:r>
            <a:r>
              <a:rPr lang="en-US" sz="14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[insert name of state]</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and across Indian Country.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To discuss the legislation further, please contact </a:t>
            </a:r>
            <a:r>
              <a:rPr lang="en-US" sz="14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[insert name and contact info].</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Thank you for your consideration.</a:t>
            </a: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Sincerely,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90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B3F1-328C-4DA3-AADF-3D3EA99701F2}"/>
              </a:ext>
            </a:extLst>
          </p:cNvPr>
          <p:cNvSpPr>
            <a:spLocks noGrp="1"/>
          </p:cNvSpPr>
          <p:nvPr>
            <p:ph type="title"/>
          </p:nvPr>
        </p:nvSpPr>
        <p:spPr/>
        <p:txBody>
          <a:bodyPr/>
          <a:lstStyle/>
          <a:p>
            <a:pPr algn="ctr"/>
            <a:r>
              <a:rPr lang="en-US" dirty="0"/>
              <a:t>NM Congressional </a:t>
            </a:r>
            <a:r>
              <a:rPr lang="en-US" dirty="0" err="1"/>
              <a:t>Represenatives</a:t>
            </a:r>
            <a:endParaRPr lang="en-US" dirty="0"/>
          </a:p>
        </p:txBody>
      </p:sp>
      <p:sp>
        <p:nvSpPr>
          <p:cNvPr id="3" name="Content Placeholder 2">
            <a:extLst>
              <a:ext uri="{FF2B5EF4-FFF2-40B4-BE49-F238E27FC236}">
                <a16:creationId xmlns:a16="http://schemas.microsoft.com/office/drawing/2014/main" id="{DD6EB690-FDAC-47BE-A2EF-2C10764BC889}"/>
              </a:ext>
            </a:extLst>
          </p:cNvPr>
          <p:cNvSpPr>
            <a:spLocks noGrp="1"/>
          </p:cNvSpPr>
          <p:nvPr>
            <p:ph idx="1"/>
          </p:nvPr>
        </p:nvSpPr>
        <p:spPr/>
        <p:txBody>
          <a:bodyPr>
            <a:normAutofit/>
          </a:bodyPr>
          <a:lstStyle/>
          <a:p>
            <a:r>
              <a:rPr lang="en-US" dirty="0"/>
              <a:t>HOUSE</a:t>
            </a:r>
          </a:p>
          <a:p>
            <a:pPr lvl="1"/>
            <a:r>
              <a:rPr lang="en-US" dirty="0"/>
              <a:t>District 1 – Melanie Stansbury</a:t>
            </a:r>
          </a:p>
          <a:p>
            <a:pPr lvl="1"/>
            <a:r>
              <a:rPr lang="en-US" dirty="0"/>
              <a:t>District 2 – Yvette </a:t>
            </a:r>
            <a:r>
              <a:rPr lang="en-US" dirty="0" err="1"/>
              <a:t>Herrell</a:t>
            </a:r>
            <a:endParaRPr lang="en-US" dirty="0"/>
          </a:p>
          <a:p>
            <a:pPr lvl="1"/>
            <a:r>
              <a:rPr lang="en-US" dirty="0"/>
              <a:t>District 3 – Teresa Leger Fernandez</a:t>
            </a:r>
          </a:p>
          <a:p>
            <a:pPr lvl="1"/>
            <a:endParaRPr lang="en-US" dirty="0"/>
          </a:p>
          <a:p>
            <a:pPr indent="0"/>
            <a:r>
              <a:rPr lang="en-US" dirty="0"/>
              <a:t>SENATE</a:t>
            </a:r>
          </a:p>
          <a:p>
            <a:pPr lvl="1" indent="0"/>
            <a:r>
              <a:rPr lang="en-US" dirty="0"/>
              <a:t>Martin Heinrich</a:t>
            </a:r>
          </a:p>
          <a:p>
            <a:pPr lvl="1" indent="0"/>
            <a:r>
              <a:rPr lang="en-US" dirty="0"/>
              <a:t>Ben Lujan</a:t>
            </a:r>
          </a:p>
        </p:txBody>
      </p:sp>
    </p:spTree>
    <p:extLst>
      <p:ext uri="{BB962C8B-B14F-4D97-AF65-F5344CB8AC3E}">
        <p14:creationId xmlns:p14="http://schemas.microsoft.com/office/powerpoint/2010/main" val="159908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NM Congressional Districts Map">
            <a:extLst>
              <a:ext uri="{FF2B5EF4-FFF2-40B4-BE49-F238E27FC236}">
                <a16:creationId xmlns:a16="http://schemas.microsoft.com/office/drawing/2014/main" id="{5AABBF94-AB2C-4717-89FE-012BF2587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1189" y="859809"/>
            <a:ext cx="7547212" cy="4804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28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BB9C-2459-41DB-9711-75D292B2A014}"/>
              </a:ext>
            </a:extLst>
          </p:cNvPr>
          <p:cNvSpPr>
            <a:spLocks noGrp="1"/>
          </p:cNvSpPr>
          <p:nvPr>
            <p:ph type="title"/>
          </p:nvPr>
        </p:nvSpPr>
        <p:spPr/>
        <p:txBody>
          <a:bodyPr>
            <a:normAutofit/>
          </a:bodyPr>
          <a:lstStyle/>
          <a:p>
            <a:pPr algn="ctr"/>
            <a:r>
              <a:rPr lang="en-US" dirty="0"/>
              <a:t>NAHASDA Reauthorization 2021</a:t>
            </a:r>
            <a:br>
              <a:rPr lang="en-US" dirty="0"/>
            </a:br>
            <a:r>
              <a:rPr lang="en-US" dirty="0"/>
              <a:t>H.R. 5195</a:t>
            </a:r>
          </a:p>
        </p:txBody>
      </p:sp>
      <p:sp>
        <p:nvSpPr>
          <p:cNvPr id="3" name="Content Placeholder 2">
            <a:extLst>
              <a:ext uri="{FF2B5EF4-FFF2-40B4-BE49-F238E27FC236}">
                <a16:creationId xmlns:a16="http://schemas.microsoft.com/office/drawing/2014/main" id="{C3FEC10B-6824-4E0B-96F6-5737A9985543}"/>
              </a:ext>
            </a:extLst>
          </p:cNvPr>
          <p:cNvSpPr>
            <a:spLocks noGrp="1"/>
          </p:cNvSpPr>
          <p:nvPr>
            <p:ph idx="1"/>
          </p:nvPr>
        </p:nvSpPr>
        <p:spPr>
          <a:xfrm>
            <a:off x="838200" y="2142309"/>
            <a:ext cx="10515600" cy="4034654"/>
          </a:xfrm>
        </p:spPr>
        <p:txBody>
          <a:bodyPr>
            <a:normAutofit/>
          </a:bodyPr>
          <a:lstStyle/>
          <a:p>
            <a:r>
              <a:rPr lang="en-US" dirty="0"/>
              <a:t>Sponsor – Rep Maxine Waters, CA</a:t>
            </a:r>
          </a:p>
          <a:p>
            <a:endParaRPr lang="en-US" dirty="0"/>
          </a:p>
          <a:p>
            <a:r>
              <a:rPr lang="en-US" dirty="0">
                <a:hlinkClick r:id="rId2"/>
              </a:rPr>
              <a:t>www.congress.gov/bill/117th-congress/house-bill/5195/text</a:t>
            </a:r>
            <a:endParaRPr lang="en-US" dirty="0"/>
          </a:p>
          <a:p>
            <a:endParaRPr lang="en-US" dirty="0"/>
          </a:p>
          <a:p>
            <a:r>
              <a:rPr lang="en-US" dirty="0"/>
              <a:t>Introduced Sept 7, 2021</a:t>
            </a:r>
          </a:p>
          <a:p>
            <a:pPr marL="0" indent="0">
              <a:buNone/>
            </a:pPr>
            <a:endParaRPr lang="en-US" dirty="0"/>
          </a:p>
          <a:p>
            <a:r>
              <a:rPr lang="en-US" dirty="0"/>
              <a:t>Ask NM Congressional Reps to co-sponsor</a:t>
            </a:r>
          </a:p>
          <a:p>
            <a:endParaRPr lang="en-US" dirty="0"/>
          </a:p>
        </p:txBody>
      </p:sp>
    </p:spTree>
    <p:extLst>
      <p:ext uri="{BB962C8B-B14F-4D97-AF65-F5344CB8AC3E}">
        <p14:creationId xmlns:p14="http://schemas.microsoft.com/office/powerpoint/2010/main" val="2471055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TotalTime>
  <Words>1029</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Following Indian Housing Legislation </vt:lpstr>
      <vt:lpstr>Bills in Congress</vt:lpstr>
      <vt:lpstr>S. 2092 – The Native American Rural Homeownership Improvement Act of 2021</vt:lpstr>
      <vt:lpstr>Native CDFIs in NM </vt:lpstr>
      <vt:lpstr>House Companion Bill needed</vt:lpstr>
      <vt:lpstr>PowerPoint Presentation</vt:lpstr>
      <vt:lpstr>NM Congressional Represenatives</vt:lpstr>
      <vt:lpstr>PowerPoint Presentation</vt:lpstr>
      <vt:lpstr>NAHASDA Reauthorization 2021 H.R. 5195</vt:lpstr>
      <vt:lpstr>Appropriations under the Bill</vt:lpstr>
      <vt:lpstr>Provisions</vt:lpstr>
      <vt:lpstr>Provisions</vt:lpstr>
      <vt:lpstr>Provisions</vt:lpstr>
      <vt:lpstr>Provisions</vt:lpstr>
      <vt:lpstr>Provisions</vt:lpstr>
      <vt:lpstr>NM Congressional Representatives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Following Housing Legislation</dc:title>
  <dc:creator>Denise Zuni</dc:creator>
  <cp:lastModifiedBy>Linda Russ-Niezgodzki</cp:lastModifiedBy>
  <cp:revision>8</cp:revision>
  <dcterms:created xsi:type="dcterms:W3CDTF">2021-12-14T16:46:00Z</dcterms:created>
  <dcterms:modified xsi:type="dcterms:W3CDTF">2021-12-14T19:37:55Z</dcterms:modified>
</cp:coreProperties>
</file>