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82" r:id="rId3"/>
    <p:sldId id="271" r:id="rId4"/>
    <p:sldId id="273" r:id="rId5"/>
    <p:sldId id="276" r:id="rId6"/>
    <p:sldId id="268" r:id="rId7"/>
    <p:sldId id="269" r:id="rId8"/>
    <p:sldId id="277" r:id="rId9"/>
    <p:sldId id="274" r:id="rId10"/>
    <p:sldId id="278" r:id="rId11"/>
    <p:sldId id="280" r:id="rId12"/>
    <p:sldId id="279" r:id="rId13"/>
    <p:sldId id="270" r:id="rId14"/>
    <p:sldId id="281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CC0000"/>
    <a:srgbClr val="973A20"/>
    <a:srgbClr val="79112D"/>
    <a:srgbClr val="224261"/>
    <a:srgbClr val="F5C56E"/>
    <a:srgbClr val="087BB7"/>
    <a:srgbClr val="FFFFFF"/>
    <a:srgbClr val="C84729"/>
    <a:srgbClr val="F3D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 varScale="1">
        <p:scale>
          <a:sx n="59" d="100"/>
          <a:sy n="59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466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28557-D08D-42D1-8527-CA6BFBE4C8E5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D3970-2FC8-421A-A6ED-1E4DBC547A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78F0D-6104-4631-B9EC-F2551EDA2347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C00A-FD70-43D5-BA3A-0F268CB6F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8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7200" y="304800"/>
            <a:ext cx="4800600" cy="1752600"/>
          </a:xfrm>
        </p:spPr>
        <p:txBody>
          <a:bodyPr>
            <a:normAutofit/>
          </a:bodyPr>
          <a:lstStyle>
            <a:lvl1pPr>
              <a:defRPr sz="3600" b="1" spc="200" baseline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6477000" cy="685800"/>
          </a:xfrm>
        </p:spPr>
        <p:txBody>
          <a:bodyPr anchor="ctr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Gill Sans MT Condensed" panose="020B05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30763"/>
          </a:xfrm>
        </p:spPr>
        <p:txBody>
          <a:bodyPr/>
          <a:lstStyle>
            <a:lvl1pPr>
              <a:defRPr sz="32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1F150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EE4289-AC38-45E6-BF28-ACE07B390486}" type="datetimeFigureOut">
              <a:rPr lang="en-US" smtClean="0"/>
              <a:pPr/>
              <a:t>10/13/2021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F98891-39E0-4B27-872B-48A35E643F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4289-AC38-45E6-BF28-ACE07B39048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98891-39E0-4B27-872B-48A35E643F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4289-AC38-45E6-BF28-ACE07B390486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8891-39E0-4B27-872B-48A35E643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about:blank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3012"/>
            <a:ext cx="2209800" cy="365125"/>
          </a:xfrm>
        </p:spPr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SWTHA Update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F2705D-5054-4849-ADE3-2668E0AD9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399" y="1572630"/>
            <a:ext cx="3041976" cy="26854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CC86A4-BB5F-4223-8373-1FA12A675B4A}"/>
              </a:ext>
            </a:extLst>
          </p:cNvPr>
          <p:cNvSpPr txBox="1"/>
          <p:nvPr/>
        </p:nvSpPr>
        <p:spPr>
          <a:xfrm>
            <a:off x="5597901" y="4763869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Anthony Walters</a:t>
            </a:r>
          </a:p>
          <a:p>
            <a:r>
              <a:rPr lang="en-US" dirty="0"/>
              <a:t>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2677203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33056"/>
            <a:ext cx="8534400" cy="48946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HUD/ONAP Grants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ICDBG-ARP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Opens tomorrow at 3pm Eastern; Closes October 18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First Tier, tribes not awarded under CARES Act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Second Tier, tribes that were fully funded under ICDBG-CARES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FY21 ICDBG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~$76M; DEADLINE: October 25, 2021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FY21 IHBG Competitive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95M; DEADLINE: December 1, 2021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Resident Opportunity and Self-Sufficiency (ROSS)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$35M Nationally;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DEADLINE: September 17, 2021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Continuum of Care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$2.6B Nationally; DEADLINE: November 6, 2021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Tribes eligible in FY21 as project applicant within existing CoCs 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Eviction Protection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$20M Nationally; 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DEADLINE: September 8, 2021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0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24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HUD Grants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159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33056"/>
            <a:ext cx="8534400" cy="4894696"/>
          </a:xfrm>
        </p:spPr>
        <p:txBody>
          <a:bodyPr>
            <a:normAutofit lnSpcReduction="10000"/>
          </a:bodyPr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Reporting Guidelines released late June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Q1/Q2 partial reports due on August 6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Treasury Updated FAQ August 25; HUD ONAP on July 8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Treasury recommends using Self-Attestation forms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Nationwide, ERA grantees have spent 30% of all ERA1 funds and obligated 24.8% more funds through August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Tribal Data (included in August report but tribal date from June 30 reports): 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Spent $76,109,580 (9.5%)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Obligated $181,679,109 (22.7%)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 Practices Website, Online Attestation Form samples on Treasury ERAP website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endParaRPr lang="en-US" sz="24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Emergency Rental Assistance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68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33056"/>
            <a:ext cx="8534400" cy="5320144"/>
          </a:xfrm>
        </p:spPr>
        <p:txBody>
          <a:bodyPr>
            <a:normAutofit fontScale="92500" lnSpcReduction="20000"/>
          </a:bodyPr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American Rescue Plan extended deadline to spend funds to </a:t>
            </a:r>
            <a:r>
              <a:rPr lang="en-US" sz="2800" b="1" i="1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September 30, 2022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Starting September 30 THIS YEAR, Treasury CAN reallocate more funding to Tribes that have spent 65% of their allocation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does NOT mean Tribes who have not spent 65% will automatically lose their funds on September 30, but…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Treasury can re-allocate “excess funds”, yet to be defined, from one ERA grantee to another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Tribes should keep spending their funding as quickly as they can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Treasury Deputy Secretary Adewale Adeyemo issues letter on September 24, stating tribal consultation will be held with tribes before any reallocation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Emergency Rental Assistance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0774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95800"/>
          </a:xfrm>
        </p:spPr>
        <p:txBody>
          <a:bodyPr>
            <a:normAutofit lnSpcReduction="10000"/>
          </a:bodyPr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Tribes received $498 Million to provide homeowner assistance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Tribes must apply to claim their allocation (based on IHBG formula) by </a:t>
            </a:r>
            <a:r>
              <a:rPr lang="en-US" sz="2800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September 30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November 15</a:t>
            </a:r>
            <a:endParaRPr lang="en-US" sz="12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10% Available up-front, rest of allocation requires submission of a plan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 waiting on template/guidance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400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NAIHC know if you have any updates/issues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endParaRPr lang="en-US" sz="28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Homeowner Assistance Fund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731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New NAIHC Member Forums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Monthly Forum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baseline="30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 of month?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Rotating Discussion on single topic</a:t>
            </a:r>
          </a:p>
          <a:p>
            <a:pPr lvl="2"/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Treasury Programs</a:t>
            </a:r>
          </a:p>
          <a:p>
            <a:pPr lvl="2"/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HUD Continuum of Care</a:t>
            </a:r>
          </a:p>
          <a:p>
            <a:pPr lvl="2"/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HUD Housing Counseling</a:t>
            </a:r>
          </a:p>
          <a:p>
            <a:pPr lvl="3"/>
            <a:r>
              <a:rPr lang="en-US" sz="16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Tony Walters has been named to HUD Housing Counseling Federal Advisory Committee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Essentially quarterly discussion on these topics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Volunteers to help lead discussion</a:t>
            </a:r>
            <a:endParaRPr lang="en-US" sz="28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NAIHC Legislative Committee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1208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95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NAIHC Legal Symposium</a:t>
            </a:r>
          </a:p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Monday - Wednesday, December 6-7-8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Mirage, Las Vegas, NV</a:t>
            </a:r>
          </a:p>
          <a:p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Tentative Agenda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Monday: Legislative Committee in PM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Tuesday: Opening Session, Members Meeting, Breakouts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Wednesday: Breakouts, AMERIND meeting, Closing Session</a:t>
            </a:r>
          </a:p>
          <a:p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Registration is Open!</a:t>
            </a:r>
          </a:p>
          <a:p>
            <a:pPr lvl="1"/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NAIHC is mindful of COVID/safety issues, will monitor as we get closer to December</a:t>
            </a:r>
          </a:p>
          <a:p>
            <a:pPr>
              <a:spcBef>
                <a:spcPts val="0"/>
              </a:spcBef>
              <a:buSzPts val="1000"/>
              <a:tabLst>
                <a:tab pos="457200" algn="l"/>
              </a:tabLst>
            </a:pPr>
            <a:endParaRPr lang="en-US" sz="2800" b="1" i="1" dirty="0">
              <a:solidFill>
                <a:srgbClr val="201F1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NAIHC Legal Symposium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4437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3012"/>
            <a:ext cx="2209800" cy="365125"/>
          </a:xfrm>
        </p:spPr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NAHASDA 25</a:t>
            </a:r>
            <a:r>
              <a:rPr lang="en-US" sz="3000" b="1" spc="100" baseline="30000" dirty="0">
                <a:solidFill>
                  <a:schemeClr val="bg1"/>
                </a:solidFill>
                <a:ea typeface="+mj-ea"/>
                <a:cs typeface="+mj-cs"/>
              </a:rPr>
              <a:t>th</a:t>
            </a: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 Anniversary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  <p:pic>
        <p:nvPicPr>
          <p:cNvPr id="1026" name="Picture 2" descr="NAHASDA 25 Anniversary Banner Image">
            <a:extLst>
              <a:ext uri="{FF2B5EF4-FFF2-40B4-BE49-F238E27FC236}">
                <a16:creationId xmlns:a16="http://schemas.microsoft.com/office/drawing/2014/main" id="{9E2CDC1A-5BBC-42B7-AD64-9F772612EA2D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88" y="1295400"/>
            <a:ext cx="7200223" cy="405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7E9735-8A2E-4596-B8A8-C87B30D55E39}"/>
              </a:ext>
            </a:extLst>
          </p:cNvPr>
          <p:cNvSpPr txBox="1"/>
          <p:nvPr/>
        </p:nvSpPr>
        <p:spPr>
          <a:xfrm>
            <a:off x="774677" y="5580127"/>
            <a:ext cx="759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SPECIAL EVENT – TUESDAY, OCTOBER 26</a:t>
            </a:r>
            <a:r>
              <a:rPr lang="en-US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2:00 PM Eastern</a:t>
            </a:r>
          </a:p>
        </p:txBody>
      </p:sp>
    </p:spTree>
    <p:extLst>
      <p:ext uri="{BB962C8B-B14F-4D97-AF65-F5344CB8AC3E}">
        <p14:creationId xmlns:p14="http://schemas.microsoft.com/office/powerpoint/2010/main" val="235092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87949"/>
            <a:ext cx="8534400" cy="52684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NAHASDA Reauthorization</a:t>
            </a:r>
          </a:p>
          <a:p>
            <a:pPr marL="0" indent="0" algn="ctr">
              <a:buNone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NAHASDA Reauthorization, S. 2264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9 bipartisan cosponsors: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Schatz (HI), Murkowski (AK), Tester (MT), </a:t>
            </a:r>
            <a:r>
              <a:rPr lang="en-US" sz="2000" dirty="0" err="1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Hoeven</a:t>
            </a: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(ND)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Smith (MN), Cortez Masto (NV), Lujan (NM), Rounds (SD), Warren (MA)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provisions: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authorize NAHASDA programs through 2032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create an Assistant Secretary for Indian Housing at HUD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re-establish a Drug Elimination Program for tribal communities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Consolidate environment review requirements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recognize tribal sovereignty to govern maximum rent requirements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allow tribal housing programs to access the IHS sanitation funding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make tribes eligible for HUD Housing Counseling grants 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HUD-VASH provisions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Leveraging/use as matching other federal funds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Next Step is Committee vote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NAHASDA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684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37790"/>
            <a:ext cx="8534400" cy="5181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NAHASDA Reauthorization</a:t>
            </a:r>
          </a:p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H.R. 5195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Introduced by Financial Services Chairwoman Maxine Waters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Reported out of Committee on September 15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provisions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Establish an Assistant Secretary for Indian Housing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TDC allowances for energy efficiency upgrades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HUD-VASH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5% Tribal Set-aside for USDA programs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Tribal Eligibility for HUD Counseling grants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Exemption from Flood Insurance Program</a:t>
            </a:r>
          </a:p>
          <a:p>
            <a:pPr lvl="2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0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184 Tribal Court Jurisdiction Issue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Issues with the bill: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Authorization is set too low: $680M in FY 2022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Contains language targeting Five Tribes in Oklahoma that tribes don’t support</a:t>
            </a: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NAHASDA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895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Other NAHASDA Reauthorizations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Members of Congress are preparing their versions of NAHASDA to be added to other larger pieces of “must-pass” bills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American Housing and Economic Mobility Act (S. 1368, H.R. 2768)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Re-authorizes NAHASDA for through 2031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$2.5 Billion for NAHASDA in first year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 allow tribes access to Section 8 housing vouchers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NAHASDA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385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HUD-VASH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 with lead sponsors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included in larger NAHASDA effort</a:t>
            </a:r>
          </a:p>
          <a:p>
            <a:pPr lvl="1"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4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r>
              <a:rPr lang="en-US" sz="28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Native American Rural Homeownership Improvement Act, S. 2092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 bipartisan cosponsors:</a:t>
            </a:r>
          </a:p>
          <a:p>
            <a:pPr lvl="2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Smith (MN) and Rounds (SD)</a:t>
            </a:r>
          </a:p>
          <a:p>
            <a:pPr lvl="2">
              <a:lnSpc>
                <a:spcPct val="115000"/>
              </a:lnSpc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Tester (MT), Thune (SD), Cramer (ND), Schatz (HI)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provide $50M from USDA Single Family Home Loan program to Native CDFIs to provide home loans in tribal communities</a:t>
            </a:r>
          </a:p>
          <a:p>
            <a:pPr>
              <a:spcBef>
                <a:spcPts val="0"/>
              </a:spcBef>
              <a:buSzPct val="100000"/>
              <a:tabLst>
                <a:tab pos="457200" algn="l"/>
              </a:tabLst>
            </a:pP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Other Tribal Housing Bills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481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Infrastructure Updates</a:t>
            </a: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Bipartisan Deal contained no housing</a:t>
            </a: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Infrastructure/Budget Reconciliation Package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Biden Administration overview contained over $200 billion for housing 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Administration’s original proposal: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$650M IHBG - $350M ICDBG - $1B IHBG Competitive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 House-version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$784M IHBG - $784 IHBG Competitive - $334 ICDBG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$7M NHHBG - $90M TTA/HUD Admin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Infrastructure Package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006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D5D5-348F-4DFC-B2ED-F29F0C308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FY22 Budget</a:t>
            </a:r>
            <a:endParaRPr lang="en-US" sz="28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FY22 Budget Proposal from Biden Administration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$1 Billion for tribal housing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House passed THUD </a:t>
            </a:r>
            <a:r>
              <a:rPr lang="en-US" dirty="0" err="1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Approps</a:t>
            </a: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July 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$950 Million for tribal housing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$722M for IHBG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$150M IHBG Competitive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$70M ICDBG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$7M Training and Technical Assistance</a:t>
            </a:r>
          </a:p>
          <a:p>
            <a:pPr lvl="2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201F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$1M Title VI Loan Guarantees</a:t>
            </a:r>
          </a:p>
          <a:p>
            <a:pPr lvl="1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dirty="0">
              <a:solidFill>
                <a:srgbClr val="201F1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Annual Appropriations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6862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15293-7E1C-4F3C-8BEF-9D10A32C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srgbClr val="F4EA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2021</a:t>
            </a: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-25400" y="-13856"/>
            <a:ext cx="9169400" cy="1080655"/>
          </a:xfrm>
          <a:prstGeom prst="rect">
            <a:avLst/>
          </a:prstGeom>
          <a:solidFill>
            <a:srgbClr val="96000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spc="100" dirty="0">
                <a:solidFill>
                  <a:schemeClr val="bg1"/>
                </a:solidFill>
                <a:ea typeface="+mj-ea"/>
                <a:cs typeface="+mj-cs"/>
              </a:rPr>
              <a:t>Annual Appropriations</a:t>
            </a:r>
            <a:endParaRPr kumimoji="0" lang="en-US" sz="3000" b="1" i="0" u="none" strike="noStrike" kern="1200" cap="none" spc="1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424F8FB-F95D-4B9A-9E60-3F15FCA06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907811"/>
              </p:ext>
            </p:extLst>
          </p:nvPr>
        </p:nvGraphicFramePr>
        <p:xfrm>
          <a:off x="304800" y="1371600"/>
          <a:ext cx="8534400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2210852">
                  <a:extLst>
                    <a:ext uri="{9D8B030D-6E8A-4147-A177-3AD203B41FA5}">
                      <a16:colId xmlns:a16="http://schemas.microsoft.com/office/drawing/2014/main" val="182845305"/>
                    </a:ext>
                  </a:extLst>
                </a:gridCol>
                <a:gridCol w="1609911">
                  <a:extLst>
                    <a:ext uri="{9D8B030D-6E8A-4147-A177-3AD203B41FA5}">
                      <a16:colId xmlns:a16="http://schemas.microsoft.com/office/drawing/2014/main" val="190441892"/>
                    </a:ext>
                  </a:extLst>
                </a:gridCol>
                <a:gridCol w="1304316">
                  <a:extLst>
                    <a:ext uri="{9D8B030D-6E8A-4147-A177-3AD203B41FA5}">
                      <a16:colId xmlns:a16="http://schemas.microsoft.com/office/drawing/2014/main" val="1727694825"/>
                    </a:ext>
                  </a:extLst>
                </a:gridCol>
                <a:gridCol w="1304316">
                  <a:extLst>
                    <a:ext uri="{9D8B030D-6E8A-4147-A177-3AD203B41FA5}">
                      <a16:colId xmlns:a16="http://schemas.microsoft.com/office/drawing/2014/main" val="3675128488"/>
                    </a:ext>
                  </a:extLst>
                </a:gridCol>
                <a:gridCol w="2105005">
                  <a:extLst>
                    <a:ext uri="{9D8B030D-6E8A-4147-A177-3AD203B41FA5}">
                      <a16:colId xmlns:a16="http://schemas.microsoft.com/office/drawing/2014/main" val="1559518880"/>
                    </a:ext>
                  </a:extLst>
                </a:gridCol>
              </a:tblGrid>
              <a:tr h="7360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Fiscal Year 2022 President’s Budget Request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NAIHC Recommendation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519386"/>
                  </a:ext>
                </a:extLst>
              </a:tr>
              <a:tr h="48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 Housing Block Grants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$646 million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$647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$723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$966 million, no less than $755 million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70619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Competitive IHBG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45950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Climate Initiative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793816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T&amp;TA grants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547004"/>
                  </a:ext>
                </a:extLst>
              </a:tr>
              <a:tr h="48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 Community Development Block Grant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$70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652908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Title VI Loan Guarantee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$0 **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316151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Section 184 Loan Guarantee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$1.6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$3.5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489810"/>
                  </a:ext>
                </a:extLst>
              </a:tr>
              <a:tr h="485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Native Hawaiian Housing Block Grant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$20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294724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Tribal HUD-VASH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 million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948323"/>
                  </a:ext>
                </a:extLst>
              </a:tr>
              <a:tr h="234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HIP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$11.7 million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$23 million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518956"/>
                  </a:ext>
                </a:extLst>
              </a:tr>
              <a:tr h="7360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Rural Development 502 Single Family Direct Loan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$1.5 billion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*general program, not tribal specific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 billion (general) with tribal set-aside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68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98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12861</TotalTime>
  <Words>1214</Words>
  <Application>Microsoft Office PowerPoint</Application>
  <PresentationFormat>On-screen Show (4:3)</PresentationFormat>
  <Paragraphs>235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Book</vt:lpstr>
      <vt:lpstr>Gill Sans MT Condensed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Shawn Fischer</dc:creator>
  <cp:lastModifiedBy>Linda Russ-Niezgodzki</cp:lastModifiedBy>
  <cp:revision>139</cp:revision>
  <dcterms:created xsi:type="dcterms:W3CDTF">2011-07-15T20:16:17Z</dcterms:created>
  <dcterms:modified xsi:type="dcterms:W3CDTF">2021-10-13T16:41:38Z</dcterms:modified>
</cp:coreProperties>
</file>