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30"/>
  </p:notesMasterIdLst>
  <p:handoutMasterIdLst>
    <p:handoutMasterId r:id="rId31"/>
  </p:handoutMasterIdLst>
  <p:sldIdLst>
    <p:sldId id="372" r:id="rId2"/>
    <p:sldId id="282" r:id="rId3"/>
    <p:sldId id="383" r:id="rId4"/>
    <p:sldId id="384" r:id="rId5"/>
    <p:sldId id="283" r:id="rId6"/>
    <p:sldId id="316" r:id="rId7"/>
    <p:sldId id="284" r:id="rId8"/>
    <p:sldId id="318" r:id="rId9"/>
    <p:sldId id="285" r:id="rId10"/>
    <p:sldId id="382" r:id="rId11"/>
    <p:sldId id="386" r:id="rId12"/>
    <p:sldId id="387" r:id="rId13"/>
    <p:sldId id="373" r:id="rId14"/>
    <p:sldId id="379" r:id="rId15"/>
    <p:sldId id="380" r:id="rId16"/>
    <p:sldId id="381" r:id="rId17"/>
    <p:sldId id="389" r:id="rId18"/>
    <p:sldId id="391" r:id="rId19"/>
    <p:sldId id="390" r:id="rId20"/>
    <p:sldId id="374" r:id="rId21"/>
    <p:sldId id="375" r:id="rId22"/>
    <p:sldId id="376" r:id="rId23"/>
    <p:sldId id="377" r:id="rId24"/>
    <p:sldId id="378" r:id="rId25"/>
    <p:sldId id="392" r:id="rId26"/>
    <p:sldId id="393" r:id="rId27"/>
    <p:sldId id="31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231"/>
  </p:normalViewPr>
  <p:slideViewPr>
    <p:cSldViewPr snapToGrid="0" snapToObjects="1">
      <p:cViewPr varScale="1">
        <p:scale>
          <a:sx n="74" d="100"/>
          <a:sy n="74"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FFE2E9-6A49-4948-9B69-27EE0B4001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6AE3F2-BAC0-754E-9D3C-43B3C9A184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1AF2D8-2194-B941-9ABF-CF89404E883F}" type="datetimeFigureOut">
              <a:rPr lang="en-US" smtClean="0"/>
              <a:t>10/12/21</a:t>
            </a:fld>
            <a:endParaRPr lang="en-US"/>
          </a:p>
        </p:txBody>
      </p:sp>
      <p:sp>
        <p:nvSpPr>
          <p:cNvPr id="4" name="Footer Placeholder 3">
            <a:extLst>
              <a:ext uri="{FF2B5EF4-FFF2-40B4-BE49-F238E27FC236}">
                <a16:creationId xmlns:a16="http://schemas.microsoft.com/office/drawing/2014/main" id="{5E3FFA27-F217-6A4B-B2B8-704CEA62AB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963505-F0C0-6240-8A51-F6C9045F25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05151A-CC7E-9C46-9BE0-096ED2AD3739}" type="slidenum">
              <a:rPr lang="en-US" smtClean="0"/>
              <a:t>‹#›</a:t>
            </a:fld>
            <a:endParaRPr lang="en-US"/>
          </a:p>
        </p:txBody>
      </p:sp>
    </p:spTree>
    <p:extLst>
      <p:ext uri="{BB962C8B-B14F-4D97-AF65-F5344CB8AC3E}">
        <p14:creationId xmlns:p14="http://schemas.microsoft.com/office/powerpoint/2010/main" val="217308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58A1F-1874-2A41-8E69-CF1693527567}" type="datetimeFigureOut">
              <a:rPr lang="en-US" smtClean="0"/>
              <a:t>10/11/21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69F8B-1AE9-BB42-A6C6-F00056D86F6B}" type="slidenum">
              <a:rPr lang="en-US" smtClean="0"/>
              <a:t>‹#›</a:t>
            </a:fld>
            <a:endParaRPr lang="en-US"/>
          </a:p>
        </p:txBody>
      </p:sp>
    </p:spTree>
    <p:extLst>
      <p:ext uri="{BB962C8B-B14F-4D97-AF65-F5344CB8AC3E}">
        <p14:creationId xmlns:p14="http://schemas.microsoft.com/office/powerpoint/2010/main" val="10392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C9D282-DDC6-9B4E-92C4-29CFB37EF5BA}"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20057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1795-0CC7-204B-89C3-EB54DDAC74D6}"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381232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35DD9B-052C-534A-ACD3-A53B209E9241}"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37F28C-E4A9-1641-85AA-B4C69CDF285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881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8CF5EA2-46EA-C147-9A41-6253AA4E4553}" type="datetime1">
              <a:rPr lang="en-US" smtClean="0"/>
              <a:t>10/11/21</a:t>
            </a:fld>
            <a:endParaRPr lang="en-US"/>
          </a:p>
        </p:txBody>
      </p:sp>
      <p:sp>
        <p:nvSpPr>
          <p:cNvPr id="6" name="Footer Placeholder 5"/>
          <p:cNvSpPr>
            <a:spLocks noGrp="1"/>
          </p:cNvSpPr>
          <p:nvPr>
            <p:ph type="ftr" sz="quarter" idx="11"/>
          </p:nvPr>
        </p:nvSpPr>
        <p:spPr/>
        <p:txBody>
          <a:bodyPr/>
          <a:lstStyle/>
          <a:p>
            <a:r>
              <a:rPr lang="en-US"/>
              <a:t>Wagenlander &amp; Heisterkamp, LLC October, 2021</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459094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C3944F2-DE9A-424A-828B-809D688755A1}" type="datetime1">
              <a:rPr lang="en-US" smtClean="0"/>
              <a:t>10/11/21</a:t>
            </a:fld>
            <a:endParaRPr lang="en-US"/>
          </a:p>
        </p:txBody>
      </p:sp>
      <p:sp>
        <p:nvSpPr>
          <p:cNvPr id="6" name="Footer Placeholder 5"/>
          <p:cNvSpPr>
            <a:spLocks noGrp="1"/>
          </p:cNvSpPr>
          <p:nvPr>
            <p:ph type="ftr" sz="quarter" idx="11"/>
          </p:nvPr>
        </p:nvSpPr>
        <p:spPr/>
        <p:txBody>
          <a:bodyPr/>
          <a:lstStyle/>
          <a:p>
            <a:r>
              <a:rPr lang="en-US"/>
              <a:t>Wagenlander &amp; Heisterkamp, LLC October, 2021</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37F28C-E4A9-1641-85AA-B4C69CDF285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415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D626ED3-A9A3-714E-B74B-33A36C271158}" type="datetime1">
              <a:rPr lang="en-US" smtClean="0"/>
              <a:t>10/11/21</a:t>
            </a:fld>
            <a:endParaRPr lang="en-US"/>
          </a:p>
        </p:txBody>
      </p:sp>
      <p:sp>
        <p:nvSpPr>
          <p:cNvPr id="6" name="Footer Placeholder 5"/>
          <p:cNvSpPr>
            <a:spLocks noGrp="1"/>
          </p:cNvSpPr>
          <p:nvPr>
            <p:ph type="ftr" sz="quarter" idx="11"/>
          </p:nvPr>
        </p:nvSpPr>
        <p:spPr/>
        <p:txBody>
          <a:bodyPr/>
          <a:lstStyle/>
          <a:p>
            <a:r>
              <a:rPr lang="en-US"/>
              <a:t>Wagenlander &amp; Heisterkamp, LLC October, 2021</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2745241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80862-16F8-8A49-862D-665D92845424}"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44683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3EC613-A876-D944-84A7-BBEEBE0A15B6}"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50196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2378C-92F3-424A-A5FB-23CFF50023AA}"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341392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CB6CC-D893-5D40-9CBC-DBD4736765F2}" type="datetime1">
              <a:rPr lang="en-US" smtClean="0"/>
              <a:t>10/11/21</a:t>
            </a:fld>
            <a:endParaRPr lang="en-US"/>
          </a:p>
        </p:txBody>
      </p:sp>
      <p:sp>
        <p:nvSpPr>
          <p:cNvPr id="5" name="Footer Placeholder 4"/>
          <p:cNvSpPr>
            <a:spLocks noGrp="1"/>
          </p:cNvSpPr>
          <p:nvPr>
            <p:ph type="ftr" sz="quarter" idx="11"/>
          </p:nvPr>
        </p:nvSpPr>
        <p:spPr/>
        <p:txBody>
          <a:bodyPr/>
          <a:lstStyle/>
          <a:p>
            <a:r>
              <a:rPr lang="en-US"/>
              <a:t>Wagenlander &amp; Heisterkamp, LLC October, 2021</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166320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9CCCBD-A6DE-D74C-81DD-E3823D4BF6F1}" type="datetime1">
              <a:rPr lang="en-US" smtClean="0"/>
              <a:t>10/11/21</a:t>
            </a:fld>
            <a:endParaRPr lang="en-US"/>
          </a:p>
        </p:txBody>
      </p:sp>
      <p:sp>
        <p:nvSpPr>
          <p:cNvPr id="6" name="Footer Placeholder 5"/>
          <p:cNvSpPr>
            <a:spLocks noGrp="1"/>
          </p:cNvSpPr>
          <p:nvPr>
            <p:ph type="ftr" sz="quarter" idx="11"/>
          </p:nvPr>
        </p:nvSpPr>
        <p:spPr/>
        <p:txBody>
          <a:bodyPr/>
          <a:lstStyle/>
          <a:p>
            <a:r>
              <a:rPr lang="en-US"/>
              <a:t>Wagenlander &amp; Heisterkamp, LLC October, 2021</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73359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D10BD5-DAC5-364E-B36E-C0148DD24879}" type="datetime1">
              <a:rPr lang="en-US" smtClean="0"/>
              <a:t>10/11/21</a:t>
            </a:fld>
            <a:endParaRPr lang="en-US"/>
          </a:p>
        </p:txBody>
      </p:sp>
      <p:sp>
        <p:nvSpPr>
          <p:cNvPr id="8" name="Footer Placeholder 7"/>
          <p:cNvSpPr>
            <a:spLocks noGrp="1"/>
          </p:cNvSpPr>
          <p:nvPr>
            <p:ph type="ftr" sz="quarter" idx="11"/>
          </p:nvPr>
        </p:nvSpPr>
        <p:spPr/>
        <p:txBody>
          <a:bodyPr/>
          <a:lstStyle/>
          <a:p>
            <a:r>
              <a:rPr lang="en-US"/>
              <a:t>Wagenlander &amp; Heisterkamp, LLC October, 2021</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21409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7A46E2-3D03-844B-83CC-068B055C3AB7}" type="datetime1">
              <a:rPr lang="en-US" smtClean="0"/>
              <a:t>10/11/21</a:t>
            </a:fld>
            <a:endParaRPr lang="en-US"/>
          </a:p>
        </p:txBody>
      </p:sp>
      <p:sp>
        <p:nvSpPr>
          <p:cNvPr id="4" name="Footer Placeholder 3"/>
          <p:cNvSpPr>
            <a:spLocks noGrp="1"/>
          </p:cNvSpPr>
          <p:nvPr>
            <p:ph type="ftr" sz="quarter" idx="11"/>
          </p:nvPr>
        </p:nvSpPr>
        <p:spPr/>
        <p:txBody>
          <a:bodyPr/>
          <a:lstStyle/>
          <a:p>
            <a:r>
              <a:rPr lang="en-US"/>
              <a:t>Wagenlander &amp; Heisterkamp, LLC October, 2021</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8047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C40F1-3E43-414A-95F1-086016BBB854}" type="datetime1">
              <a:rPr lang="en-US" smtClean="0"/>
              <a:t>10/11/21</a:t>
            </a:fld>
            <a:endParaRPr lang="en-US"/>
          </a:p>
        </p:txBody>
      </p:sp>
      <p:sp>
        <p:nvSpPr>
          <p:cNvPr id="3" name="Footer Placeholder 2"/>
          <p:cNvSpPr>
            <a:spLocks noGrp="1"/>
          </p:cNvSpPr>
          <p:nvPr>
            <p:ph type="ftr" sz="quarter" idx="11"/>
          </p:nvPr>
        </p:nvSpPr>
        <p:spPr/>
        <p:txBody>
          <a:bodyPr/>
          <a:lstStyle/>
          <a:p>
            <a:r>
              <a:rPr lang="en-US"/>
              <a:t>Wagenlander &amp; Heisterkamp, LLC October, 2021</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22494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B0C8C4-142F-6A4A-80B8-46A6DA995171}" type="datetime1">
              <a:rPr lang="en-US" smtClean="0"/>
              <a:t>10/11/21</a:t>
            </a:fld>
            <a:endParaRPr lang="en-US"/>
          </a:p>
        </p:txBody>
      </p:sp>
      <p:sp>
        <p:nvSpPr>
          <p:cNvPr id="6" name="Footer Placeholder 5"/>
          <p:cNvSpPr>
            <a:spLocks noGrp="1"/>
          </p:cNvSpPr>
          <p:nvPr>
            <p:ph type="ftr" sz="quarter" idx="11"/>
          </p:nvPr>
        </p:nvSpPr>
        <p:spPr/>
        <p:txBody>
          <a:bodyPr/>
          <a:lstStyle/>
          <a:p>
            <a:r>
              <a:rPr lang="en-US"/>
              <a:t>Wagenlander &amp; Heisterkamp, LLC October, 2021</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84323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2934A1-B2D9-6B4B-905F-E7195DC0C9D4}" type="datetime1">
              <a:rPr lang="en-US" smtClean="0"/>
              <a:t>10/11/21</a:t>
            </a:fld>
            <a:endParaRPr lang="en-US"/>
          </a:p>
        </p:txBody>
      </p:sp>
      <p:sp>
        <p:nvSpPr>
          <p:cNvPr id="6" name="Footer Placeholder 5"/>
          <p:cNvSpPr>
            <a:spLocks noGrp="1"/>
          </p:cNvSpPr>
          <p:nvPr>
            <p:ph type="ftr" sz="quarter" idx="11"/>
          </p:nvPr>
        </p:nvSpPr>
        <p:spPr/>
        <p:txBody>
          <a:bodyPr/>
          <a:lstStyle/>
          <a:p>
            <a:r>
              <a:rPr lang="en-US"/>
              <a:t>Wagenlander &amp; Heisterkamp, LLC October, 2021</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B37F28C-E4A9-1641-85AA-B4C69CDF285D}" type="slidenum">
              <a:rPr lang="en-US" smtClean="0"/>
              <a:t>‹#›</a:t>
            </a:fld>
            <a:endParaRPr lang="en-US"/>
          </a:p>
        </p:txBody>
      </p:sp>
    </p:spTree>
    <p:extLst>
      <p:ext uri="{BB962C8B-B14F-4D97-AF65-F5344CB8AC3E}">
        <p14:creationId xmlns:p14="http://schemas.microsoft.com/office/powerpoint/2010/main" val="305139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88F5343-88FE-DF47-8BF5-D00ACBC45D95}" type="datetime1">
              <a:rPr lang="en-US" smtClean="0"/>
              <a:t>10/11/21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Wagenlander &amp; Heisterkamp, LLC October, 2021</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B37F28C-E4A9-1641-85AA-B4C69CDF285D}" type="slidenum">
              <a:rPr lang="en-US" smtClean="0"/>
              <a:t>‹#›</a:t>
            </a:fld>
            <a:endParaRPr lang="en-US"/>
          </a:p>
        </p:txBody>
      </p:sp>
    </p:spTree>
    <p:extLst>
      <p:ext uri="{BB962C8B-B14F-4D97-AF65-F5344CB8AC3E}">
        <p14:creationId xmlns:p14="http://schemas.microsoft.com/office/powerpoint/2010/main" val="19093641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DE06-25E8-0445-A0F2-D85BB9CBEB89}"/>
              </a:ext>
            </a:extLst>
          </p:cNvPr>
          <p:cNvSpPr>
            <a:spLocks noGrp="1"/>
          </p:cNvSpPr>
          <p:nvPr>
            <p:ph type="ctrTitle"/>
          </p:nvPr>
        </p:nvSpPr>
        <p:spPr>
          <a:xfrm>
            <a:off x="1524000" y="188686"/>
            <a:ext cx="9144000" cy="2220685"/>
          </a:xfrm>
        </p:spPr>
        <p:txBody>
          <a:bodyPr>
            <a:normAutofit fontScale="90000"/>
          </a:bodyPr>
          <a:lstStyle/>
          <a:p>
            <a:pPr algn="ctr"/>
            <a:br>
              <a:rPr lang="en-US" sz="4900" dirty="0">
                <a:latin typeface="Arial" panose="020B0604020202020204" pitchFamily="34" charset="0"/>
                <a:cs typeface="Arial" panose="020B0604020202020204" pitchFamily="34" charset="0"/>
              </a:rPr>
            </a:b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Homeowner Assistance Fund (HAF)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COVID Relief Funds</a:t>
            </a:r>
            <a:r>
              <a:rPr lang="en-US" dirty="0">
                <a:latin typeface="Arial" panose="020B0604020202020204" pitchFamily="34" charset="0"/>
                <a:cs typeface="Arial" panose="020B0604020202020204" pitchFamily="34" charset="0"/>
              </a:rPr>
              <a:t> Under ARPA</a:t>
            </a: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6B0F535-581E-FE4E-A6DF-737D461AAFF1}"/>
              </a:ext>
            </a:extLst>
          </p:cNvPr>
          <p:cNvSpPr>
            <a:spLocks noGrp="1"/>
          </p:cNvSpPr>
          <p:nvPr>
            <p:ph type="subTitle" idx="1"/>
          </p:nvPr>
        </p:nvSpPr>
        <p:spPr>
          <a:xfrm>
            <a:off x="1175657" y="2844800"/>
            <a:ext cx="10058400" cy="3511549"/>
          </a:xfrm>
        </p:spPr>
        <p:txBody>
          <a:bodyPr>
            <a:normAutofit/>
          </a:bodyPr>
          <a:lstStyle/>
          <a:p>
            <a:endParaRPr lang="en-US"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Presented by:</a:t>
            </a:r>
          </a:p>
          <a:p>
            <a:pPr algn="ctr"/>
            <a:r>
              <a:rPr lang="en-US" sz="2000" dirty="0">
                <a:latin typeface="Arial" panose="020B0604020202020204" pitchFamily="34" charset="0"/>
                <a:cs typeface="Arial" panose="020B0604020202020204" pitchFamily="34" charset="0"/>
              </a:rPr>
              <a:t>Dave </a:t>
            </a:r>
            <a:r>
              <a:rPr lang="en-US" sz="2000" dirty="0" err="1">
                <a:latin typeface="Arial" panose="020B0604020202020204" pitchFamily="34" charset="0"/>
                <a:cs typeface="Arial" panose="020B0604020202020204" pitchFamily="34" charset="0"/>
              </a:rPr>
              <a:t>Heisterkamp</a:t>
            </a:r>
            <a:r>
              <a:rPr lang="en-US" sz="2000" dirty="0">
                <a:latin typeface="Arial" panose="020B0604020202020204" pitchFamily="34" charset="0"/>
                <a:cs typeface="Arial" panose="020B0604020202020204" pitchFamily="34" charset="0"/>
              </a:rPr>
              <a:t> &amp; Sylvia </a:t>
            </a:r>
            <a:r>
              <a:rPr lang="en-US" sz="2000" dirty="0" err="1">
                <a:latin typeface="Arial" panose="020B0604020202020204" pitchFamily="34" charset="0"/>
                <a:cs typeface="Arial" panose="020B0604020202020204" pitchFamily="34" charset="0"/>
              </a:rPr>
              <a:t>Wirba</a:t>
            </a:r>
            <a:endParaRPr lang="en-US" sz="2000" dirty="0">
              <a:latin typeface="Arial" panose="020B0604020202020204" pitchFamily="34" charset="0"/>
              <a:cs typeface="Arial" panose="020B0604020202020204" pitchFamily="34" charset="0"/>
            </a:endParaRPr>
          </a:p>
          <a:p>
            <a:pPr algn="ctr"/>
            <a:r>
              <a:rPr lang="en-US" sz="2000" b="1" i="1" dirty="0" err="1">
                <a:latin typeface="Arial" panose="020B0604020202020204" pitchFamily="34" charset="0"/>
                <a:cs typeface="Arial" panose="020B0604020202020204" pitchFamily="34" charset="0"/>
              </a:rPr>
              <a:t>Wagenlander</a:t>
            </a:r>
            <a:r>
              <a:rPr lang="en-US" sz="2000" b="1" i="1" dirty="0">
                <a:latin typeface="Arial" panose="020B0604020202020204" pitchFamily="34" charset="0"/>
                <a:cs typeface="Arial" panose="020B0604020202020204" pitchFamily="34" charset="0"/>
              </a:rPr>
              <a:t> &amp; </a:t>
            </a:r>
            <a:r>
              <a:rPr lang="en-US" sz="2000" b="1" i="1" dirty="0" err="1">
                <a:latin typeface="Arial" panose="020B0604020202020204" pitchFamily="34" charset="0"/>
                <a:cs typeface="Arial" panose="020B0604020202020204" pitchFamily="34" charset="0"/>
              </a:rPr>
              <a:t>Heisterkamp</a:t>
            </a:r>
            <a:r>
              <a:rPr lang="en-US" sz="2000" b="1" i="1" dirty="0">
                <a:latin typeface="Arial" panose="020B0604020202020204" pitchFamily="34" charset="0"/>
                <a:cs typeface="Arial" panose="020B0604020202020204" pitchFamily="34" charset="0"/>
              </a:rPr>
              <a:t>, LLC</a:t>
            </a:r>
          </a:p>
          <a:p>
            <a:pPr algn="ctr"/>
            <a:r>
              <a:rPr lang="en-US" sz="2000" dirty="0" err="1">
                <a:latin typeface="Arial" panose="020B0604020202020204" pitchFamily="34" charset="0"/>
                <a:cs typeface="Arial" panose="020B0604020202020204" pitchFamily="34" charset="0"/>
              </a:rPr>
              <a:t>wagenlan@wagenlander.com</a:t>
            </a:r>
            <a:endParaRPr lang="en-US" sz="20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16162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94F5-B58F-3543-BD91-7CB3EC5A7868}"/>
              </a:ext>
            </a:extLst>
          </p:cNvPr>
          <p:cNvSpPr>
            <a:spLocks noGrp="1"/>
          </p:cNvSpPr>
          <p:nvPr>
            <p:ph type="title"/>
          </p:nvPr>
        </p:nvSpPr>
        <p:spPr>
          <a:xfrm>
            <a:off x="838200" y="365125"/>
            <a:ext cx="10515600" cy="843189"/>
          </a:xfrm>
        </p:spPr>
        <p:txBody>
          <a:bodyPr>
            <a:normAutofit/>
          </a:bodyPr>
          <a:lstStyle/>
          <a:p>
            <a:pPr algn="ctr"/>
            <a:r>
              <a:rPr lang="en-US" sz="3200" b="1" dirty="0">
                <a:latin typeface="Arial" panose="020B0604020202020204" pitchFamily="34" charset="0"/>
                <a:cs typeface="Arial" panose="020B0604020202020204" pitchFamily="34" charset="0"/>
              </a:rPr>
              <a:t>HAF Plan (cont’d)</a:t>
            </a:r>
            <a:endParaRPr lang="en-US" sz="3200" b="1" dirty="0"/>
          </a:p>
        </p:txBody>
      </p:sp>
      <p:sp>
        <p:nvSpPr>
          <p:cNvPr id="3" name="Content Placeholder 2">
            <a:extLst>
              <a:ext uri="{FF2B5EF4-FFF2-40B4-BE49-F238E27FC236}">
                <a16:creationId xmlns:a16="http://schemas.microsoft.com/office/drawing/2014/main" id="{AAC940DC-9C24-1945-A6A8-F9423331EBCD}"/>
              </a:ext>
            </a:extLst>
          </p:cNvPr>
          <p:cNvSpPr>
            <a:spLocks noGrp="1"/>
          </p:cNvSpPr>
          <p:nvPr>
            <p:ph idx="1"/>
          </p:nvPr>
        </p:nvSpPr>
        <p:spPr>
          <a:xfrm>
            <a:off x="838200" y="1436914"/>
            <a:ext cx="10515600" cy="4740049"/>
          </a:xfrm>
        </p:spPr>
        <p:txBody>
          <a:bodyPr>
            <a:normAutofit lnSpcReduction="10000"/>
          </a:bodyPr>
          <a:lstStyle/>
          <a:p>
            <a:pPr indent="-274320"/>
            <a:r>
              <a:rPr lang="en-US" sz="2000" dirty="0">
                <a:latin typeface="Arial" panose="020B0604020202020204" pitchFamily="34" charset="0"/>
                <a:cs typeface="Arial" panose="020B0604020202020204" pitchFamily="34" charset="0"/>
              </a:rPr>
              <a:t>HAF Plan Assessment and Approval (by Treasury)</a:t>
            </a:r>
          </a:p>
          <a:p>
            <a:pPr lvl="1" indent="-274320"/>
            <a:r>
              <a:rPr lang="en-US" sz="2000" dirty="0">
                <a:latin typeface="Arial" panose="020B0604020202020204" pitchFamily="34" charset="0"/>
                <a:cs typeface="Arial" panose="020B0604020202020204" pitchFamily="34" charset="0"/>
              </a:rPr>
              <a:t>Once the HAF Plan is submitted, Treasury will review the plan. Treasury will evaluate HAF Plans as described in the HAF guidance.</a:t>
            </a:r>
          </a:p>
          <a:p>
            <a:pPr lvl="1" indent="-274320"/>
            <a:r>
              <a:rPr lang="en-US" sz="2000" dirty="0">
                <a:latin typeface="Arial" panose="020B0604020202020204" pitchFamily="34" charset="0"/>
                <a:cs typeface="Arial" panose="020B0604020202020204" pitchFamily="34" charset="0"/>
              </a:rPr>
              <a:t>Treasury may approve a HAF Plan in whole or in part. </a:t>
            </a:r>
          </a:p>
          <a:p>
            <a:pPr lvl="1" indent="-274320"/>
            <a:r>
              <a:rPr lang="en-US" sz="2000" dirty="0">
                <a:latin typeface="Arial" panose="020B0604020202020204" pitchFamily="34" charset="0"/>
                <a:cs typeface="Arial" panose="020B0604020202020204" pitchFamily="34" charset="0"/>
              </a:rPr>
              <a:t>If Treasury identifies weaknesses in any elements of your HAF Plan, the grantee will be provided an opportunity to revise and resubmit those elements. </a:t>
            </a:r>
          </a:p>
          <a:p>
            <a:pPr lvl="1" indent="-274320"/>
            <a:r>
              <a:rPr lang="en-US" sz="2000" dirty="0">
                <a:latin typeface="Arial" panose="020B0604020202020204" pitchFamily="34" charset="0"/>
                <a:cs typeface="Arial" panose="020B0604020202020204" pitchFamily="34" charset="0"/>
              </a:rPr>
              <a:t>Upon Treasury’s approval of the HAF Plan, Treasury will initiate steps to transmit the requested allocation amount. </a:t>
            </a:r>
          </a:p>
          <a:p>
            <a:pPr marL="457200" lvl="1" indent="0">
              <a:buNone/>
            </a:pPr>
            <a:endParaRPr lang="en-US" sz="2000" dirty="0">
              <a:latin typeface="Arial" panose="020B0604020202020204" pitchFamily="34" charset="0"/>
              <a:cs typeface="Arial" panose="020B0604020202020204" pitchFamily="34" charset="0"/>
            </a:endParaRPr>
          </a:p>
          <a:p>
            <a:pPr indent="-274320"/>
            <a:r>
              <a:rPr lang="en-US" sz="2000" dirty="0">
                <a:latin typeface="Arial" panose="020B0604020202020204" pitchFamily="34" charset="0"/>
                <a:cs typeface="Arial" panose="020B0604020202020204" pitchFamily="34" charset="0"/>
              </a:rPr>
              <a:t>Reporting and Monitoring</a:t>
            </a:r>
          </a:p>
          <a:p>
            <a:pPr indent="-274320"/>
            <a:r>
              <a:rPr lang="en-US" sz="2000" dirty="0">
                <a:latin typeface="Arial" panose="020B0604020202020204" pitchFamily="34" charset="0"/>
                <a:cs typeface="Arial" panose="020B0604020202020204" pitchFamily="34" charset="0"/>
              </a:rPr>
              <a:t>Sanctions</a:t>
            </a:r>
          </a:p>
          <a:p>
            <a:pPr indent="-274320"/>
            <a:r>
              <a:rPr lang="en-US" sz="2000" dirty="0">
                <a:latin typeface="Arial" panose="020B0604020202020204" pitchFamily="34" charset="0"/>
                <a:cs typeface="Arial" panose="020B0604020202020204" pitchFamily="34" charset="0"/>
              </a:rPr>
              <a:t>All HAF Plans MUST be submitted through the online portal</a:t>
            </a:r>
          </a:p>
          <a:p>
            <a:endParaRPr lang="en-US" dirty="0"/>
          </a:p>
        </p:txBody>
      </p:sp>
      <p:sp>
        <p:nvSpPr>
          <p:cNvPr id="4" name="Footer Placeholder 3">
            <a:extLst>
              <a:ext uri="{FF2B5EF4-FFF2-40B4-BE49-F238E27FC236}">
                <a16:creationId xmlns:a16="http://schemas.microsoft.com/office/drawing/2014/main" id="{02C30028-30C8-024B-8B90-D66A8965CD1D}"/>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75B18F2F-E469-8849-AA6C-D03DA4150BBA}"/>
              </a:ext>
            </a:extLst>
          </p:cNvPr>
          <p:cNvSpPr>
            <a:spLocks noGrp="1"/>
          </p:cNvSpPr>
          <p:nvPr>
            <p:ph type="sldNum" sz="quarter" idx="12"/>
          </p:nvPr>
        </p:nvSpPr>
        <p:spPr/>
        <p:txBody>
          <a:bodyPr/>
          <a:lstStyle/>
          <a:p>
            <a:fld id="{2B37F28C-E4A9-1641-85AA-B4C69CDF285D}" type="slidenum">
              <a:rPr lang="en-US" smtClean="0"/>
              <a:t>10</a:t>
            </a:fld>
            <a:endParaRPr lang="en-US"/>
          </a:p>
        </p:txBody>
      </p:sp>
    </p:spTree>
    <p:extLst>
      <p:ext uri="{BB962C8B-B14F-4D97-AF65-F5344CB8AC3E}">
        <p14:creationId xmlns:p14="http://schemas.microsoft.com/office/powerpoint/2010/main" val="257425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A305-25E6-9245-AEC6-3CC39DC3EDA9}"/>
              </a:ext>
            </a:extLst>
          </p:cNvPr>
          <p:cNvSpPr>
            <a:spLocks noGrp="1"/>
          </p:cNvSpPr>
          <p:nvPr>
            <p:ph type="title"/>
          </p:nvPr>
        </p:nvSpPr>
        <p:spPr>
          <a:xfrm>
            <a:off x="838200" y="1"/>
            <a:ext cx="10515600" cy="1534885"/>
          </a:xfrm>
        </p:spPr>
        <p:txBody>
          <a:bodyPr>
            <a:normAutofit/>
          </a:bodyPr>
          <a:lstStyle/>
          <a:p>
            <a:pPr indent="-274320" algn="ctr"/>
            <a:r>
              <a:rPr lang="en-US" sz="3200" b="1" dirty="0">
                <a:latin typeface="Arial" panose="020B0604020202020204" pitchFamily="34" charset="0"/>
                <a:cs typeface="Arial" panose="020B0604020202020204" pitchFamily="34" charset="0"/>
              </a:rPr>
              <a:t>Homeowner Assistance Fund Plan Components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F90909B-92A6-5148-B74D-9011A6D75506}"/>
              </a:ext>
            </a:extLst>
          </p:cNvPr>
          <p:cNvSpPr>
            <a:spLocks noGrp="1"/>
          </p:cNvSpPr>
          <p:nvPr>
            <p:ph idx="1"/>
          </p:nvPr>
        </p:nvSpPr>
        <p:spPr>
          <a:xfrm>
            <a:off x="1421027" y="1643448"/>
            <a:ext cx="9465276" cy="4871651"/>
          </a:xfrm>
        </p:spPr>
        <p:txBody>
          <a:bodyPr>
            <a:normAutofit/>
          </a:bodyPr>
          <a:lstStyle/>
          <a:p>
            <a:pPr marL="411163" lvl="2" indent="-309563">
              <a:spcBef>
                <a:spcPts val="2300"/>
              </a:spcBef>
            </a:pPr>
            <a:r>
              <a:rPr lang="en-US" sz="2400" dirty="0">
                <a:latin typeface="Arial" panose="020B0604020202020204" pitchFamily="34" charset="0"/>
                <a:cs typeface="Arial" panose="020B0604020202020204" pitchFamily="34" charset="0"/>
              </a:rPr>
              <a:t>Treasury has provided a “streamlined” template for grantees receiving under $5M HAF grant – only 15 Tribes/TDHEs are over $5M nationwide. HAF plan templates are available on the </a:t>
            </a:r>
            <a:r>
              <a:rPr lang="en-US" sz="2400" dirty="0">
                <a:solidFill>
                  <a:schemeClr val="accent1"/>
                </a:solidFill>
                <a:latin typeface="Arial" panose="020B0604020202020204" pitchFamily="34" charset="0"/>
                <a:cs typeface="Arial" panose="020B0604020202020204" pitchFamily="34" charset="0"/>
              </a:rPr>
              <a:t>webpage</a:t>
            </a:r>
          </a:p>
          <a:p>
            <a:pPr marL="411163" lvl="2" indent="-309563">
              <a:spcBef>
                <a:spcPts val="2300"/>
              </a:spcBef>
            </a:pPr>
            <a:endParaRPr lang="en-US" sz="1000" dirty="0">
              <a:latin typeface="Arial" panose="020B0604020202020204" pitchFamily="34" charset="0"/>
              <a:cs typeface="Arial" panose="020B0604020202020204" pitchFamily="34" charset="0"/>
            </a:endParaRPr>
          </a:p>
          <a:p>
            <a:pPr marL="411163" lvl="2" indent="-309563"/>
            <a:r>
              <a:rPr lang="en-US" sz="2400" dirty="0">
                <a:latin typeface="Arial" panose="020B0604020202020204" pitchFamily="34" charset="0"/>
                <a:cs typeface="Arial" panose="020B0604020202020204" pitchFamily="34" charset="0"/>
              </a:rPr>
              <a:t>In the event that the information required in the HAF plan is not available to a tribe, Treasury will accept alternative information regarding the relevant community. </a:t>
            </a:r>
          </a:p>
          <a:p>
            <a:pPr marL="411163" lvl="2" indent="-309563"/>
            <a:endParaRPr lang="en-US" sz="1000" dirty="0">
              <a:latin typeface="Arial" panose="020B0604020202020204" pitchFamily="34" charset="0"/>
              <a:cs typeface="Arial" panose="020B0604020202020204" pitchFamily="34" charset="0"/>
            </a:endParaRPr>
          </a:p>
          <a:p>
            <a:pPr marL="411163" lvl="2" indent="-309563"/>
            <a:r>
              <a:rPr lang="en-US" sz="2400" dirty="0">
                <a:latin typeface="Arial" panose="020B0604020202020204" pitchFamily="34" charset="0"/>
                <a:cs typeface="Arial" panose="020B0604020202020204" pitchFamily="34" charset="0"/>
              </a:rPr>
              <a:t>Homeowner Needs and Engagement</a:t>
            </a:r>
          </a:p>
          <a:p>
            <a:pPr marL="411163" lvl="2" indent="-309563"/>
            <a:endParaRPr lang="en-US" sz="1000" dirty="0">
              <a:latin typeface="Arial" panose="020B0604020202020204" pitchFamily="34" charset="0"/>
              <a:cs typeface="Arial" panose="020B0604020202020204" pitchFamily="34" charset="0"/>
            </a:endParaRPr>
          </a:p>
          <a:p>
            <a:pPr marL="411163" lvl="2" indent="-309563"/>
            <a:r>
              <a:rPr lang="en-US" sz="2400" dirty="0">
                <a:latin typeface="Arial" panose="020B0604020202020204" pitchFamily="34" charset="0"/>
                <a:cs typeface="Arial" panose="020B0604020202020204" pitchFamily="34" charset="0"/>
              </a:rPr>
              <a:t>Program Descriptions / “Term Sheets”</a:t>
            </a:r>
          </a:p>
          <a:p>
            <a:pPr lvl="2"/>
            <a:endParaRPr lang="en-US" sz="2200" dirty="0">
              <a:latin typeface="Arial" panose="020B0604020202020204" pitchFamily="34" charset="0"/>
              <a:cs typeface="Arial" panose="020B0604020202020204" pitchFamily="34" charset="0"/>
            </a:endParaRPr>
          </a:p>
          <a:p>
            <a:pPr marL="1371600" lvl="3" indent="0">
              <a:buNone/>
            </a:pPr>
            <a:endParaRPr lang="en-US" sz="2000" dirty="0"/>
          </a:p>
          <a:p>
            <a:endParaRPr lang="en-US" dirty="0"/>
          </a:p>
        </p:txBody>
      </p:sp>
      <p:sp>
        <p:nvSpPr>
          <p:cNvPr id="4" name="Footer Placeholder 3">
            <a:extLst>
              <a:ext uri="{FF2B5EF4-FFF2-40B4-BE49-F238E27FC236}">
                <a16:creationId xmlns:a16="http://schemas.microsoft.com/office/drawing/2014/main" id="{3862C0D1-300A-8941-80A7-5ED46EE22043}"/>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650D3430-5D76-4E4A-BD7A-99CB8A0AE349}"/>
              </a:ext>
            </a:extLst>
          </p:cNvPr>
          <p:cNvSpPr>
            <a:spLocks noGrp="1"/>
          </p:cNvSpPr>
          <p:nvPr>
            <p:ph type="sldNum" sz="quarter" idx="12"/>
          </p:nvPr>
        </p:nvSpPr>
        <p:spPr/>
        <p:txBody>
          <a:bodyPr/>
          <a:lstStyle/>
          <a:p>
            <a:fld id="{9981225C-665E-D943-89BE-01526AF715D0}" type="slidenum">
              <a:rPr lang="en-US" smtClean="0"/>
              <a:t>11</a:t>
            </a:fld>
            <a:endParaRPr lang="en-US"/>
          </a:p>
        </p:txBody>
      </p:sp>
    </p:spTree>
    <p:extLst>
      <p:ext uri="{BB962C8B-B14F-4D97-AF65-F5344CB8AC3E}">
        <p14:creationId xmlns:p14="http://schemas.microsoft.com/office/powerpoint/2010/main" val="42203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F1F5-E4F8-6F40-9749-22F839C0B9DF}"/>
              </a:ext>
            </a:extLst>
          </p:cNvPr>
          <p:cNvSpPr>
            <a:spLocks noGrp="1"/>
          </p:cNvSpPr>
          <p:nvPr>
            <p:ph type="ctrTitle"/>
          </p:nvPr>
        </p:nvSpPr>
        <p:spPr>
          <a:xfrm>
            <a:off x="1524000" y="1"/>
            <a:ext cx="9144000" cy="1112107"/>
          </a:xfrm>
        </p:spPr>
        <p:txBody>
          <a:bodyPr>
            <a:normAutofit/>
          </a:bodyPr>
          <a:lstStyle/>
          <a:p>
            <a:pPr marL="182880" algn="ctr"/>
            <a:r>
              <a:rPr lang="en-US" sz="3200" b="1" dirty="0">
                <a:latin typeface="Arial" panose="020B0604020202020204" pitchFamily="34" charset="0"/>
                <a:cs typeface="Arial" panose="020B0604020202020204" pitchFamily="34" charset="0"/>
              </a:rPr>
              <a:t>HAF Plan Components (cont’d.)</a:t>
            </a:r>
          </a:p>
        </p:txBody>
      </p:sp>
      <p:sp>
        <p:nvSpPr>
          <p:cNvPr id="3" name="Subtitle 2">
            <a:extLst>
              <a:ext uri="{FF2B5EF4-FFF2-40B4-BE49-F238E27FC236}">
                <a16:creationId xmlns:a16="http://schemas.microsoft.com/office/drawing/2014/main" id="{4AD5A025-22E5-2A44-87B7-E1D8F1C037F9}"/>
              </a:ext>
            </a:extLst>
          </p:cNvPr>
          <p:cNvSpPr>
            <a:spLocks noGrp="1"/>
          </p:cNvSpPr>
          <p:nvPr>
            <p:ph type="subTitle" idx="1"/>
          </p:nvPr>
        </p:nvSpPr>
        <p:spPr>
          <a:xfrm>
            <a:off x="1383957" y="1293963"/>
            <a:ext cx="9284043" cy="4899804"/>
          </a:xfrm>
        </p:spPr>
        <p:txBody>
          <a:bodyPr>
            <a:noAutofit/>
          </a:bodyPr>
          <a:lstStyle/>
          <a:p>
            <a:pPr marL="444500" lvl="2" indent="-342900"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Methods of Targeting HAF Funding</a:t>
            </a:r>
          </a:p>
          <a:p>
            <a:pPr lvl="3" indent="-274320"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 HAF plan submitted by a tribe whose population consists largely or entirely of socially disadvantaged individuals may be tailored to reflect the limited effort necessary to target its programs for those individuals.</a:t>
            </a:r>
          </a:p>
          <a:p>
            <a:pPr marL="444500" lvl="2" indent="-342900"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Best Practices in Coordination with Other HAF Participants</a:t>
            </a:r>
          </a:p>
          <a:p>
            <a:pPr marL="444500" lvl="2" indent="-342900"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Performance Goals</a:t>
            </a:r>
          </a:p>
          <a:p>
            <a:pPr marL="444500" lvl="2" indent="-342900"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Readiness</a:t>
            </a:r>
          </a:p>
          <a:p>
            <a:pPr marL="1371600" lvl="4" indent="-257175"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Staffing and Systems</a:t>
            </a:r>
          </a:p>
          <a:p>
            <a:pPr marL="1371600" lvl="4" indent="-257175"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Contracts and Partnerships</a:t>
            </a:r>
          </a:p>
          <a:p>
            <a:pPr marL="1371600" lvl="4" indent="-257175"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Existing and Pilot Programs</a:t>
            </a:r>
            <a:r>
              <a:rPr lang="en-US" sz="2000" b="1" dirty="0">
                <a:solidFill>
                  <a:schemeClr val="tx1"/>
                </a:solidFill>
                <a:latin typeface="Arial" panose="020B0604020202020204" pitchFamily="34" charset="0"/>
                <a:cs typeface="Arial" panose="020B0604020202020204" pitchFamily="34" charset="0"/>
              </a:rPr>
              <a:t>	</a:t>
            </a:r>
          </a:p>
          <a:p>
            <a:pPr marL="119063" lvl="4" indent="342900"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Budget</a:t>
            </a:r>
          </a:p>
          <a:p>
            <a:pPr marL="1371600" lvl="4" indent="-257175" algn="l">
              <a:spcBef>
                <a:spcPts val="4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required template is part of Plan template</a:t>
            </a:r>
          </a:p>
        </p:txBody>
      </p:sp>
    </p:spTree>
    <p:extLst>
      <p:ext uri="{BB962C8B-B14F-4D97-AF65-F5344CB8AC3E}">
        <p14:creationId xmlns:p14="http://schemas.microsoft.com/office/powerpoint/2010/main" val="310487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1251-AEB5-254E-91CD-79DC8AD55C8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BB5E277-8853-174B-8B5A-02B861E43612}"/>
              </a:ext>
            </a:extLst>
          </p:cNvPr>
          <p:cNvPicPr>
            <a:picLocks noGrp="1" noChangeAspect="1"/>
          </p:cNvPicPr>
          <p:nvPr>
            <p:ph idx="1"/>
          </p:nvPr>
        </p:nvPicPr>
        <p:blipFill>
          <a:blip r:embed="rId2"/>
          <a:stretch>
            <a:fillRect/>
          </a:stretch>
        </p:blipFill>
        <p:spPr>
          <a:xfrm>
            <a:off x="3572608" y="365125"/>
            <a:ext cx="5046784" cy="5653265"/>
          </a:xfrm>
          <a:prstGeom prst="rect">
            <a:avLst/>
          </a:prstGeom>
        </p:spPr>
      </p:pic>
      <p:sp>
        <p:nvSpPr>
          <p:cNvPr id="4" name="Footer Placeholder 3">
            <a:extLst>
              <a:ext uri="{FF2B5EF4-FFF2-40B4-BE49-F238E27FC236}">
                <a16:creationId xmlns:a16="http://schemas.microsoft.com/office/drawing/2014/main" id="{0C3EECE1-1A7C-9F45-A5A1-4D59C3C60395}"/>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43420E10-64FB-7746-911C-01D7B8C0DBC4}"/>
              </a:ext>
            </a:extLst>
          </p:cNvPr>
          <p:cNvSpPr>
            <a:spLocks noGrp="1"/>
          </p:cNvSpPr>
          <p:nvPr>
            <p:ph type="sldNum" sz="quarter" idx="12"/>
          </p:nvPr>
        </p:nvSpPr>
        <p:spPr/>
        <p:txBody>
          <a:bodyPr/>
          <a:lstStyle/>
          <a:p>
            <a:fld id="{2B37F28C-E4A9-1641-85AA-B4C69CDF285D}" type="slidenum">
              <a:rPr lang="en-US" smtClean="0"/>
              <a:t>13</a:t>
            </a:fld>
            <a:endParaRPr lang="en-US"/>
          </a:p>
        </p:txBody>
      </p:sp>
    </p:spTree>
    <p:extLst>
      <p:ext uri="{BB962C8B-B14F-4D97-AF65-F5344CB8AC3E}">
        <p14:creationId xmlns:p14="http://schemas.microsoft.com/office/powerpoint/2010/main" val="381904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48E8-F2E1-BD43-A7CF-31A8617E6B6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B2BE901-3BDD-7348-8B18-97EB1051DBE3}"/>
              </a:ext>
            </a:extLst>
          </p:cNvPr>
          <p:cNvPicPr>
            <a:picLocks noGrp="1" noChangeAspect="1"/>
          </p:cNvPicPr>
          <p:nvPr>
            <p:ph idx="1"/>
          </p:nvPr>
        </p:nvPicPr>
        <p:blipFill>
          <a:blip r:embed="rId2"/>
          <a:stretch>
            <a:fillRect/>
          </a:stretch>
        </p:blipFill>
        <p:spPr>
          <a:xfrm>
            <a:off x="2444262" y="365125"/>
            <a:ext cx="7655228" cy="6331661"/>
          </a:xfrm>
          <a:prstGeom prst="rect">
            <a:avLst/>
          </a:prstGeom>
        </p:spPr>
      </p:pic>
      <p:sp>
        <p:nvSpPr>
          <p:cNvPr id="4" name="Footer Placeholder 3">
            <a:extLst>
              <a:ext uri="{FF2B5EF4-FFF2-40B4-BE49-F238E27FC236}">
                <a16:creationId xmlns:a16="http://schemas.microsoft.com/office/drawing/2014/main" id="{9EB5F987-63D1-1649-A860-94237AE87FC6}"/>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92272B69-6163-B143-B15B-AED3F900ACFC}"/>
              </a:ext>
            </a:extLst>
          </p:cNvPr>
          <p:cNvSpPr>
            <a:spLocks noGrp="1"/>
          </p:cNvSpPr>
          <p:nvPr>
            <p:ph type="sldNum" sz="quarter" idx="12"/>
          </p:nvPr>
        </p:nvSpPr>
        <p:spPr/>
        <p:txBody>
          <a:bodyPr/>
          <a:lstStyle/>
          <a:p>
            <a:fld id="{2B37F28C-E4A9-1641-85AA-B4C69CDF285D}" type="slidenum">
              <a:rPr lang="en-US" smtClean="0"/>
              <a:t>14</a:t>
            </a:fld>
            <a:endParaRPr lang="en-US"/>
          </a:p>
        </p:txBody>
      </p:sp>
    </p:spTree>
    <p:extLst>
      <p:ext uri="{BB962C8B-B14F-4D97-AF65-F5344CB8AC3E}">
        <p14:creationId xmlns:p14="http://schemas.microsoft.com/office/powerpoint/2010/main" val="161368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0A0E-539B-BE4F-967E-F1C0DD59B41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85C65D9C-68BC-3748-B4A5-38EF1BBA7488}"/>
              </a:ext>
            </a:extLst>
          </p:cNvPr>
          <p:cNvPicPr>
            <a:picLocks noGrp="1" noChangeAspect="1"/>
          </p:cNvPicPr>
          <p:nvPr>
            <p:ph idx="1"/>
          </p:nvPr>
        </p:nvPicPr>
        <p:blipFill>
          <a:blip r:embed="rId2"/>
          <a:stretch>
            <a:fillRect/>
          </a:stretch>
        </p:blipFill>
        <p:spPr>
          <a:xfrm>
            <a:off x="2321171" y="250002"/>
            <a:ext cx="6993304" cy="6106348"/>
          </a:xfrm>
          <a:prstGeom prst="rect">
            <a:avLst/>
          </a:prstGeom>
        </p:spPr>
      </p:pic>
      <p:sp>
        <p:nvSpPr>
          <p:cNvPr id="4" name="Footer Placeholder 3">
            <a:extLst>
              <a:ext uri="{FF2B5EF4-FFF2-40B4-BE49-F238E27FC236}">
                <a16:creationId xmlns:a16="http://schemas.microsoft.com/office/drawing/2014/main" id="{7ACC6187-D01A-AE48-B614-C1C86E17E115}"/>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E02EA99C-6DD1-544D-8667-544EB2755479}"/>
              </a:ext>
            </a:extLst>
          </p:cNvPr>
          <p:cNvSpPr>
            <a:spLocks noGrp="1"/>
          </p:cNvSpPr>
          <p:nvPr>
            <p:ph type="sldNum" sz="quarter" idx="12"/>
          </p:nvPr>
        </p:nvSpPr>
        <p:spPr/>
        <p:txBody>
          <a:bodyPr/>
          <a:lstStyle/>
          <a:p>
            <a:fld id="{2B37F28C-E4A9-1641-85AA-B4C69CDF285D}" type="slidenum">
              <a:rPr lang="en-US" smtClean="0"/>
              <a:t>15</a:t>
            </a:fld>
            <a:endParaRPr lang="en-US"/>
          </a:p>
        </p:txBody>
      </p:sp>
    </p:spTree>
    <p:extLst>
      <p:ext uri="{BB962C8B-B14F-4D97-AF65-F5344CB8AC3E}">
        <p14:creationId xmlns:p14="http://schemas.microsoft.com/office/powerpoint/2010/main" val="112355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6FB285-CBE9-974B-A969-CE45529F98A0}"/>
              </a:ext>
            </a:extLst>
          </p:cNvPr>
          <p:cNvSpPr>
            <a:spLocks noGrp="1"/>
          </p:cNvSpPr>
          <p:nvPr>
            <p:ph type="ftr" sz="quarter" idx="11"/>
          </p:nvPr>
        </p:nvSpPr>
        <p:spPr/>
        <p:txBody>
          <a:bodyPr/>
          <a:lstStyle/>
          <a:p>
            <a:r>
              <a:rPr lang="en-US"/>
              <a:t>Wagenlander &amp; Heisterkamp, LLC October, 2021</a:t>
            </a:r>
          </a:p>
        </p:txBody>
      </p:sp>
      <p:sp>
        <p:nvSpPr>
          <p:cNvPr id="3" name="Slide Number Placeholder 2">
            <a:extLst>
              <a:ext uri="{FF2B5EF4-FFF2-40B4-BE49-F238E27FC236}">
                <a16:creationId xmlns:a16="http://schemas.microsoft.com/office/drawing/2014/main" id="{D55A951C-0284-494C-B996-EB9F91043C0A}"/>
              </a:ext>
            </a:extLst>
          </p:cNvPr>
          <p:cNvSpPr>
            <a:spLocks noGrp="1"/>
          </p:cNvSpPr>
          <p:nvPr>
            <p:ph type="sldNum" sz="quarter" idx="12"/>
          </p:nvPr>
        </p:nvSpPr>
        <p:spPr/>
        <p:txBody>
          <a:bodyPr/>
          <a:lstStyle/>
          <a:p>
            <a:fld id="{2B37F28C-E4A9-1641-85AA-B4C69CDF285D}" type="slidenum">
              <a:rPr lang="en-US" smtClean="0"/>
              <a:t>16</a:t>
            </a:fld>
            <a:endParaRPr lang="en-US"/>
          </a:p>
        </p:txBody>
      </p:sp>
      <p:pic>
        <p:nvPicPr>
          <p:cNvPr id="4" name="Picture 3">
            <a:extLst>
              <a:ext uri="{FF2B5EF4-FFF2-40B4-BE49-F238E27FC236}">
                <a16:creationId xmlns:a16="http://schemas.microsoft.com/office/drawing/2014/main" id="{BE351DC9-45CC-3840-B8D0-1C63EE7AFB20}"/>
              </a:ext>
            </a:extLst>
          </p:cNvPr>
          <p:cNvPicPr>
            <a:picLocks noChangeAspect="1"/>
          </p:cNvPicPr>
          <p:nvPr/>
        </p:nvPicPr>
        <p:blipFill>
          <a:blip r:embed="rId2"/>
          <a:stretch>
            <a:fillRect/>
          </a:stretch>
        </p:blipFill>
        <p:spPr>
          <a:xfrm>
            <a:off x="1070757" y="439615"/>
            <a:ext cx="10050486" cy="3884246"/>
          </a:xfrm>
          <a:prstGeom prst="rect">
            <a:avLst/>
          </a:prstGeom>
        </p:spPr>
      </p:pic>
    </p:spTree>
    <p:extLst>
      <p:ext uri="{BB962C8B-B14F-4D97-AF65-F5344CB8AC3E}">
        <p14:creationId xmlns:p14="http://schemas.microsoft.com/office/powerpoint/2010/main" val="58640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5CAC-DD16-AE4D-8513-7ED1536B7F4F}"/>
              </a:ext>
            </a:extLst>
          </p:cNvPr>
          <p:cNvSpPr>
            <a:spLocks noGrp="1"/>
          </p:cNvSpPr>
          <p:nvPr>
            <p:ph type="title"/>
          </p:nvPr>
        </p:nvSpPr>
        <p:spPr>
          <a:xfrm>
            <a:off x="838200" y="365126"/>
            <a:ext cx="10515600" cy="773562"/>
          </a:xfrm>
        </p:spPr>
        <p:txBody>
          <a:bodyPr>
            <a:normAutofit/>
          </a:bodyPr>
          <a:lstStyle/>
          <a:p>
            <a:pPr algn="ctr"/>
            <a:r>
              <a:rPr lang="en-US" sz="3200" b="1" dirty="0">
                <a:latin typeface="Arial" panose="020B0604020202020204" pitchFamily="34" charset="0"/>
                <a:cs typeface="Arial" panose="020B0604020202020204" pitchFamily="34" charset="0"/>
              </a:rPr>
              <a:t>Program Descriptions or “Term Sheets”</a:t>
            </a:r>
          </a:p>
        </p:txBody>
      </p:sp>
      <p:sp>
        <p:nvSpPr>
          <p:cNvPr id="3" name="Content Placeholder 2">
            <a:extLst>
              <a:ext uri="{FF2B5EF4-FFF2-40B4-BE49-F238E27FC236}">
                <a16:creationId xmlns:a16="http://schemas.microsoft.com/office/drawing/2014/main" id="{AB04E21B-6AE9-2149-8C98-AA81F8C4B732}"/>
              </a:ext>
            </a:extLst>
          </p:cNvPr>
          <p:cNvSpPr>
            <a:spLocks noGrp="1"/>
          </p:cNvSpPr>
          <p:nvPr>
            <p:ph idx="1"/>
          </p:nvPr>
        </p:nvSpPr>
        <p:spPr>
          <a:xfrm>
            <a:off x="838200" y="1138688"/>
            <a:ext cx="10515600" cy="5038275"/>
          </a:xfrm>
        </p:spPr>
        <p:txBody>
          <a:bodyPr>
            <a:normAutofit/>
          </a:bodyPr>
          <a:lstStyle/>
          <a:p>
            <a:pPr>
              <a:lnSpc>
                <a:spcPts val="2680"/>
              </a:lnSpc>
              <a:spcBef>
                <a:spcPts val="0"/>
              </a:spcBef>
            </a:pPr>
            <a:endParaRPr lang="en-US" dirty="0">
              <a:effectLst/>
              <a:latin typeface="Arial" panose="020B0604020202020204" pitchFamily="34" charset="0"/>
              <a:cs typeface="Arial" panose="020B0604020202020204" pitchFamily="34" charset="0"/>
            </a:endParaRPr>
          </a:p>
          <a:p>
            <a:pPr>
              <a:lnSpc>
                <a:spcPct val="100000"/>
              </a:lnSpc>
              <a:spcBef>
                <a:spcPts val="0"/>
              </a:spcBef>
            </a:pPr>
            <a:endParaRPr lang="en-US" sz="2400" dirty="0">
              <a:effectLst/>
              <a:latin typeface="Arial" panose="020B0604020202020204" pitchFamily="34" charset="0"/>
              <a:cs typeface="Arial" panose="020B0604020202020204" pitchFamily="34" charset="0"/>
            </a:endParaRPr>
          </a:p>
          <a:p>
            <a:pPr>
              <a:lnSpc>
                <a:spcPct val="100000"/>
              </a:lnSpc>
              <a:spcBef>
                <a:spcPts val="0"/>
              </a:spcBef>
            </a:pPr>
            <a:r>
              <a:rPr lang="en-US" sz="2400" dirty="0">
                <a:effectLst/>
                <a:latin typeface="Arial" panose="020B0604020202020204" pitchFamily="34" charset="0"/>
                <a:cs typeface="Arial" panose="020B0604020202020204" pitchFamily="34" charset="0"/>
              </a:rPr>
              <a:t>HAF participants must describe each program for which they will use HAF funding. Treasury has provided sample “Term Sheets” for this purpose. </a:t>
            </a:r>
          </a:p>
          <a:p>
            <a:pPr>
              <a:lnSpc>
                <a:spcPct val="100000"/>
              </a:lnSpc>
              <a:spcBef>
                <a:spcPts val="0"/>
              </a:spcBef>
            </a:pPr>
            <a:endParaRPr lang="en-US" sz="2400" dirty="0">
              <a:effectLst/>
              <a:latin typeface="Arial" panose="020B0604020202020204" pitchFamily="34" charset="0"/>
              <a:cs typeface="Arial" panose="020B0604020202020204" pitchFamily="34" charset="0"/>
            </a:endParaRPr>
          </a:p>
          <a:p>
            <a:pPr>
              <a:lnSpc>
                <a:spcPct val="100000"/>
              </a:lnSpc>
              <a:spcBef>
                <a:spcPts val="0"/>
              </a:spcBef>
            </a:pPr>
            <a:r>
              <a:rPr lang="en-US" sz="2400" dirty="0">
                <a:effectLst/>
                <a:latin typeface="Arial" panose="020B0604020202020204" pitchFamily="34" charset="0"/>
                <a:cs typeface="Arial" panose="020B0604020202020204" pitchFamily="34" charset="0"/>
              </a:rPr>
              <a:t>The description must describe the targeted population of homeowners and the financial challenges the program would address based on the data-driven assessment of homeowner needs (e.g., the immediate challenge of mortgage delinquency, or displacement prevention). </a:t>
            </a:r>
          </a:p>
          <a:p>
            <a:endParaRPr lang="en-US" dirty="0"/>
          </a:p>
        </p:txBody>
      </p:sp>
      <p:sp>
        <p:nvSpPr>
          <p:cNvPr id="4" name="Footer Placeholder 3">
            <a:extLst>
              <a:ext uri="{FF2B5EF4-FFF2-40B4-BE49-F238E27FC236}">
                <a16:creationId xmlns:a16="http://schemas.microsoft.com/office/drawing/2014/main" id="{FA000FFB-541B-F841-BF74-126C14914658}"/>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0BAEE62E-F38A-5C4E-AB3F-40C121CE7FA1}"/>
              </a:ext>
            </a:extLst>
          </p:cNvPr>
          <p:cNvSpPr>
            <a:spLocks noGrp="1"/>
          </p:cNvSpPr>
          <p:nvPr>
            <p:ph type="sldNum" sz="quarter" idx="12"/>
          </p:nvPr>
        </p:nvSpPr>
        <p:spPr/>
        <p:txBody>
          <a:bodyPr/>
          <a:lstStyle/>
          <a:p>
            <a:fld id="{2B37F28C-E4A9-1641-85AA-B4C69CDF285D}" type="slidenum">
              <a:rPr lang="en-US" smtClean="0"/>
              <a:t>17</a:t>
            </a:fld>
            <a:endParaRPr lang="en-US"/>
          </a:p>
        </p:txBody>
      </p:sp>
    </p:spTree>
    <p:extLst>
      <p:ext uri="{BB962C8B-B14F-4D97-AF65-F5344CB8AC3E}">
        <p14:creationId xmlns:p14="http://schemas.microsoft.com/office/powerpoint/2010/main" val="372937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26EF-C268-CC46-AD42-4E92DC0337BB}"/>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Program Descriptions or “Term Sheets” (cont’d)</a:t>
            </a:r>
            <a:endParaRPr lang="en-US" sz="3200" dirty="0"/>
          </a:p>
        </p:txBody>
      </p:sp>
      <p:sp>
        <p:nvSpPr>
          <p:cNvPr id="3" name="Content Placeholder 2">
            <a:extLst>
              <a:ext uri="{FF2B5EF4-FFF2-40B4-BE49-F238E27FC236}">
                <a16:creationId xmlns:a16="http://schemas.microsoft.com/office/drawing/2014/main" id="{815AF65B-01FD-F84B-B5B7-AFA150ACAECB}"/>
              </a:ext>
            </a:extLst>
          </p:cNvPr>
          <p:cNvSpPr>
            <a:spLocks noGrp="1"/>
          </p:cNvSpPr>
          <p:nvPr>
            <p:ph idx="1"/>
          </p:nvPr>
        </p:nvSpPr>
        <p:spPr/>
        <p:txBody>
          <a:bodyPr>
            <a:normAutofit fontScale="92500" lnSpcReduction="10000"/>
          </a:bodyPr>
          <a:lstStyle/>
          <a:p>
            <a:pPr>
              <a:lnSpc>
                <a:spcPct val="120000"/>
              </a:lnSpc>
              <a:spcBef>
                <a:spcPts val="0"/>
              </a:spcBef>
              <a:spcAft>
                <a:spcPts val="600"/>
              </a:spcAft>
            </a:pPr>
            <a:r>
              <a:rPr lang="en-US" sz="2400" dirty="0">
                <a:effectLst/>
                <a:latin typeface="Arial" panose="020B0604020202020204" pitchFamily="34" charset="0"/>
                <a:cs typeface="Arial" panose="020B0604020202020204" pitchFamily="34" charset="0"/>
              </a:rPr>
              <a:t>Each program description/term sheet must include a description of: </a:t>
            </a:r>
          </a:p>
          <a:p>
            <a:pPr lvl="1">
              <a:lnSpc>
                <a:spcPct val="120000"/>
              </a:lnSpc>
              <a:spcBef>
                <a:spcPts val="0"/>
              </a:spcBef>
              <a:spcAft>
                <a:spcPts val="600"/>
              </a:spcAft>
            </a:pPr>
            <a:r>
              <a:rPr lang="en-US" sz="2400" dirty="0">
                <a:effectLst/>
                <a:latin typeface="Arial" panose="020B0604020202020204" pitchFamily="34" charset="0"/>
                <a:cs typeface="Arial" panose="020B0604020202020204" pitchFamily="34" charset="0"/>
              </a:rPr>
              <a:t>eligibility requirements;</a:t>
            </a:r>
          </a:p>
          <a:p>
            <a:pPr lvl="1">
              <a:lnSpc>
                <a:spcPct val="120000"/>
              </a:lnSpc>
              <a:spcBef>
                <a:spcPts val="0"/>
              </a:spcBef>
              <a:spcAft>
                <a:spcPts val="600"/>
              </a:spcAft>
            </a:pPr>
            <a:r>
              <a:rPr lang="en-US" sz="2400" dirty="0">
                <a:effectLst/>
                <a:latin typeface="Arial" panose="020B0604020202020204" pitchFamily="34" charset="0"/>
                <a:cs typeface="Arial" panose="020B0604020202020204" pitchFamily="34" charset="0"/>
              </a:rPr>
              <a:t>the intended impact on eligible homeowners; </a:t>
            </a:r>
          </a:p>
          <a:p>
            <a:pPr lvl="1"/>
            <a:r>
              <a:rPr lang="en-US" sz="2400" dirty="0">
                <a:effectLst/>
                <a:latin typeface="Arial" panose="020B0604020202020204" pitchFamily="34" charset="0"/>
                <a:cs typeface="Arial" panose="020B0604020202020204" pitchFamily="34" charset="0"/>
              </a:rPr>
              <a:t>the application process; </a:t>
            </a:r>
          </a:p>
          <a:p>
            <a:pPr lvl="1"/>
            <a:r>
              <a:rPr lang="en-US" sz="2400" dirty="0">
                <a:effectLst/>
                <a:latin typeface="Arial" panose="020B0604020202020204" pitchFamily="34" charset="0"/>
                <a:cs typeface="Arial" panose="020B0604020202020204" pitchFamily="34" charset="0"/>
              </a:rPr>
              <a:t>conditions or limitations -- including the maximum dollar amount that the program will provide to each homeowner for each type of qualified expense; </a:t>
            </a:r>
          </a:p>
          <a:p>
            <a:pPr lvl="1"/>
            <a:r>
              <a:rPr lang="en-US" sz="2400" dirty="0">
                <a:effectLst/>
                <a:latin typeface="Arial" panose="020B0604020202020204" pitchFamily="34" charset="0"/>
                <a:cs typeface="Arial" panose="020B0604020202020204" pitchFamily="34" charset="0"/>
              </a:rPr>
              <a:t>a description of the payment process; </a:t>
            </a:r>
          </a:p>
          <a:p>
            <a:pPr lvl="1"/>
            <a:r>
              <a:rPr lang="en-US" sz="2400" dirty="0">
                <a:effectLst/>
                <a:latin typeface="Arial" panose="020B0604020202020204" pitchFamily="34" charset="0"/>
                <a:cs typeface="Arial" panose="020B0604020202020204" pitchFamily="34" charset="0"/>
              </a:rPr>
              <a:t>other available sources of assistance for targeted homeowners </a:t>
            </a:r>
          </a:p>
          <a:p>
            <a:endParaRPr lang="en-US" dirty="0"/>
          </a:p>
        </p:txBody>
      </p:sp>
      <p:sp>
        <p:nvSpPr>
          <p:cNvPr id="4" name="Footer Placeholder 3">
            <a:extLst>
              <a:ext uri="{FF2B5EF4-FFF2-40B4-BE49-F238E27FC236}">
                <a16:creationId xmlns:a16="http://schemas.microsoft.com/office/drawing/2014/main" id="{62E5611A-627C-3540-86F3-3283523B04DD}"/>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B57C0AE7-199B-7D40-86EF-F3EA91EABF77}"/>
              </a:ext>
            </a:extLst>
          </p:cNvPr>
          <p:cNvSpPr>
            <a:spLocks noGrp="1"/>
          </p:cNvSpPr>
          <p:nvPr>
            <p:ph type="sldNum" sz="quarter" idx="12"/>
          </p:nvPr>
        </p:nvSpPr>
        <p:spPr/>
        <p:txBody>
          <a:bodyPr/>
          <a:lstStyle/>
          <a:p>
            <a:fld id="{2B37F28C-E4A9-1641-85AA-B4C69CDF285D}" type="slidenum">
              <a:rPr lang="en-US" smtClean="0"/>
              <a:t>18</a:t>
            </a:fld>
            <a:endParaRPr lang="en-US"/>
          </a:p>
        </p:txBody>
      </p:sp>
    </p:spTree>
    <p:extLst>
      <p:ext uri="{BB962C8B-B14F-4D97-AF65-F5344CB8AC3E}">
        <p14:creationId xmlns:p14="http://schemas.microsoft.com/office/powerpoint/2010/main" val="65819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C613-88EB-4B44-AD18-538E1864D62F}"/>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Program Descriptions or “Term Sheets” (cont’d)</a:t>
            </a:r>
            <a:endParaRPr lang="en-US" sz="3200" dirty="0"/>
          </a:p>
        </p:txBody>
      </p:sp>
      <p:sp>
        <p:nvSpPr>
          <p:cNvPr id="3" name="Content Placeholder 2">
            <a:extLst>
              <a:ext uri="{FF2B5EF4-FFF2-40B4-BE49-F238E27FC236}">
                <a16:creationId xmlns:a16="http://schemas.microsoft.com/office/drawing/2014/main" id="{434E4640-D1A6-AE44-BC07-D6A956605D0A}"/>
              </a:ext>
            </a:extLst>
          </p:cNvPr>
          <p:cNvSpPr>
            <a:spLocks noGrp="1"/>
          </p:cNvSpPr>
          <p:nvPr>
            <p:ph idx="1"/>
          </p:nvPr>
        </p:nvSpPr>
        <p:spPr>
          <a:xfrm>
            <a:off x="838200" y="1690688"/>
            <a:ext cx="10515600" cy="4486275"/>
          </a:xfrm>
        </p:spPr>
        <p:txBody>
          <a:bodyPr>
            <a:normAutofit/>
          </a:bodyPr>
          <a:lstStyle/>
          <a:p>
            <a:endParaRPr lang="en-US" dirty="0">
              <a:effectLst/>
              <a:latin typeface="Arial" panose="020B0604020202020204" pitchFamily="34" charset="0"/>
              <a:cs typeface="Arial" panose="020B0604020202020204" pitchFamily="34" charset="0"/>
            </a:endParaRPr>
          </a:p>
          <a:p>
            <a:r>
              <a:rPr lang="en-US" sz="2200" dirty="0">
                <a:effectLst/>
                <a:latin typeface="Arial" panose="020B0604020202020204" pitchFamily="34" charset="0"/>
                <a:cs typeface="Arial" panose="020B0604020202020204" pitchFamily="34" charset="0"/>
              </a:rPr>
              <a:t>HAF participants </a:t>
            </a:r>
            <a:r>
              <a:rPr lang="en-US" sz="2200" b="1" dirty="0">
                <a:effectLst/>
                <a:latin typeface="Arial" panose="020B0604020202020204" pitchFamily="34" charset="0"/>
                <a:cs typeface="Arial" panose="020B0604020202020204" pitchFamily="34" charset="0"/>
              </a:rPr>
              <a:t>must have </a:t>
            </a:r>
            <a:r>
              <a:rPr lang="en-US" sz="2200" dirty="0">
                <a:effectLst/>
                <a:latin typeface="Arial" panose="020B0604020202020204" pitchFamily="34" charset="0"/>
                <a:cs typeface="Arial" panose="020B0604020202020204" pitchFamily="34" charset="0"/>
              </a:rPr>
              <a:t>one or more programs intended to reduce mortgage delinquency among targeted populations. </a:t>
            </a:r>
          </a:p>
          <a:p>
            <a:r>
              <a:rPr lang="en-US" sz="2200" dirty="0">
                <a:effectLst/>
                <a:latin typeface="Arial" panose="020B0604020202020204" pitchFamily="34" charset="0"/>
                <a:cs typeface="Arial" panose="020B0604020202020204" pitchFamily="34" charset="0"/>
              </a:rPr>
              <a:t>Treasury encourages HAF participants to consider homeownership preservation programs for low-income households in areas where property taxes and utility costs are increasing, </a:t>
            </a:r>
            <a:r>
              <a:rPr lang="en-US" sz="2200" u="sng" dirty="0">
                <a:effectLst/>
                <a:latin typeface="Arial" panose="020B0604020202020204" pitchFamily="34" charset="0"/>
                <a:cs typeface="Arial" panose="020B0604020202020204" pitchFamily="34" charset="0"/>
              </a:rPr>
              <a:t>including for households that do not have mortgages</a:t>
            </a:r>
            <a:r>
              <a:rPr lang="en-US" sz="2200" dirty="0">
                <a:effectLst/>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Treasury also encourages HAF participants to consider program designs that leverage utility assistance from other federal programs that have been created expressly for that purpose before using HAF funds for utility assistance</a:t>
            </a:r>
            <a:r>
              <a:rPr lang="en-US" dirty="0">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2690238C-07A6-AF45-BF87-808BC203D8A4}"/>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8F1D939F-F9B5-D149-BD4B-1D5B03F5D058}"/>
              </a:ext>
            </a:extLst>
          </p:cNvPr>
          <p:cNvSpPr>
            <a:spLocks noGrp="1"/>
          </p:cNvSpPr>
          <p:nvPr>
            <p:ph type="sldNum" sz="quarter" idx="12"/>
          </p:nvPr>
        </p:nvSpPr>
        <p:spPr/>
        <p:txBody>
          <a:bodyPr/>
          <a:lstStyle/>
          <a:p>
            <a:fld id="{2B37F28C-E4A9-1641-85AA-B4C69CDF285D}" type="slidenum">
              <a:rPr lang="en-US" smtClean="0"/>
              <a:t>19</a:t>
            </a:fld>
            <a:endParaRPr lang="en-US"/>
          </a:p>
        </p:txBody>
      </p:sp>
    </p:spTree>
    <p:extLst>
      <p:ext uri="{BB962C8B-B14F-4D97-AF65-F5344CB8AC3E}">
        <p14:creationId xmlns:p14="http://schemas.microsoft.com/office/powerpoint/2010/main" val="360134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E735-FF84-FC42-80BD-8A486D306A88}"/>
              </a:ext>
            </a:extLst>
          </p:cNvPr>
          <p:cNvSpPr>
            <a:spLocks noGrp="1"/>
          </p:cNvSpPr>
          <p:nvPr>
            <p:ph type="title"/>
          </p:nvPr>
        </p:nvSpPr>
        <p:spPr>
          <a:xfrm>
            <a:off x="838200" y="1"/>
            <a:ext cx="10515600" cy="914399"/>
          </a:xfrm>
        </p:spPr>
        <p:txBody>
          <a:bodyPr>
            <a:normAutofit/>
          </a:bodyPr>
          <a:lstStyle/>
          <a:p>
            <a:pPr algn="ctr"/>
            <a:r>
              <a:rPr lang="en-US" sz="3200" b="1" dirty="0">
                <a:latin typeface="Arial" panose="020B0604020202020204" pitchFamily="34" charset="0"/>
                <a:cs typeface="Arial" panose="020B0604020202020204" pitchFamily="34" charset="0"/>
              </a:rPr>
              <a:t>Homeowner Assistance Fund</a:t>
            </a:r>
          </a:p>
        </p:txBody>
      </p:sp>
      <p:sp>
        <p:nvSpPr>
          <p:cNvPr id="3" name="Content Placeholder 2">
            <a:extLst>
              <a:ext uri="{FF2B5EF4-FFF2-40B4-BE49-F238E27FC236}">
                <a16:creationId xmlns:a16="http://schemas.microsoft.com/office/drawing/2014/main" id="{FC2DBBFE-7697-804C-8FF1-8F72B35D5B49}"/>
              </a:ext>
            </a:extLst>
          </p:cNvPr>
          <p:cNvSpPr>
            <a:spLocks noGrp="1"/>
          </p:cNvSpPr>
          <p:nvPr>
            <p:ph idx="1"/>
          </p:nvPr>
        </p:nvSpPr>
        <p:spPr>
          <a:xfrm>
            <a:off x="271849" y="914401"/>
            <a:ext cx="11602994" cy="5441950"/>
          </a:xfrm>
        </p:spPr>
        <p:txBody>
          <a:bodyPr>
            <a:normAutofit fontScale="92500" lnSpcReduction="20000"/>
          </a:bodyPr>
          <a:lstStyle/>
          <a:p>
            <a:pPr indent="-274320"/>
            <a:endParaRPr lang="en-US" b="1" dirty="0">
              <a:latin typeface="Arial" panose="020B0604020202020204" pitchFamily="34" charset="0"/>
              <a:cs typeface="Arial" panose="020B0604020202020204" pitchFamily="34" charset="0"/>
            </a:endParaRPr>
          </a:p>
          <a:p>
            <a:pPr indent="-274320"/>
            <a:r>
              <a:rPr lang="en-US" sz="2400" b="1" dirty="0">
                <a:latin typeface="Arial" panose="020B0604020202020204" pitchFamily="34" charset="0"/>
                <a:cs typeface="Arial" panose="020B0604020202020204" pitchFamily="34" charset="0"/>
              </a:rPr>
              <a:t>American Rescue Plan Act (ARPA)</a:t>
            </a:r>
            <a:r>
              <a:rPr lang="en-US" sz="2400" dirty="0">
                <a:latin typeface="Arial" panose="020B0604020202020204" pitchFamily="34" charset="0"/>
                <a:cs typeface="Arial" panose="020B0604020202020204" pitchFamily="34" charset="0"/>
              </a:rPr>
              <a:t> - Public Law 117-2, enacted March 11, 2021</a:t>
            </a:r>
          </a:p>
          <a:p>
            <a:pPr lvl="1" indent="-274320"/>
            <a:r>
              <a:rPr lang="en-US" sz="2400" dirty="0">
                <a:latin typeface="Arial" panose="020B0604020202020204" pitchFamily="34" charset="0"/>
                <a:cs typeface="Arial" panose="020B0604020202020204" pitchFamily="34" charset="0"/>
              </a:rPr>
              <a:t>Funds remain available until September 30, 2025</a:t>
            </a:r>
          </a:p>
          <a:p>
            <a:endParaRPr lang="en-US" sz="1100" dirty="0">
              <a:latin typeface="Arial" panose="020B0604020202020204" pitchFamily="34" charset="0"/>
              <a:cs typeface="Arial" panose="020B0604020202020204" pitchFamily="34" charset="0"/>
            </a:endParaRPr>
          </a:p>
          <a:p>
            <a:pPr indent="-274320"/>
            <a:r>
              <a:rPr lang="en-US" sz="2400" b="1" dirty="0">
                <a:latin typeface="Arial" panose="020B0604020202020204" pitchFamily="34" charset="0"/>
                <a:cs typeface="Arial" panose="020B0604020202020204" pitchFamily="34" charset="0"/>
              </a:rPr>
              <a:t>Homeowner Assistance Fund (HAF)</a:t>
            </a:r>
          </a:p>
          <a:p>
            <a:pPr lvl="1">
              <a:lnSpc>
                <a:spcPct val="40000"/>
              </a:lnSpc>
              <a:spcBef>
                <a:spcPts val="600"/>
              </a:spcBef>
            </a:pPr>
            <a:endParaRPr lang="en-US" dirty="0">
              <a:latin typeface="Arial" panose="020B0604020202020204" pitchFamily="34" charset="0"/>
              <a:cs typeface="Arial" panose="020B0604020202020204" pitchFamily="34" charset="0"/>
            </a:endParaRPr>
          </a:p>
          <a:p>
            <a:pPr lvl="3" indent="-274320">
              <a:spcAft>
                <a:spcPts val="500"/>
              </a:spcAft>
            </a:pPr>
            <a:r>
              <a:rPr lang="en-US" sz="2400" dirty="0">
                <a:latin typeface="Arial" panose="020B0604020202020204" pitchFamily="34" charset="0"/>
                <a:cs typeface="Arial" panose="020B0604020202020204" pitchFamily="34" charset="0"/>
              </a:rPr>
              <a:t>Administered by U.S. Dept. of Treasury</a:t>
            </a:r>
          </a:p>
          <a:p>
            <a:pPr lvl="4" indent="-274320">
              <a:spcAft>
                <a:spcPts val="500"/>
              </a:spcAft>
            </a:pPr>
            <a:r>
              <a:rPr lang="en-US" sz="2400" b="1" dirty="0">
                <a:solidFill>
                  <a:schemeClr val="accent1"/>
                </a:solidFill>
                <a:latin typeface="Arial" panose="020B0604020202020204" pitchFamily="34" charset="0"/>
                <a:cs typeface="Arial" panose="020B0604020202020204" pitchFamily="34" charset="0"/>
              </a:rPr>
              <a:t>Webpage:</a:t>
            </a:r>
            <a:r>
              <a:rPr lang="en-US" sz="2400" dirty="0">
                <a:latin typeface="Arial" panose="020B0604020202020204" pitchFamily="34" charset="0"/>
                <a:cs typeface="Arial" panose="020B0604020202020204" pitchFamily="34" charset="0"/>
              </a:rPr>
              <a:t> https://</a:t>
            </a:r>
            <a:r>
              <a:rPr lang="en-US" sz="2400" dirty="0" err="1">
                <a:latin typeface="Arial" panose="020B0604020202020204" pitchFamily="34" charset="0"/>
                <a:cs typeface="Arial" panose="020B0604020202020204" pitchFamily="34" charset="0"/>
              </a:rPr>
              <a:t>home.treasury.gov</a:t>
            </a:r>
            <a:r>
              <a:rPr lang="en-US" sz="2400" dirty="0">
                <a:latin typeface="Arial" panose="020B0604020202020204" pitchFamily="34" charset="0"/>
                <a:cs typeface="Arial" panose="020B0604020202020204" pitchFamily="34" charset="0"/>
              </a:rPr>
              <a:t>/policy-issues/coronavirus/assistance-for-state-local-and-tribal-governments/homeowner-assistance-fund</a:t>
            </a:r>
          </a:p>
          <a:p>
            <a:pPr lvl="1"/>
            <a:endParaRPr lang="en-US" sz="1200" dirty="0">
              <a:latin typeface="Arial" panose="020B0604020202020204" pitchFamily="34" charset="0"/>
              <a:cs typeface="Arial" panose="020B0604020202020204" pitchFamily="34" charset="0"/>
            </a:endParaRPr>
          </a:p>
          <a:p>
            <a:pPr lvl="3" indent="-274320"/>
            <a:r>
              <a:rPr lang="en-US" sz="2400" dirty="0">
                <a:latin typeface="Arial" panose="020B0604020202020204" pitchFamily="34" charset="0"/>
                <a:cs typeface="Arial" panose="020B0604020202020204" pitchFamily="34" charset="0"/>
              </a:rPr>
              <a:t>Notice of Request to Receive Payments (</a:t>
            </a:r>
            <a:r>
              <a:rPr lang="en-US" sz="2400" b="1" dirty="0">
                <a:solidFill>
                  <a:srgbClr val="FF0000"/>
                </a:solidFill>
                <a:latin typeface="Arial" panose="020B0604020202020204" pitchFamily="34" charset="0"/>
                <a:cs typeface="Arial" panose="020B0604020202020204" pitchFamily="34" charset="0"/>
              </a:rPr>
              <a:t>due 11/15/21 for Tribes/TDHEs</a:t>
            </a:r>
            <a:r>
              <a:rPr lang="en-US" sz="2400" dirty="0">
                <a:latin typeface="Arial" panose="020B0604020202020204" pitchFamily="34" charset="0"/>
                <a:cs typeface="Arial" panose="020B0604020202020204" pitchFamily="34" charset="0"/>
              </a:rPr>
              <a:t>)</a:t>
            </a:r>
          </a:p>
          <a:p>
            <a:pPr lvl="4" indent="-274320"/>
            <a:r>
              <a:rPr lang="en-US" sz="2400" dirty="0">
                <a:latin typeface="Arial" panose="020B0604020202020204" pitchFamily="34" charset="0"/>
                <a:cs typeface="Arial" panose="020B0604020202020204" pitchFamily="34" charset="0"/>
              </a:rPr>
              <a:t>The ARPA requires eligible entities to notify Treasury of their request to receive payment from the HAF </a:t>
            </a:r>
          </a:p>
          <a:p>
            <a:pPr lvl="4" indent="-274320"/>
            <a:r>
              <a:rPr lang="en-US" sz="2400" dirty="0">
                <a:latin typeface="Arial" panose="020B0604020202020204" pitchFamily="34" charset="0"/>
                <a:cs typeface="Arial" panose="020B0604020202020204" pitchFamily="34" charset="0"/>
              </a:rPr>
              <a:t>Treasury has published a </a:t>
            </a:r>
            <a:r>
              <a:rPr lang="en-US" sz="2400" b="1" dirty="0">
                <a:latin typeface="Arial" panose="020B0604020202020204" pitchFamily="34" charset="0"/>
                <a:cs typeface="Arial" panose="020B0604020202020204" pitchFamily="34" charset="0"/>
              </a:rPr>
              <a:t>notice of funds request form</a:t>
            </a:r>
            <a:r>
              <a:rPr lang="en-US" sz="2400" dirty="0">
                <a:latin typeface="Arial" panose="020B0604020202020204" pitchFamily="34" charset="0"/>
                <a:cs typeface="Arial" panose="020B0604020202020204" pitchFamily="34" charset="0"/>
              </a:rPr>
              <a:t>, which must be completed, signed by an authorized official of the eligible entity, and returned to Treasury available at the </a:t>
            </a:r>
            <a:r>
              <a:rPr lang="en-US" sz="2400" dirty="0">
                <a:solidFill>
                  <a:schemeClr val="accent1"/>
                </a:solidFill>
                <a:latin typeface="Arial" panose="020B0604020202020204" pitchFamily="34" charset="0"/>
                <a:cs typeface="Arial" panose="020B0604020202020204" pitchFamily="34" charset="0"/>
              </a:rPr>
              <a:t>webpage</a:t>
            </a:r>
            <a:r>
              <a:rPr lang="en-US" sz="2400" dirty="0">
                <a:latin typeface="Arial" panose="020B0604020202020204" pitchFamily="34" charset="0"/>
                <a:cs typeface="Arial" panose="020B0604020202020204" pitchFamily="34" charset="0"/>
              </a:rPr>
              <a:t> listed above</a:t>
            </a:r>
          </a:p>
          <a:p>
            <a:pPr marL="457200" lvl="1" indent="0">
              <a:spcAft>
                <a:spcPts val="500"/>
              </a:spcAft>
              <a:buNone/>
            </a:pPr>
            <a:endParaRPr lang="en-US" sz="1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9416DD2-CBF9-1F48-AC3D-A6851DA18073}"/>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BFDB9AB7-7BBF-214B-A831-83D5BA7B93D8}"/>
              </a:ext>
            </a:extLst>
          </p:cNvPr>
          <p:cNvSpPr>
            <a:spLocks noGrp="1"/>
          </p:cNvSpPr>
          <p:nvPr>
            <p:ph type="sldNum" sz="quarter" idx="12"/>
          </p:nvPr>
        </p:nvSpPr>
        <p:spPr/>
        <p:txBody>
          <a:bodyPr/>
          <a:lstStyle/>
          <a:p>
            <a:fld id="{9981225C-665E-D943-89BE-01526AF715D0}" type="slidenum">
              <a:rPr lang="en-US" smtClean="0"/>
              <a:t>2</a:t>
            </a:fld>
            <a:endParaRPr lang="en-US"/>
          </a:p>
        </p:txBody>
      </p:sp>
    </p:spTree>
    <p:extLst>
      <p:ext uri="{BB962C8B-B14F-4D97-AF65-F5344CB8AC3E}">
        <p14:creationId xmlns:p14="http://schemas.microsoft.com/office/powerpoint/2010/main" val="329864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C5FE-A6C9-9A44-AC38-801C2EDAD4C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2ED769F-B2C7-984F-8C43-3D5C37608C49}"/>
              </a:ext>
            </a:extLst>
          </p:cNvPr>
          <p:cNvPicPr>
            <a:picLocks noGrp="1" noChangeAspect="1"/>
          </p:cNvPicPr>
          <p:nvPr>
            <p:ph idx="1"/>
          </p:nvPr>
        </p:nvPicPr>
        <p:blipFill>
          <a:blip r:embed="rId2"/>
          <a:stretch>
            <a:fillRect/>
          </a:stretch>
        </p:blipFill>
        <p:spPr>
          <a:xfrm>
            <a:off x="772862" y="509954"/>
            <a:ext cx="10180790" cy="5846395"/>
          </a:xfrm>
          <a:prstGeom prst="rect">
            <a:avLst/>
          </a:prstGeom>
        </p:spPr>
      </p:pic>
      <p:sp>
        <p:nvSpPr>
          <p:cNvPr id="4" name="Footer Placeholder 3">
            <a:extLst>
              <a:ext uri="{FF2B5EF4-FFF2-40B4-BE49-F238E27FC236}">
                <a16:creationId xmlns:a16="http://schemas.microsoft.com/office/drawing/2014/main" id="{2B158E37-F542-8C47-A692-5980849C5D23}"/>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81D2C682-2E2F-2B4B-98DD-33F24B5664C8}"/>
              </a:ext>
            </a:extLst>
          </p:cNvPr>
          <p:cNvSpPr>
            <a:spLocks noGrp="1"/>
          </p:cNvSpPr>
          <p:nvPr>
            <p:ph type="sldNum" sz="quarter" idx="12"/>
          </p:nvPr>
        </p:nvSpPr>
        <p:spPr/>
        <p:txBody>
          <a:bodyPr/>
          <a:lstStyle/>
          <a:p>
            <a:fld id="{2B37F28C-E4A9-1641-85AA-B4C69CDF285D}" type="slidenum">
              <a:rPr lang="en-US" smtClean="0"/>
              <a:t>20</a:t>
            </a:fld>
            <a:endParaRPr lang="en-US"/>
          </a:p>
        </p:txBody>
      </p:sp>
    </p:spTree>
    <p:extLst>
      <p:ext uri="{BB962C8B-B14F-4D97-AF65-F5344CB8AC3E}">
        <p14:creationId xmlns:p14="http://schemas.microsoft.com/office/powerpoint/2010/main" val="175058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C116-E0EA-6D46-8464-3384EE80A52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6DFAE5F-4DBB-BB4F-B86B-2FFBC3D003E0}"/>
              </a:ext>
            </a:extLst>
          </p:cNvPr>
          <p:cNvPicPr>
            <a:picLocks noGrp="1" noChangeAspect="1"/>
          </p:cNvPicPr>
          <p:nvPr>
            <p:ph idx="1"/>
          </p:nvPr>
        </p:nvPicPr>
        <p:blipFill>
          <a:blip r:embed="rId2"/>
          <a:stretch>
            <a:fillRect/>
          </a:stretch>
        </p:blipFill>
        <p:spPr>
          <a:xfrm>
            <a:off x="366919" y="1115828"/>
            <a:ext cx="11493313" cy="4212309"/>
          </a:xfrm>
          <a:prstGeom prst="rect">
            <a:avLst/>
          </a:prstGeom>
        </p:spPr>
      </p:pic>
      <p:sp>
        <p:nvSpPr>
          <p:cNvPr id="4" name="Footer Placeholder 3">
            <a:extLst>
              <a:ext uri="{FF2B5EF4-FFF2-40B4-BE49-F238E27FC236}">
                <a16:creationId xmlns:a16="http://schemas.microsoft.com/office/drawing/2014/main" id="{C8D03C87-FC90-3841-AC54-361C1A182AF4}"/>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A98A846F-09A2-534F-A4A5-E6A15CC05E6D}"/>
              </a:ext>
            </a:extLst>
          </p:cNvPr>
          <p:cNvSpPr>
            <a:spLocks noGrp="1"/>
          </p:cNvSpPr>
          <p:nvPr>
            <p:ph type="sldNum" sz="quarter" idx="12"/>
          </p:nvPr>
        </p:nvSpPr>
        <p:spPr/>
        <p:txBody>
          <a:bodyPr/>
          <a:lstStyle/>
          <a:p>
            <a:fld id="{2B37F28C-E4A9-1641-85AA-B4C69CDF285D}" type="slidenum">
              <a:rPr lang="en-US" smtClean="0"/>
              <a:t>21</a:t>
            </a:fld>
            <a:endParaRPr lang="en-US"/>
          </a:p>
        </p:txBody>
      </p:sp>
    </p:spTree>
    <p:extLst>
      <p:ext uri="{BB962C8B-B14F-4D97-AF65-F5344CB8AC3E}">
        <p14:creationId xmlns:p14="http://schemas.microsoft.com/office/powerpoint/2010/main" val="235511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B7C6-328C-374E-B1B1-A765E1CBD87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CF6649C-F313-A64D-AA1F-95E5D68CFF69}"/>
              </a:ext>
            </a:extLst>
          </p:cNvPr>
          <p:cNvPicPr>
            <a:picLocks noGrp="1" noChangeAspect="1"/>
          </p:cNvPicPr>
          <p:nvPr>
            <p:ph idx="1"/>
          </p:nvPr>
        </p:nvPicPr>
        <p:blipFill>
          <a:blip r:embed="rId2"/>
          <a:stretch>
            <a:fillRect/>
          </a:stretch>
        </p:blipFill>
        <p:spPr>
          <a:xfrm>
            <a:off x="343253" y="738554"/>
            <a:ext cx="11505494" cy="5152292"/>
          </a:xfrm>
          <a:prstGeom prst="rect">
            <a:avLst/>
          </a:prstGeom>
        </p:spPr>
      </p:pic>
      <p:sp>
        <p:nvSpPr>
          <p:cNvPr id="4" name="Footer Placeholder 3">
            <a:extLst>
              <a:ext uri="{FF2B5EF4-FFF2-40B4-BE49-F238E27FC236}">
                <a16:creationId xmlns:a16="http://schemas.microsoft.com/office/drawing/2014/main" id="{BDFD8344-4845-1842-AABA-84B16686F020}"/>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4822052A-E971-B14F-912D-B65843C9F51B}"/>
              </a:ext>
            </a:extLst>
          </p:cNvPr>
          <p:cNvSpPr>
            <a:spLocks noGrp="1"/>
          </p:cNvSpPr>
          <p:nvPr>
            <p:ph type="sldNum" sz="quarter" idx="12"/>
          </p:nvPr>
        </p:nvSpPr>
        <p:spPr/>
        <p:txBody>
          <a:bodyPr/>
          <a:lstStyle/>
          <a:p>
            <a:fld id="{2B37F28C-E4A9-1641-85AA-B4C69CDF285D}" type="slidenum">
              <a:rPr lang="en-US" smtClean="0"/>
              <a:t>22</a:t>
            </a:fld>
            <a:endParaRPr lang="en-US"/>
          </a:p>
        </p:txBody>
      </p:sp>
    </p:spTree>
    <p:extLst>
      <p:ext uri="{BB962C8B-B14F-4D97-AF65-F5344CB8AC3E}">
        <p14:creationId xmlns:p14="http://schemas.microsoft.com/office/powerpoint/2010/main" val="109946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2C4E-7762-1042-AC81-F3DBD56B5C8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A2952E2-5362-FD4A-BB66-6CD54E5AE0CC}"/>
              </a:ext>
            </a:extLst>
          </p:cNvPr>
          <p:cNvPicPr>
            <a:picLocks noGrp="1" noChangeAspect="1"/>
          </p:cNvPicPr>
          <p:nvPr>
            <p:ph idx="1"/>
          </p:nvPr>
        </p:nvPicPr>
        <p:blipFill>
          <a:blip r:embed="rId2"/>
          <a:stretch>
            <a:fillRect/>
          </a:stretch>
        </p:blipFill>
        <p:spPr>
          <a:xfrm>
            <a:off x="1065297" y="365125"/>
            <a:ext cx="10061406" cy="5916509"/>
          </a:xfrm>
          <a:prstGeom prst="rect">
            <a:avLst/>
          </a:prstGeom>
        </p:spPr>
      </p:pic>
      <p:sp>
        <p:nvSpPr>
          <p:cNvPr id="4" name="Footer Placeholder 3">
            <a:extLst>
              <a:ext uri="{FF2B5EF4-FFF2-40B4-BE49-F238E27FC236}">
                <a16:creationId xmlns:a16="http://schemas.microsoft.com/office/drawing/2014/main" id="{296CBDFD-D88D-8E48-B33D-AAE4BF061182}"/>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6D04FDC0-8D7C-B643-ACE0-4CC6D0EC0B18}"/>
              </a:ext>
            </a:extLst>
          </p:cNvPr>
          <p:cNvSpPr>
            <a:spLocks noGrp="1"/>
          </p:cNvSpPr>
          <p:nvPr>
            <p:ph type="sldNum" sz="quarter" idx="12"/>
          </p:nvPr>
        </p:nvSpPr>
        <p:spPr/>
        <p:txBody>
          <a:bodyPr/>
          <a:lstStyle/>
          <a:p>
            <a:fld id="{2B37F28C-E4A9-1641-85AA-B4C69CDF285D}" type="slidenum">
              <a:rPr lang="en-US" smtClean="0"/>
              <a:t>23</a:t>
            </a:fld>
            <a:endParaRPr lang="en-US"/>
          </a:p>
        </p:txBody>
      </p:sp>
    </p:spTree>
    <p:extLst>
      <p:ext uri="{BB962C8B-B14F-4D97-AF65-F5344CB8AC3E}">
        <p14:creationId xmlns:p14="http://schemas.microsoft.com/office/powerpoint/2010/main" val="130606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51E6-9C6F-AF41-B76A-62BB6D60FA0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98C39B8-0793-B047-8465-6986566D5235}"/>
              </a:ext>
            </a:extLst>
          </p:cNvPr>
          <p:cNvPicPr>
            <a:picLocks noGrp="1" noChangeAspect="1"/>
          </p:cNvPicPr>
          <p:nvPr>
            <p:ph idx="1"/>
          </p:nvPr>
        </p:nvPicPr>
        <p:blipFill>
          <a:blip r:embed="rId2"/>
          <a:stretch>
            <a:fillRect/>
          </a:stretch>
        </p:blipFill>
        <p:spPr>
          <a:xfrm>
            <a:off x="576373" y="488217"/>
            <a:ext cx="11039254" cy="4951841"/>
          </a:xfrm>
          <a:prstGeom prst="rect">
            <a:avLst/>
          </a:prstGeom>
        </p:spPr>
      </p:pic>
      <p:sp>
        <p:nvSpPr>
          <p:cNvPr id="4" name="Footer Placeholder 3">
            <a:extLst>
              <a:ext uri="{FF2B5EF4-FFF2-40B4-BE49-F238E27FC236}">
                <a16:creationId xmlns:a16="http://schemas.microsoft.com/office/drawing/2014/main" id="{85F140BD-A911-B24E-8ED4-02E1DCB2E424}"/>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9E536A6E-FF83-8F47-86A3-1642E001EC6B}"/>
              </a:ext>
            </a:extLst>
          </p:cNvPr>
          <p:cNvSpPr>
            <a:spLocks noGrp="1"/>
          </p:cNvSpPr>
          <p:nvPr>
            <p:ph type="sldNum" sz="quarter" idx="12"/>
          </p:nvPr>
        </p:nvSpPr>
        <p:spPr/>
        <p:txBody>
          <a:bodyPr/>
          <a:lstStyle/>
          <a:p>
            <a:fld id="{2B37F28C-E4A9-1641-85AA-B4C69CDF285D}" type="slidenum">
              <a:rPr lang="en-US" smtClean="0"/>
              <a:t>24</a:t>
            </a:fld>
            <a:endParaRPr lang="en-US"/>
          </a:p>
        </p:txBody>
      </p:sp>
    </p:spTree>
    <p:extLst>
      <p:ext uri="{BB962C8B-B14F-4D97-AF65-F5344CB8AC3E}">
        <p14:creationId xmlns:p14="http://schemas.microsoft.com/office/powerpoint/2010/main" val="351444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8CBE-6042-324E-B2E5-12778E927125}"/>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HAF Plan Assessments and Approvals</a:t>
            </a:r>
            <a:endParaRPr lang="en-US" b="1" dirty="0"/>
          </a:p>
        </p:txBody>
      </p:sp>
      <p:sp>
        <p:nvSpPr>
          <p:cNvPr id="3" name="Content Placeholder 2">
            <a:extLst>
              <a:ext uri="{FF2B5EF4-FFF2-40B4-BE49-F238E27FC236}">
                <a16:creationId xmlns:a16="http://schemas.microsoft.com/office/drawing/2014/main" id="{42D653CB-D1A1-0F43-8984-E1AAA4A5AE04}"/>
              </a:ext>
            </a:extLst>
          </p:cNvPr>
          <p:cNvSpPr>
            <a:spLocks noGrp="1"/>
          </p:cNvSpPr>
          <p:nvPr>
            <p:ph idx="1"/>
          </p:nvPr>
        </p:nvSpPr>
        <p:spPr>
          <a:xfrm>
            <a:off x="1104180" y="1362974"/>
            <a:ext cx="10679501" cy="4813989"/>
          </a:xfrm>
        </p:spPr>
        <p:txBody>
          <a:bodyPr>
            <a:noAutofit/>
          </a:bodyPr>
          <a:lstStyle/>
          <a:p>
            <a:pPr marL="0" indent="0">
              <a:lnSpc>
                <a:spcPct val="100000"/>
              </a:lnSpc>
              <a:spcBef>
                <a:spcPts val="0"/>
              </a:spcBef>
              <a:buNone/>
            </a:pPr>
            <a:r>
              <a:rPr lang="en-US" sz="2200" dirty="0">
                <a:latin typeface="Arial" panose="020B0604020202020204" pitchFamily="34" charset="0"/>
                <a:cs typeface="Arial" panose="020B0604020202020204" pitchFamily="34" charset="0"/>
              </a:rPr>
              <a:t>Treasury will assess HAF plans based on the following factors: </a:t>
            </a:r>
          </a:p>
          <a:p>
            <a:pPr marL="0" indent="0">
              <a:lnSpc>
                <a:spcPct val="100000"/>
              </a:lnSpc>
              <a:spcBef>
                <a:spcPts val="0"/>
              </a:spcBef>
              <a:buNone/>
            </a:pPr>
            <a:endParaRPr lang="en-US" sz="2200" dirty="0">
              <a:latin typeface="Arial" panose="020B0604020202020204" pitchFamily="34" charset="0"/>
              <a:cs typeface="Arial" panose="020B0604020202020204" pitchFamily="34" charset="0"/>
            </a:endParaRPr>
          </a:p>
          <a:p>
            <a:pPr marL="15875" indent="-15875">
              <a:lnSpc>
                <a:spcPct val="100000"/>
              </a:lnSpc>
              <a:spcBef>
                <a:spcPts val="0"/>
              </a:spcBef>
            </a:pPr>
            <a:r>
              <a:rPr lang="en-US" sz="2200" b="1" i="1" dirty="0">
                <a:latin typeface="Arial" panose="020B0604020202020204" pitchFamily="34" charset="0"/>
                <a:cs typeface="Arial" panose="020B0604020202020204" pitchFamily="34" charset="0"/>
              </a:rPr>
              <a:t>Alignment of Community Needs and Program Design: </a:t>
            </a:r>
            <a:r>
              <a:rPr lang="en-US" sz="2200" dirty="0">
                <a:latin typeface="Arial" panose="020B0604020202020204" pitchFamily="34" charset="0"/>
                <a:cs typeface="Arial" panose="020B0604020202020204" pitchFamily="34" charset="0"/>
              </a:rPr>
              <a:t>The extent to which programs are responsive to community needs and based on a best practice model or evidence of the HAF participant’s effective implementation of a previous program or pilot program. </a:t>
            </a:r>
            <a:br>
              <a:rPr lang="en-US" sz="2200" dirty="0">
                <a:latin typeface="Arial" panose="020B0604020202020204" pitchFamily="34" charset="0"/>
                <a:cs typeface="Arial" panose="020B0604020202020204" pitchFamily="34" charset="0"/>
              </a:rPr>
            </a:br>
            <a:r>
              <a:rPr lang="en-US" sz="2200" b="1" i="1" dirty="0">
                <a:latin typeface="Arial" panose="020B0604020202020204" pitchFamily="34" charset="0"/>
                <a:cs typeface="Arial" panose="020B0604020202020204" pitchFamily="34" charset="0"/>
              </a:rPr>
              <a:t>• Alignment of Performance Goals with Data on Targeted Populations: </a:t>
            </a:r>
            <a:r>
              <a:rPr lang="en-US" sz="2200" dirty="0">
                <a:latin typeface="Arial" panose="020B0604020202020204" pitchFamily="34" charset="0"/>
                <a:cs typeface="Arial" panose="020B0604020202020204" pitchFamily="34" charset="0"/>
              </a:rPr>
              <a:t>The extent to which the performance goals would address the needs of specific eligible populations within targeted communities, in a manner that is appropriate to the jurisdiction.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t>
            </a:r>
            <a:r>
              <a:rPr lang="en-US" sz="2200" b="1" i="1" dirty="0">
                <a:latin typeface="Arial" panose="020B0604020202020204" pitchFamily="34" charset="0"/>
                <a:cs typeface="Arial" panose="020B0604020202020204" pitchFamily="34" charset="0"/>
              </a:rPr>
              <a:t>Methods of Targeting: </a:t>
            </a:r>
            <a:r>
              <a:rPr lang="en-US" sz="2200" dirty="0">
                <a:latin typeface="Arial" panose="020B0604020202020204" pitchFamily="34" charset="0"/>
                <a:cs typeface="Arial" panose="020B0604020202020204" pitchFamily="34" charset="0"/>
              </a:rPr>
              <a:t>The extent to which the HAF participant describes targeting methods reasonably likely to result in HAF assistance being made available to eligible homeowners consistent with the targeting requirements described in the ARP and in applicable guidance issued by Treasury. </a:t>
            </a:r>
          </a:p>
        </p:txBody>
      </p:sp>
      <p:sp>
        <p:nvSpPr>
          <p:cNvPr id="4" name="Footer Placeholder 3">
            <a:extLst>
              <a:ext uri="{FF2B5EF4-FFF2-40B4-BE49-F238E27FC236}">
                <a16:creationId xmlns:a16="http://schemas.microsoft.com/office/drawing/2014/main" id="{7B0C9E4E-CD04-A348-94BE-A861E0C685D6}"/>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53150E01-A573-A949-A76B-D791D87951B5}"/>
              </a:ext>
            </a:extLst>
          </p:cNvPr>
          <p:cNvSpPr>
            <a:spLocks noGrp="1"/>
          </p:cNvSpPr>
          <p:nvPr>
            <p:ph type="sldNum" sz="quarter" idx="12"/>
          </p:nvPr>
        </p:nvSpPr>
        <p:spPr/>
        <p:txBody>
          <a:bodyPr/>
          <a:lstStyle/>
          <a:p>
            <a:fld id="{2B37F28C-E4A9-1641-85AA-B4C69CDF285D}" type="slidenum">
              <a:rPr lang="en-US" smtClean="0"/>
              <a:t>25</a:t>
            </a:fld>
            <a:endParaRPr lang="en-US"/>
          </a:p>
        </p:txBody>
      </p:sp>
    </p:spTree>
    <p:extLst>
      <p:ext uri="{BB962C8B-B14F-4D97-AF65-F5344CB8AC3E}">
        <p14:creationId xmlns:p14="http://schemas.microsoft.com/office/powerpoint/2010/main" val="155243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D090-13C6-AD4C-A1D3-CF3A3F31B2C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HAF Plan Assessments and Approvals (cont’d)</a:t>
            </a:r>
            <a:endParaRPr lang="en-US" sz="3200" dirty="0"/>
          </a:p>
        </p:txBody>
      </p:sp>
      <p:sp>
        <p:nvSpPr>
          <p:cNvPr id="3" name="Content Placeholder 2">
            <a:extLst>
              <a:ext uri="{FF2B5EF4-FFF2-40B4-BE49-F238E27FC236}">
                <a16:creationId xmlns:a16="http://schemas.microsoft.com/office/drawing/2014/main" id="{CD6AA7B4-F645-854A-8AF4-70E4F2DE24A3}"/>
              </a:ext>
            </a:extLst>
          </p:cNvPr>
          <p:cNvSpPr>
            <a:spLocks noGrp="1"/>
          </p:cNvSpPr>
          <p:nvPr>
            <p:ph idx="1"/>
          </p:nvPr>
        </p:nvSpPr>
        <p:spPr/>
        <p:txBody>
          <a:bodyPr>
            <a:normAutofit fontScale="92500"/>
          </a:bodyPr>
          <a:lstStyle/>
          <a:p>
            <a:pPr>
              <a:lnSpc>
                <a:spcPct val="100000"/>
              </a:lnSpc>
            </a:pPr>
            <a:r>
              <a:rPr lang="en-US" sz="2400" b="1" i="1" dirty="0">
                <a:latin typeface="Arial" panose="020B0604020202020204" pitchFamily="34" charset="0"/>
                <a:cs typeface="Arial" panose="020B0604020202020204" pitchFamily="34" charset="0"/>
              </a:rPr>
              <a:t>Readiness: </a:t>
            </a:r>
            <a:r>
              <a:rPr lang="en-US" sz="2400" dirty="0">
                <a:latin typeface="Arial" panose="020B0604020202020204" pitchFamily="34" charset="0"/>
                <a:cs typeface="Arial" panose="020B0604020202020204" pitchFamily="34" charset="0"/>
              </a:rPr>
              <a:t>The extent to which the HAF participant demonstrates readiness to implement a program at scale, including having in place policies and procedures (refer to the Term Sheet) for the program and an appropriate mix of staffing, contractors, and partners. Implementation of a pilot program or pre-existing program that successfully targeted resources to the targeted populations will be a strong indication of readiness. </a:t>
            </a:r>
          </a:p>
          <a:p>
            <a:pPr>
              <a:lnSpc>
                <a:spcPct val="100000"/>
              </a:lnSpc>
            </a:pPr>
            <a:r>
              <a:rPr lang="en-US" sz="2400" b="1" i="1" dirty="0">
                <a:latin typeface="Arial" panose="020B0604020202020204" pitchFamily="34" charset="0"/>
                <a:cs typeface="Arial" panose="020B0604020202020204" pitchFamily="34" charset="0"/>
              </a:rPr>
              <a:t>Alignment of Budget with Performance Goals: </a:t>
            </a:r>
            <a:r>
              <a:rPr lang="en-US" sz="2400" dirty="0">
                <a:latin typeface="Arial" panose="020B0604020202020204" pitchFamily="34" charset="0"/>
                <a:cs typeface="Arial" panose="020B0604020202020204" pitchFamily="34" charset="0"/>
              </a:rPr>
              <a:t>The extent to which the funding budgeted by program reasonably supports the achievement of the performance goals. </a:t>
            </a:r>
          </a:p>
        </p:txBody>
      </p:sp>
      <p:sp>
        <p:nvSpPr>
          <p:cNvPr id="4" name="Footer Placeholder 3">
            <a:extLst>
              <a:ext uri="{FF2B5EF4-FFF2-40B4-BE49-F238E27FC236}">
                <a16:creationId xmlns:a16="http://schemas.microsoft.com/office/drawing/2014/main" id="{13039719-4B33-A34F-BE4C-18B7A437C4AA}"/>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C1A49DE2-6A5E-194A-8D31-B57CF11C5478}"/>
              </a:ext>
            </a:extLst>
          </p:cNvPr>
          <p:cNvSpPr>
            <a:spLocks noGrp="1"/>
          </p:cNvSpPr>
          <p:nvPr>
            <p:ph type="sldNum" sz="quarter" idx="12"/>
          </p:nvPr>
        </p:nvSpPr>
        <p:spPr/>
        <p:txBody>
          <a:bodyPr/>
          <a:lstStyle/>
          <a:p>
            <a:fld id="{2B37F28C-E4A9-1641-85AA-B4C69CDF285D}" type="slidenum">
              <a:rPr lang="en-US" smtClean="0"/>
              <a:t>26</a:t>
            </a:fld>
            <a:endParaRPr lang="en-US"/>
          </a:p>
        </p:txBody>
      </p:sp>
    </p:spTree>
    <p:extLst>
      <p:ext uri="{BB962C8B-B14F-4D97-AF65-F5344CB8AC3E}">
        <p14:creationId xmlns:p14="http://schemas.microsoft.com/office/powerpoint/2010/main" val="315423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1641-26F1-994D-A123-CD2EAF45D24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Share Success!</a:t>
            </a:r>
          </a:p>
        </p:txBody>
      </p:sp>
      <p:sp>
        <p:nvSpPr>
          <p:cNvPr id="3" name="Content Placeholder 2">
            <a:extLst>
              <a:ext uri="{FF2B5EF4-FFF2-40B4-BE49-F238E27FC236}">
                <a16:creationId xmlns:a16="http://schemas.microsoft.com/office/drawing/2014/main" id="{839724F4-0053-E144-BBF7-D9618F3A37CA}"/>
              </a:ext>
            </a:extLst>
          </p:cNvPr>
          <p:cNvSpPr>
            <a:spLocks noGrp="1"/>
          </p:cNvSpPr>
          <p:nvPr>
            <p:ph idx="1"/>
          </p:nvPr>
        </p:nvSpPr>
        <p:spPr>
          <a:xfrm>
            <a:off x="838200" y="1690688"/>
            <a:ext cx="10515600" cy="4486275"/>
          </a:xfrm>
        </p:spPr>
        <p:txBody>
          <a:bodyPr>
            <a:normAutofit/>
          </a:bodyPr>
          <a:lstStyle/>
          <a:p>
            <a:r>
              <a:rPr lang="en-US" sz="2400" dirty="0">
                <a:latin typeface="Arial" panose="020B0604020202020204" pitchFamily="34" charset="0"/>
                <a:cs typeface="Arial" panose="020B0604020202020204" pitchFamily="34" charset="0"/>
              </a:rPr>
              <a:t>When your TDHE has effectively used the funding from a particular program, share positive outcomes with everyone. (Tribe, State, Federal Agency, Senators, House Representatives, etc.)</a:t>
            </a:r>
          </a:p>
          <a:p>
            <a:pPr>
              <a:lnSpc>
                <a:spcPct val="40000"/>
              </a:lnSpc>
              <a:spcBef>
                <a:spcPts val="600"/>
              </a:spcBef>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Great track records will create incentives for possible other federal assistance or more $$$ in the future.  </a:t>
            </a:r>
          </a:p>
          <a:p>
            <a:pPr>
              <a:lnSpc>
                <a:spcPct val="40000"/>
              </a:lnSpc>
              <a:spcBef>
                <a:spcPts val="0"/>
              </a:spcBef>
            </a:pPr>
            <a:endParaRPr lang="en-US"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Indian housing Need is still there.</a:t>
            </a:r>
          </a:p>
          <a:p>
            <a:pPr lvl="2">
              <a:lnSpc>
                <a:spcPct val="40000"/>
              </a:lnSpc>
              <a:spcBef>
                <a:spcPts val="0"/>
              </a:spcBef>
            </a:pPr>
            <a:endParaRPr lang="en-US" sz="26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But when given the opportunity to address Need, TDHEs can be, and are, successful.</a:t>
            </a:r>
          </a:p>
        </p:txBody>
      </p:sp>
      <p:sp>
        <p:nvSpPr>
          <p:cNvPr id="4" name="Footer Placeholder 3">
            <a:extLst>
              <a:ext uri="{FF2B5EF4-FFF2-40B4-BE49-F238E27FC236}">
                <a16:creationId xmlns:a16="http://schemas.microsoft.com/office/drawing/2014/main" id="{45BD6144-CA7A-854B-96CF-C90CA048B62B}"/>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0231F8AD-A21A-9044-B6AE-8862C72E36B5}"/>
              </a:ext>
            </a:extLst>
          </p:cNvPr>
          <p:cNvSpPr>
            <a:spLocks noGrp="1"/>
          </p:cNvSpPr>
          <p:nvPr>
            <p:ph type="sldNum" sz="quarter" idx="12"/>
          </p:nvPr>
        </p:nvSpPr>
        <p:spPr/>
        <p:txBody>
          <a:bodyPr/>
          <a:lstStyle/>
          <a:p>
            <a:fld id="{9981225C-665E-D943-89BE-01526AF715D0}" type="slidenum">
              <a:rPr lang="en-US" smtClean="0"/>
              <a:t>27</a:t>
            </a:fld>
            <a:endParaRPr lang="en-US"/>
          </a:p>
        </p:txBody>
      </p:sp>
    </p:spTree>
    <p:extLst>
      <p:ext uri="{BB962C8B-B14F-4D97-AF65-F5344CB8AC3E}">
        <p14:creationId xmlns:p14="http://schemas.microsoft.com/office/powerpoint/2010/main" val="77514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303A-549D-4C43-8A19-C5F83B9773A2}"/>
              </a:ext>
            </a:extLst>
          </p:cNvPr>
          <p:cNvSpPr>
            <a:spLocks noGrp="1"/>
          </p:cNvSpPr>
          <p:nvPr>
            <p:ph type="ctrTitle"/>
          </p:nvPr>
        </p:nvSpPr>
        <p:spPr>
          <a:xfrm>
            <a:off x="1524000" y="753763"/>
            <a:ext cx="9144000" cy="1910319"/>
          </a:xfrm>
        </p:spPr>
        <p:txBody>
          <a:bodyPr>
            <a:normAutofit/>
          </a:bodyPr>
          <a:lstStyle/>
          <a:p>
            <a:pPr algn="ctr"/>
            <a:r>
              <a:rPr lang="en-US" sz="4400" b="1" dirty="0">
                <a:latin typeface="Arial" panose="020B0604020202020204" pitchFamily="34" charset="0"/>
                <a:cs typeface="Arial" panose="020B0604020202020204" pitchFamily="34" charset="0"/>
              </a:rPr>
              <a:t>Questions &amp; Answers</a:t>
            </a:r>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open discussion)</a:t>
            </a:r>
            <a:endParaRPr lang="en-US" sz="4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FCCDC46-1FAF-F84A-B0AF-84814B971657}"/>
              </a:ext>
            </a:extLst>
          </p:cNvPr>
          <p:cNvSpPr>
            <a:spLocks noGrp="1"/>
          </p:cNvSpPr>
          <p:nvPr>
            <p:ph type="subTitle" idx="1"/>
          </p:nvPr>
        </p:nvSpPr>
        <p:spPr>
          <a:xfrm>
            <a:off x="1524000" y="3200400"/>
            <a:ext cx="9144000" cy="2619632"/>
          </a:xfrm>
        </p:spPr>
        <p:txBody>
          <a:bodyPr>
            <a:normAutofit/>
          </a:bodyPr>
          <a:lstStyle/>
          <a:p>
            <a:pPr algn="ctr"/>
            <a:r>
              <a:rPr lang="en-US" sz="2000" b="1" i="1" dirty="0" err="1">
                <a:latin typeface="Arial" panose="020B0604020202020204" pitchFamily="34" charset="0"/>
                <a:cs typeface="Arial" panose="020B0604020202020204" pitchFamily="34" charset="0"/>
              </a:rPr>
              <a:t>Wagenlander</a:t>
            </a:r>
            <a:r>
              <a:rPr lang="en-US" sz="2000" b="1" i="1" dirty="0">
                <a:latin typeface="Arial" panose="020B0604020202020204" pitchFamily="34" charset="0"/>
                <a:cs typeface="Arial" panose="020B0604020202020204" pitchFamily="34" charset="0"/>
              </a:rPr>
              <a:t> &amp; </a:t>
            </a:r>
            <a:r>
              <a:rPr lang="en-US" sz="2000" b="1" i="1" dirty="0" err="1">
                <a:latin typeface="Arial" panose="020B0604020202020204" pitchFamily="34" charset="0"/>
                <a:cs typeface="Arial" panose="020B0604020202020204" pitchFamily="34" charset="0"/>
              </a:rPr>
              <a:t>Heisterkamp</a:t>
            </a:r>
            <a:r>
              <a:rPr lang="en-US" sz="2000" b="1" i="1" dirty="0">
                <a:latin typeface="Arial" panose="020B0604020202020204" pitchFamily="34" charset="0"/>
                <a:cs typeface="Arial" panose="020B0604020202020204" pitchFamily="34" charset="0"/>
              </a:rPr>
              <a:t>, LLC</a:t>
            </a:r>
          </a:p>
          <a:p>
            <a:pPr algn="ctr"/>
            <a:r>
              <a:rPr lang="en-US" sz="2000" dirty="0">
                <a:latin typeface="Arial" panose="020B0604020202020204" pitchFamily="34" charset="0"/>
                <a:cs typeface="Arial" panose="020B0604020202020204" pitchFamily="34" charset="0"/>
              </a:rPr>
              <a:t>Attorneys at Law</a:t>
            </a:r>
          </a:p>
          <a:p>
            <a:pPr algn="ctr"/>
            <a:r>
              <a:rPr lang="en-US" sz="2000" dirty="0">
                <a:latin typeface="Arial" panose="020B0604020202020204" pitchFamily="34" charset="0"/>
                <a:cs typeface="Arial" panose="020B0604020202020204" pitchFamily="34" charset="0"/>
              </a:rPr>
              <a:t>Denver, Colorado</a:t>
            </a:r>
          </a:p>
          <a:p>
            <a:pPr algn="ctr"/>
            <a:r>
              <a:rPr lang="en-US" sz="2000" dirty="0">
                <a:latin typeface="Arial" panose="020B0604020202020204" pitchFamily="34" charset="0"/>
                <a:cs typeface="Arial" panose="020B0604020202020204" pitchFamily="34" charset="0"/>
              </a:rPr>
              <a:t>(303) 832-6511</a:t>
            </a:r>
          </a:p>
          <a:p>
            <a:pPr algn="ctr"/>
            <a:r>
              <a:rPr lang="en-US" sz="2000" b="1" i="1" dirty="0" err="1">
                <a:latin typeface="Arial" panose="020B0604020202020204" pitchFamily="34" charset="0"/>
                <a:cs typeface="Arial" panose="020B0604020202020204" pitchFamily="34" charset="0"/>
              </a:rPr>
              <a:t>wagenlan@wagenlander.com</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39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FF19-9D55-5B44-8D59-E68984E28DB9}"/>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Homeowner Assistance Fund</a:t>
            </a:r>
            <a:endParaRPr lang="en-US" sz="3200" dirty="0"/>
          </a:p>
        </p:txBody>
      </p:sp>
      <p:sp>
        <p:nvSpPr>
          <p:cNvPr id="3" name="Content Placeholder 2">
            <a:extLst>
              <a:ext uri="{FF2B5EF4-FFF2-40B4-BE49-F238E27FC236}">
                <a16:creationId xmlns:a16="http://schemas.microsoft.com/office/drawing/2014/main" id="{8FC33577-7F9D-3243-8A36-67C51F980C32}"/>
              </a:ext>
            </a:extLst>
          </p:cNvPr>
          <p:cNvSpPr>
            <a:spLocks noGrp="1"/>
          </p:cNvSpPr>
          <p:nvPr>
            <p:ph idx="1"/>
          </p:nvPr>
        </p:nvSpPr>
        <p:spPr>
          <a:xfrm>
            <a:off x="838199" y="1289957"/>
            <a:ext cx="10787743" cy="4887006"/>
          </a:xfrm>
        </p:spPr>
        <p:txBody>
          <a:bodyPr>
            <a:normAutofit fontScale="92500" lnSpcReduction="10000"/>
          </a:bodyPr>
          <a:lstStyle/>
          <a:p>
            <a:pPr marL="461963" lvl="3" indent="-376238"/>
            <a:endParaRPr lang="en-US" sz="2400" dirty="0">
              <a:latin typeface="Arial" panose="020B0604020202020204" pitchFamily="34" charset="0"/>
              <a:cs typeface="Arial" panose="020B0604020202020204" pitchFamily="34" charset="0"/>
            </a:endParaRPr>
          </a:p>
          <a:p>
            <a:pPr marL="461963" lvl="3" indent="-376238"/>
            <a:endParaRPr lang="en-US" sz="2400" dirty="0">
              <a:latin typeface="Arial" panose="020B0604020202020204" pitchFamily="34" charset="0"/>
              <a:cs typeface="Arial" panose="020B0604020202020204" pitchFamily="34" charset="0"/>
            </a:endParaRPr>
          </a:p>
          <a:p>
            <a:pPr marL="461963" lvl="3" indent="-376238"/>
            <a:r>
              <a:rPr lang="en-US" sz="2400" dirty="0">
                <a:latin typeface="Arial" panose="020B0604020202020204" pitchFamily="34" charset="0"/>
                <a:cs typeface="Arial" panose="020B0604020202020204" pitchFamily="34" charset="0"/>
              </a:rPr>
              <a:t>Financial Assistance Agreement (due when funds are requested)</a:t>
            </a:r>
          </a:p>
          <a:p>
            <a:pPr marL="925513" lvl="4" indent="-325438"/>
            <a:r>
              <a:rPr lang="en-US" sz="2400" dirty="0">
                <a:latin typeface="Arial" panose="020B0604020202020204" pitchFamily="34" charset="0"/>
                <a:cs typeface="Arial" panose="020B0604020202020204" pitchFamily="34" charset="0"/>
              </a:rPr>
              <a:t>Each eligible entity approved to receive payment from the HAF must enter into a financial assistance agreement with Treasury. A form for the financial assistance agreement is available at the </a:t>
            </a:r>
            <a:r>
              <a:rPr lang="en-US" sz="2400" dirty="0">
                <a:solidFill>
                  <a:schemeClr val="accent1"/>
                </a:solidFill>
                <a:latin typeface="Arial" panose="020B0604020202020204" pitchFamily="34" charset="0"/>
                <a:cs typeface="Arial" panose="020B0604020202020204" pitchFamily="34" charset="0"/>
              </a:rPr>
              <a:t>webpage</a:t>
            </a:r>
            <a:r>
              <a:rPr lang="en-US" sz="2400" dirty="0">
                <a:latin typeface="Arial" panose="020B0604020202020204" pitchFamily="34" charset="0"/>
                <a:cs typeface="Arial" panose="020B0604020202020204" pitchFamily="34" charset="0"/>
              </a:rPr>
              <a:t> listed previously.</a:t>
            </a:r>
          </a:p>
          <a:p>
            <a:pPr marL="457200" lvl="1" indent="0">
              <a:spcAft>
                <a:spcPts val="500"/>
              </a:spcAft>
              <a:buNone/>
            </a:pPr>
            <a:endParaRPr lang="en-US" sz="1200" dirty="0">
              <a:latin typeface="Arial" panose="020B0604020202020204" pitchFamily="34" charset="0"/>
              <a:cs typeface="Arial" panose="020B0604020202020204" pitchFamily="34" charset="0"/>
            </a:endParaRPr>
          </a:p>
          <a:p>
            <a:pPr marL="461963" lvl="3" indent="-360363"/>
            <a:r>
              <a:rPr lang="en-US" sz="2400" dirty="0">
                <a:latin typeface="Arial" panose="020B0604020202020204" pitchFamily="34" charset="0"/>
                <a:cs typeface="Arial" panose="020B0604020202020204" pitchFamily="34" charset="0"/>
              </a:rPr>
              <a:t>Initial disbursement of 10% of grant amount</a:t>
            </a:r>
          </a:p>
          <a:p>
            <a:pPr marL="925513" lvl="4" indent="-325438"/>
            <a:r>
              <a:rPr lang="en-US" sz="2400" dirty="0">
                <a:latin typeface="Arial" panose="020B0604020202020204" pitchFamily="34" charset="0"/>
                <a:cs typeface="Arial" panose="020B0604020202020204" pitchFamily="34" charset="0"/>
              </a:rPr>
              <a:t>Treasury encourages HAF participants to create or fund pilot programs with initial disbursement</a:t>
            </a:r>
          </a:p>
          <a:p>
            <a:pPr marL="925513" lvl="4" indent="-325438"/>
            <a:r>
              <a:rPr lang="en-US" sz="2400" dirty="0">
                <a:latin typeface="Arial" panose="020B0604020202020204" pitchFamily="34" charset="0"/>
                <a:cs typeface="Arial" panose="020B0604020202020204" pitchFamily="34" charset="0"/>
              </a:rPr>
              <a:t>50% of 10% may be used for planning, community engagement, needs assessment, and administrative expenses.</a:t>
            </a:r>
          </a:p>
          <a:p>
            <a:endParaRPr lang="en-US" dirty="0"/>
          </a:p>
        </p:txBody>
      </p:sp>
      <p:sp>
        <p:nvSpPr>
          <p:cNvPr id="4" name="Footer Placeholder 3">
            <a:extLst>
              <a:ext uri="{FF2B5EF4-FFF2-40B4-BE49-F238E27FC236}">
                <a16:creationId xmlns:a16="http://schemas.microsoft.com/office/drawing/2014/main" id="{27691DC1-293D-B84C-95BF-117800250839}"/>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72FE11CE-FCC0-B040-9F24-9E16F6ECC66D}"/>
              </a:ext>
            </a:extLst>
          </p:cNvPr>
          <p:cNvSpPr>
            <a:spLocks noGrp="1"/>
          </p:cNvSpPr>
          <p:nvPr>
            <p:ph type="sldNum" sz="quarter" idx="12"/>
          </p:nvPr>
        </p:nvSpPr>
        <p:spPr/>
        <p:txBody>
          <a:bodyPr/>
          <a:lstStyle/>
          <a:p>
            <a:fld id="{2B37F28C-E4A9-1641-85AA-B4C69CDF285D}" type="slidenum">
              <a:rPr lang="en-US" smtClean="0"/>
              <a:t>3</a:t>
            </a:fld>
            <a:endParaRPr lang="en-US"/>
          </a:p>
        </p:txBody>
      </p:sp>
    </p:spTree>
    <p:extLst>
      <p:ext uri="{BB962C8B-B14F-4D97-AF65-F5344CB8AC3E}">
        <p14:creationId xmlns:p14="http://schemas.microsoft.com/office/powerpoint/2010/main" val="238575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DDD7-B45B-3745-A349-B112DA7D1088}"/>
              </a:ext>
            </a:extLst>
          </p:cNvPr>
          <p:cNvSpPr>
            <a:spLocks noGrp="1"/>
          </p:cNvSpPr>
          <p:nvPr>
            <p:ph type="title"/>
          </p:nvPr>
        </p:nvSpPr>
        <p:spPr>
          <a:xfrm>
            <a:off x="838200" y="365126"/>
            <a:ext cx="10515600" cy="859518"/>
          </a:xfrm>
        </p:spPr>
        <p:txBody>
          <a:bodyPr>
            <a:normAutofit/>
          </a:bodyPr>
          <a:lstStyle/>
          <a:p>
            <a:pPr algn="ctr"/>
            <a:r>
              <a:rPr lang="en-US" sz="3200" b="1" dirty="0">
                <a:latin typeface="Arial" panose="020B0604020202020204" pitchFamily="34" charset="0"/>
                <a:cs typeface="Arial" panose="020B0604020202020204" pitchFamily="34" charset="0"/>
              </a:rPr>
              <a:t>HAF - Eligible Homeowners </a:t>
            </a:r>
          </a:p>
        </p:txBody>
      </p:sp>
      <p:sp>
        <p:nvSpPr>
          <p:cNvPr id="3" name="Content Placeholder 2">
            <a:extLst>
              <a:ext uri="{FF2B5EF4-FFF2-40B4-BE49-F238E27FC236}">
                <a16:creationId xmlns:a16="http://schemas.microsoft.com/office/drawing/2014/main" id="{67CCA978-92AB-8448-B0B0-7146D4FBC6BD}"/>
              </a:ext>
            </a:extLst>
          </p:cNvPr>
          <p:cNvSpPr>
            <a:spLocks noGrp="1"/>
          </p:cNvSpPr>
          <p:nvPr>
            <p:ph idx="1"/>
          </p:nvPr>
        </p:nvSpPr>
        <p:spPr>
          <a:xfrm>
            <a:off x="838200" y="1152908"/>
            <a:ext cx="10515600" cy="5024056"/>
          </a:xfrm>
        </p:spPr>
        <p:txBody>
          <a:bodyPr>
            <a:noAutofit/>
          </a:bodyPr>
          <a:lstStyle/>
          <a:p>
            <a:r>
              <a:rPr lang="en-US" sz="2000" dirty="0">
                <a:latin typeface="Arial" panose="020B0604020202020204" pitchFamily="34" charset="0"/>
                <a:cs typeface="Arial" panose="020B0604020202020204" pitchFamily="34" charset="0"/>
              </a:rPr>
              <a:t>experienced a financial hardship after January 21, 2020 (including a hardship that began before January 21, 2020, but continued after that date) </a:t>
            </a:r>
          </a:p>
          <a:p>
            <a:r>
              <a:rPr lang="en-US" sz="2000" dirty="0">
                <a:latin typeface="Arial" panose="020B0604020202020204" pitchFamily="34" charset="0"/>
                <a:cs typeface="Arial" panose="020B0604020202020204" pitchFamily="34" charset="0"/>
              </a:rPr>
              <a:t>have incomes equal to or less than </a:t>
            </a:r>
            <a:r>
              <a:rPr lang="en-US" sz="2000" b="1" dirty="0">
                <a:latin typeface="Arial" panose="020B0604020202020204" pitchFamily="34" charset="0"/>
                <a:cs typeface="Arial" panose="020B0604020202020204" pitchFamily="34" charset="0"/>
              </a:rPr>
              <a:t>150% of the area median income or 100% of the median income for the United States</a:t>
            </a:r>
            <a:r>
              <a:rPr lang="en-US" sz="2000" dirty="0">
                <a:latin typeface="Arial" panose="020B0604020202020204" pitchFamily="34" charset="0"/>
                <a:cs typeface="Arial" panose="020B0604020202020204" pitchFamily="34" charset="0"/>
              </a:rPr>
              <a:t>, whichever is greater. </a:t>
            </a:r>
          </a:p>
          <a:p>
            <a:r>
              <a:rPr lang="en-US" sz="2000" dirty="0">
                <a:latin typeface="Arial" panose="020B0604020202020204" pitchFamily="34" charset="0"/>
                <a:cs typeface="Arial" panose="020B0604020202020204" pitchFamily="34" charset="0"/>
              </a:rPr>
              <a:t>HAF funds can only be paid to a homeowner with respect to qualified expenses related to the dwelling that is such homeowner’s primary residence. </a:t>
            </a:r>
          </a:p>
          <a:p>
            <a:r>
              <a:rPr lang="en-US" sz="2000" dirty="0">
                <a:latin typeface="Arial" panose="020B0604020202020204" pitchFamily="34" charset="0"/>
                <a:cs typeface="Arial" panose="020B0604020202020204" pitchFamily="34" charset="0"/>
              </a:rPr>
              <a:t>homeowners must attest that they experienced financial hardship after January 21, 2020. The attestation must describe the nature of the financial hardship (for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example, job loss, reduction in income, or increased costs due to healthcare or the need to care for a family member). </a:t>
            </a:r>
          </a:p>
          <a:p>
            <a:r>
              <a:rPr lang="en-US" sz="2000" dirty="0">
                <a:latin typeface="Arial" panose="020B0604020202020204" pitchFamily="34" charset="0"/>
                <a:cs typeface="Arial" panose="020B0604020202020204" pitchFamily="34" charset="0"/>
              </a:rPr>
              <a:t>tribes or TDHEs can provide assistance to members, or individuals otherwise eligible for HAF, who reside outside the tribal government’s geographic  jurisdiction. Tribal authorities should confirm that any such assistance can be provided  consistently with the tribe’s constitution and governing law.</a:t>
            </a:r>
          </a:p>
        </p:txBody>
      </p:sp>
      <p:sp>
        <p:nvSpPr>
          <p:cNvPr id="4" name="Footer Placeholder 3">
            <a:extLst>
              <a:ext uri="{FF2B5EF4-FFF2-40B4-BE49-F238E27FC236}">
                <a16:creationId xmlns:a16="http://schemas.microsoft.com/office/drawing/2014/main" id="{26FC547C-9C65-AF46-A9B4-34646354F3D0}"/>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3E48473C-BD94-9F43-82BC-89E4FA738F46}"/>
              </a:ext>
            </a:extLst>
          </p:cNvPr>
          <p:cNvSpPr>
            <a:spLocks noGrp="1"/>
          </p:cNvSpPr>
          <p:nvPr>
            <p:ph type="sldNum" sz="quarter" idx="12"/>
          </p:nvPr>
        </p:nvSpPr>
        <p:spPr/>
        <p:txBody>
          <a:bodyPr/>
          <a:lstStyle/>
          <a:p>
            <a:fld id="{2B37F28C-E4A9-1641-85AA-B4C69CDF285D}" type="slidenum">
              <a:rPr lang="en-US" smtClean="0"/>
              <a:t>4</a:t>
            </a:fld>
            <a:endParaRPr lang="en-US"/>
          </a:p>
        </p:txBody>
      </p:sp>
    </p:spTree>
    <p:extLst>
      <p:ext uri="{BB962C8B-B14F-4D97-AF65-F5344CB8AC3E}">
        <p14:creationId xmlns:p14="http://schemas.microsoft.com/office/powerpoint/2010/main" val="204102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E735-FF84-FC42-80BD-8A486D306A88}"/>
              </a:ext>
            </a:extLst>
          </p:cNvPr>
          <p:cNvSpPr>
            <a:spLocks noGrp="1"/>
          </p:cNvSpPr>
          <p:nvPr>
            <p:ph type="title"/>
          </p:nvPr>
        </p:nvSpPr>
        <p:spPr>
          <a:xfrm>
            <a:off x="838200" y="277585"/>
            <a:ext cx="10515600" cy="1094014"/>
          </a:xfrm>
        </p:spPr>
        <p:txBody>
          <a:bodyPr>
            <a:normAutofit fontScale="90000"/>
          </a:bodyPr>
          <a:lstStyle/>
          <a:p>
            <a:pPr algn="ct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Homeowner Assistance Fund (HAF)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Allowable Uses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2DBBFE-7697-804C-8FF1-8F72B35D5B49}"/>
              </a:ext>
            </a:extLst>
          </p:cNvPr>
          <p:cNvSpPr>
            <a:spLocks noGrp="1"/>
          </p:cNvSpPr>
          <p:nvPr>
            <p:ph idx="1"/>
          </p:nvPr>
        </p:nvSpPr>
        <p:spPr>
          <a:xfrm>
            <a:off x="222423" y="1371600"/>
            <a:ext cx="11714204" cy="4984749"/>
          </a:xfrm>
        </p:spPr>
        <p:txBody>
          <a:bodyPr>
            <a:normAutofit/>
          </a:bodyPr>
          <a:lstStyle/>
          <a:p>
            <a:pPr lvl="2"/>
            <a:endParaRPr lang="en-US" dirty="0">
              <a:latin typeface="Arial" panose="020B0604020202020204" pitchFamily="34" charset="0"/>
              <a:cs typeface="Arial" panose="020B0604020202020204" pitchFamily="34" charset="0"/>
            </a:endParaRPr>
          </a:p>
          <a:p>
            <a:pPr lvl="2" indent="-274320"/>
            <a:endParaRPr lang="en-US" sz="2400" dirty="0">
              <a:latin typeface="Arial" panose="020B0604020202020204" pitchFamily="34" charset="0"/>
              <a:cs typeface="Arial" panose="020B0604020202020204" pitchFamily="34" charset="0"/>
            </a:endParaRPr>
          </a:p>
          <a:p>
            <a:pPr lvl="2" indent="-274320"/>
            <a:r>
              <a:rPr lang="en-US" sz="2400" dirty="0">
                <a:latin typeface="Arial" panose="020B0604020202020204" pitchFamily="34" charset="0"/>
                <a:cs typeface="Arial" panose="020B0604020202020204" pitchFamily="34" charset="0"/>
              </a:rPr>
              <a:t>Mortgage payment assistance.</a:t>
            </a:r>
          </a:p>
          <a:p>
            <a:pPr lvl="2"/>
            <a:endParaRPr lang="en-US" sz="1000" dirty="0">
              <a:latin typeface="Arial" panose="020B0604020202020204" pitchFamily="34" charset="0"/>
              <a:cs typeface="Arial" panose="020B0604020202020204" pitchFamily="34" charset="0"/>
            </a:endParaRPr>
          </a:p>
          <a:p>
            <a:pPr lvl="2" indent="-274320"/>
            <a:r>
              <a:rPr lang="en-US" sz="2400" dirty="0">
                <a:latin typeface="Arial" panose="020B0604020202020204" pitchFamily="34" charset="0"/>
                <a:cs typeface="Arial" panose="020B0604020202020204" pitchFamily="34" charset="0"/>
              </a:rPr>
              <a:t>Financial assistance to allow a homeowner to reinstate a mortgage or to pay other housing-related costs related to a period of forbearance, delinquency, or default.</a:t>
            </a:r>
          </a:p>
          <a:p>
            <a:pPr lvl="2"/>
            <a:endParaRPr lang="en-US" sz="1000" dirty="0">
              <a:latin typeface="Arial" panose="020B0604020202020204" pitchFamily="34" charset="0"/>
              <a:cs typeface="Arial" panose="020B0604020202020204" pitchFamily="34" charset="0"/>
            </a:endParaRPr>
          </a:p>
          <a:p>
            <a:pPr lvl="2" indent="-274320"/>
            <a:r>
              <a:rPr lang="en-US" sz="2400" dirty="0">
                <a:latin typeface="Arial" panose="020B0604020202020204" pitchFamily="34" charset="0"/>
                <a:cs typeface="Arial" panose="020B0604020202020204" pitchFamily="34" charset="0"/>
              </a:rPr>
              <a:t>Mortgage principal reduction, including with respect to a second mortgage provided by a nonprofit or government entity.</a:t>
            </a:r>
          </a:p>
          <a:p>
            <a:pPr lvl="2"/>
            <a:endParaRPr lang="en-US" sz="1000" dirty="0">
              <a:latin typeface="Arial" panose="020B0604020202020204" pitchFamily="34" charset="0"/>
              <a:cs typeface="Arial" panose="020B0604020202020204" pitchFamily="34" charset="0"/>
            </a:endParaRPr>
          </a:p>
          <a:p>
            <a:pPr lvl="2" indent="-274320"/>
            <a:r>
              <a:rPr lang="en-US" sz="2400" dirty="0">
                <a:latin typeface="Arial" panose="020B0604020202020204" pitchFamily="34" charset="0"/>
                <a:cs typeface="Arial" panose="020B0604020202020204" pitchFamily="34" charset="0"/>
              </a:rPr>
              <a:t>Facilitating mortgage interest rate reductions.</a:t>
            </a:r>
          </a:p>
          <a:p>
            <a:pPr lvl="2"/>
            <a:endParaRPr lang="en-US"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46D2D05-1EE0-7549-9587-78BDA593CF6C}"/>
              </a:ext>
            </a:extLst>
          </p:cNvPr>
          <p:cNvSpPr>
            <a:spLocks noGrp="1"/>
          </p:cNvSpPr>
          <p:nvPr>
            <p:ph type="ftr" sz="quarter" idx="11"/>
          </p:nvPr>
        </p:nvSpPr>
        <p:spPr/>
        <p:txBody>
          <a:bodyPr/>
          <a:lstStyle/>
          <a:p>
            <a:r>
              <a:rPr lang="en-US"/>
              <a:t>Wagenlander &amp; Heisterkamp, LLC October, 2021</a:t>
            </a:r>
            <a:endParaRPr lang="en-US" dirty="0"/>
          </a:p>
        </p:txBody>
      </p:sp>
      <p:sp>
        <p:nvSpPr>
          <p:cNvPr id="5" name="Slide Number Placeholder 4">
            <a:extLst>
              <a:ext uri="{FF2B5EF4-FFF2-40B4-BE49-F238E27FC236}">
                <a16:creationId xmlns:a16="http://schemas.microsoft.com/office/drawing/2014/main" id="{CA0039A2-C53A-C24D-8DA4-498575B46CB6}"/>
              </a:ext>
            </a:extLst>
          </p:cNvPr>
          <p:cNvSpPr>
            <a:spLocks noGrp="1"/>
          </p:cNvSpPr>
          <p:nvPr>
            <p:ph type="sldNum" sz="quarter" idx="12"/>
          </p:nvPr>
        </p:nvSpPr>
        <p:spPr/>
        <p:txBody>
          <a:bodyPr/>
          <a:lstStyle/>
          <a:p>
            <a:fld id="{9981225C-665E-D943-89BE-01526AF715D0}" type="slidenum">
              <a:rPr lang="en-US" smtClean="0"/>
              <a:t>5</a:t>
            </a:fld>
            <a:endParaRPr lang="en-US"/>
          </a:p>
        </p:txBody>
      </p:sp>
    </p:spTree>
    <p:extLst>
      <p:ext uri="{BB962C8B-B14F-4D97-AF65-F5344CB8AC3E}">
        <p14:creationId xmlns:p14="http://schemas.microsoft.com/office/powerpoint/2010/main" val="348871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673F-D764-614F-A64E-1A30CD06B563}"/>
              </a:ext>
            </a:extLst>
          </p:cNvPr>
          <p:cNvSpPr>
            <a:spLocks noGrp="1"/>
          </p:cNvSpPr>
          <p:nvPr>
            <p:ph type="ctrTitle"/>
          </p:nvPr>
        </p:nvSpPr>
        <p:spPr>
          <a:xfrm>
            <a:off x="1" y="0"/>
            <a:ext cx="12192000" cy="1186249"/>
          </a:xfrm>
        </p:spPr>
        <p:txBody>
          <a:bodyPr>
            <a:normAutofit/>
          </a:bodyPr>
          <a:lstStyle/>
          <a:p>
            <a:pPr marL="68580" algn="ctr"/>
            <a:r>
              <a:rPr lang="en-US" sz="3200" b="1" dirty="0">
                <a:latin typeface="Arial" panose="020B0604020202020204" pitchFamily="34" charset="0"/>
                <a:cs typeface="Arial" panose="020B0604020202020204" pitchFamily="34" charset="0"/>
              </a:rPr>
              <a:t>Homeowner Assistance Fund (HAF)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Allowable Uses (cont’d.)</a:t>
            </a: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CA34D3C-3884-8F4A-820A-17BCBBDE69C1}"/>
              </a:ext>
            </a:extLst>
          </p:cNvPr>
          <p:cNvSpPr>
            <a:spLocks noGrp="1"/>
          </p:cNvSpPr>
          <p:nvPr>
            <p:ph type="subTitle" idx="1"/>
          </p:nvPr>
        </p:nvSpPr>
        <p:spPr>
          <a:xfrm>
            <a:off x="185351" y="1504336"/>
            <a:ext cx="11850130" cy="4852014"/>
          </a:xfrm>
        </p:spPr>
        <p:txBody>
          <a:bodyPr>
            <a:normAutofit lnSpcReduction="10000"/>
          </a:bodyPr>
          <a:lstStyle/>
          <a:p>
            <a:pPr marL="1257300" lvl="2" indent="-342900" algn="l">
              <a:lnSpc>
                <a:spcPct val="40000"/>
              </a:lnSpc>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257300" lvl="2" indent="-274320" algn="l">
              <a:spcBef>
                <a:spcPts val="11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Payment assistance for:</a:t>
            </a:r>
          </a:p>
          <a:p>
            <a:pPr marL="2171700" lvl="4" indent="-342900" algn="l">
              <a:lnSpc>
                <a:spcPct val="40000"/>
              </a:lnSpc>
              <a:spcBef>
                <a:spcPts val="0"/>
              </a:spcBef>
              <a:buFont typeface="+mj-lt"/>
              <a:buAutoNum type="alphaLcParenR"/>
            </a:pPr>
            <a:endParaRPr lang="en-US" sz="2400" dirty="0">
              <a:solidFill>
                <a:schemeClr val="tx1"/>
              </a:solidFill>
              <a:latin typeface="Arial" panose="020B0604020202020204" pitchFamily="34" charset="0"/>
              <a:cs typeface="Arial" panose="020B0604020202020204" pitchFamily="34" charset="0"/>
            </a:endParaRPr>
          </a:p>
          <a:p>
            <a:pPr marL="2171700" lvl="4" indent="-342900" algn="l">
              <a:spcBef>
                <a:spcPts val="1100"/>
              </a:spcBef>
              <a:buFont typeface="+mj-lt"/>
              <a:buAutoNum type="alphaLcParenR"/>
            </a:pPr>
            <a:r>
              <a:rPr lang="en-US" sz="2400" dirty="0">
                <a:solidFill>
                  <a:schemeClr val="tx1"/>
                </a:solidFill>
                <a:latin typeface="Arial" panose="020B0604020202020204" pitchFamily="34" charset="0"/>
                <a:cs typeface="Arial" panose="020B0604020202020204" pitchFamily="34" charset="0"/>
              </a:rPr>
              <a:t>Homeowner’s utilities, including electric, gas, home energy, and water.</a:t>
            </a:r>
          </a:p>
          <a:p>
            <a:pPr marL="2171700" lvl="4" indent="-342900" algn="l">
              <a:lnSpc>
                <a:spcPct val="40000"/>
              </a:lnSpc>
              <a:spcBef>
                <a:spcPts val="0"/>
              </a:spcBef>
              <a:buFont typeface="+mj-lt"/>
              <a:buAutoNum type="alphaLcParenR"/>
            </a:pPr>
            <a:endParaRPr lang="en-US" sz="2400" dirty="0">
              <a:solidFill>
                <a:schemeClr val="tx1"/>
              </a:solidFill>
              <a:latin typeface="Arial" panose="020B0604020202020204" pitchFamily="34" charset="0"/>
              <a:cs typeface="Arial" panose="020B0604020202020204" pitchFamily="34" charset="0"/>
            </a:endParaRPr>
          </a:p>
          <a:p>
            <a:pPr marL="2171700" lvl="4" indent="-342900" algn="l">
              <a:spcBef>
                <a:spcPts val="1100"/>
              </a:spcBef>
              <a:buFont typeface="+mj-lt"/>
              <a:buAutoNum type="alphaLcParenR"/>
            </a:pPr>
            <a:r>
              <a:rPr lang="en-US" sz="2400" dirty="0">
                <a:solidFill>
                  <a:schemeClr val="tx1"/>
                </a:solidFill>
                <a:latin typeface="Arial" panose="020B0604020202020204" pitchFamily="34" charset="0"/>
                <a:cs typeface="Arial" panose="020B0604020202020204" pitchFamily="34" charset="0"/>
              </a:rPr>
              <a:t>Homeowner’s internet service, including broadband internet access service.</a:t>
            </a:r>
          </a:p>
          <a:p>
            <a:pPr marL="2171700" lvl="4" indent="-342900" algn="l">
              <a:lnSpc>
                <a:spcPct val="40000"/>
              </a:lnSpc>
              <a:spcBef>
                <a:spcPts val="0"/>
              </a:spcBef>
              <a:buFont typeface="+mj-lt"/>
              <a:buAutoNum type="alphaLcParenR"/>
            </a:pPr>
            <a:endParaRPr lang="en-US" sz="2400" dirty="0">
              <a:solidFill>
                <a:schemeClr val="tx1"/>
              </a:solidFill>
              <a:latin typeface="Arial" panose="020B0604020202020204" pitchFamily="34" charset="0"/>
              <a:cs typeface="Arial" panose="020B0604020202020204" pitchFamily="34" charset="0"/>
            </a:endParaRPr>
          </a:p>
          <a:p>
            <a:pPr marL="2171700" lvl="4" indent="-342900" algn="l">
              <a:spcBef>
                <a:spcPts val="1100"/>
              </a:spcBef>
              <a:buFont typeface="+mj-lt"/>
              <a:buAutoNum type="alphaLcParenR"/>
            </a:pPr>
            <a:r>
              <a:rPr lang="en-US" sz="2400" dirty="0">
                <a:solidFill>
                  <a:schemeClr val="tx1"/>
                </a:solidFill>
                <a:latin typeface="Arial" panose="020B0604020202020204" pitchFamily="34" charset="0"/>
                <a:cs typeface="Arial" panose="020B0604020202020204" pitchFamily="34" charset="0"/>
              </a:rPr>
              <a:t>Homeowner’s insurance, flood insurance, and mortgage insurance.</a:t>
            </a:r>
          </a:p>
          <a:p>
            <a:pPr marL="2171700" lvl="4" indent="-342900" algn="l">
              <a:lnSpc>
                <a:spcPct val="40000"/>
              </a:lnSpc>
              <a:spcBef>
                <a:spcPts val="0"/>
              </a:spcBef>
              <a:buFont typeface="+mj-lt"/>
              <a:buAutoNum type="alphaLcParenR"/>
            </a:pPr>
            <a:endParaRPr lang="en-US" sz="2400" dirty="0">
              <a:solidFill>
                <a:schemeClr val="tx1"/>
              </a:solidFill>
              <a:latin typeface="Arial" panose="020B0604020202020204" pitchFamily="34" charset="0"/>
              <a:cs typeface="Arial" panose="020B0604020202020204" pitchFamily="34" charset="0"/>
            </a:endParaRPr>
          </a:p>
          <a:p>
            <a:pPr marL="2171700" lvl="4" indent="-342900" algn="l">
              <a:spcBef>
                <a:spcPts val="1100"/>
              </a:spcBef>
              <a:buFont typeface="+mj-lt"/>
              <a:buAutoNum type="alphaLcParenR"/>
            </a:pPr>
            <a:r>
              <a:rPr lang="en-US" sz="2400" dirty="0">
                <a:solidFill>
                  <a:schemeClr val="tx1"/>
                </a:solidFill>
                <a:latin typeface="Arial" panose="020B0604020202020204" pitchFamily="34" charset="0"/>
                <a:cs typeface="Arial" panose="020B0604020202020204" pitchFamily="34" charset="0"/>
              </a:rPr>
              <a:t>Homeowner’s association fees or liens, condominium association fees, or common charges.</a:t>
            </a:r>
          </a:p>
          <a:p>
            <a:pPr marL="2171700" lvl="4" indent="-342900" algn="l">
              <a:lnSpc>
                <a:spcPct val="40000"/>
              </a:lnSpc>
              <a:spcBef>
                <a:spcPts val="0"/>
              </a:spcBef>
              <a:buFont typeface="+mj-lt"/>
              <a:buAutoNum type="alphaLcParenR"/>
            </a:pPr>
            <a:endParaRPr lang="en-US" sz="2400" dirty="0">
              <a:solidFill>
                <a:schemeClr val="tx1"/>
              </a:solidFill>
              <a:latin typeface="Arial" panose="020B0604020202020204" pitchFamily="34" charset="0"/>
              <a:cs typeface="Arial" panose="020B0604020202020204" pitchFamily="34" charset="0"/>
            </a:endParaRPr>
          </a:p>
          <a:p>
            <a:pPr marL="2171700" lvl="4" indent="-342900" algn="l">
              <a:spcBef>
                <a:spcPts val="1100"/>
              </a:spcBef>
              <a:buFont typeface="+mj-lt"/>
              <a:buAutoNum type="alphaLcParenR"/>
            </a:pPr>
            <a:r>
              <a:rPr lang="en-US" sz="2400" b="1" dirty="0">
                <a:solidFill>
                  <a:schemeClr val="tx1"/>
                </a:solidFill>
                <a:latin typeface="Arial" panose="020B0604020202020204" pitchFamily="34" charset="0"/>
                <a:cs typeface="Arial" panose="020B0604020202020204" pitchFamily="34" charset="0"/>
              </a:rPr>
              <a:t>Down payment assistance loans</a:t>
            </a:r>
            <a:r>
              <a:rPr lang="en-US" sz="2400" dirty="0">
                <a:solidFill>
                  <a:schemeClr val="tx1"/>
                </a:solidFill>
                <a:latin typeface="Arial" panose="020B0604020202020204" pitchFamily="34" charset="0"/>
                <a:cs typeface="Arial" panose="020B0604020202020204" pitchFamily="34" charset="0"/>
              </a:rPr>
              <a:t> provided by nonprofit or government entities.</a:t>
            </a:r>
          </a:p>
          <a:p>
            <a:pPr algn="l"/>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94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E735-FF84-FC42-80BD-8A486D306A88}"/>
              </a:ext>
            </a:extLst>
          </p:cNvPr>
          <p:cNvSpPr>
            <a:spLocks noGrp="1"/>
          </p:cNvSpPr>
          <p:nvPr>
            <p:ph type="title"/>
          </p:nvPr>
        </p:nvSpPr>
        <p:spPr>
          <a:xfrm>
            <a:off x="838200" y="235974"/>
            <a:ext cx="10515600" cy="1253614"/>
          </a:xfrm>
        </p:spPr>
        <p:txBody>
          <a:bodyPr>
            <a:normAutofit/>
          </a:bodyPr>
          <a:lstStyle/>
          <a:p>
            <a:pPr algn="ctr"/>
            <a:r>
              <a:rPr lang="en-US" sz="3200" b="1" dirty="0">
                <a:latin typeface="Arial" panose="020B0604020202020204" pitchFamily="34" charset="0"/>
                <a:cs typeface="Arial" panose="020B0604020202020204" pitchFamily="34" charset="0"/>
              </a:rPr>
              <a:t>Homeowner Assistance Fund (HAF)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Allowable Uses (cont’d.)</a:t>
            </a:r>
          </a:p>
        </p:txBody>
      </p:sp>
      <p:sp>
        <p:nvSpPr>
          <p:cNvPr id="3" name="Content Placeholder 2">
            <a:extLst>
              <a:ext uri="{FF2B5EF4-FFF2-40B4-BE49-F238E27FC236}">
                <a16:creationId xmlns:a16="http://schemas.microsoft.com/office/drawing/2014/main" id="{FC2DBBFE-7697-804C-8FF1-8F72B35D5B49}"/>
              </a:ext>
            </a:extLst>
          </p:cNvPr>
          <p:cNvSpPr>
            <a:spLocks noGrp="1"/>
          </p:cNvSpPr>
          <p:nvPr>
            <p:ph idx="1"/>
          </p:nvPr>
        </p:nvSpPr>
        <p:spPr>
          <a:xfrm>
            <a:off x="271849" y="1062681"/>
            <a:ext cx="11479427" cy="5354449"/>
          </a:xfrm>
        </p:spPr>
        <p:txBody>
          <a:bodyPr>
            <a:normAutofit fontScale="77500" lnSpcReduction="20000"/>
          </a:bodyPr>
          <a:lstStyle/>
          <a:p>
            <a:pPr marL="457200" lvl="1" indent="0">
              <a:buNone/>
            </a:pPr>
            <a:endParaRPr lang="en-US" sz="3600" dirty="0">
              <a:latin typeface="Arial" panose="020B0604020202020204" pitchFamily="34" charset="0"/>
              <a:cs typeface="Arial" panose="020B0604020202020204" pitchFamily="34" charset="0"/>
            </a:endParaRPr>
          </a:p>
          <a:p>
            <a:pPr lvl="2" indent="-274320">
              <a:lnSpc>
                <a:spcPct val="120000"/>
              </a:lnSpc>
            </a:pPr>
            <a:r>
              <a:rPr lang="en-US" sz="3400" dirty="0">
                <a:latin typeface="Arial" panose="020B0604020202020204" pitchFamily="34" charset="0"/>
                <a:cs typeface="Arial" panose="020B0604020202020204" pitchFamily="34" charset="0"/>
              </a:rPr>
              <a:t>Payment assistance for </a:t>
            </a:r>
            <a:r>
              <a:rPr lang="en-US" sz="3400" b="1" dirty="0">
                <a:latin typeface="Arial" panose="020B0604020202020204" pitchFamily="34" charset="0"/>
                <a:cs typeface="Arial" panose="020B0604020202020204" pitchFamily="34" charset="0"/>
              </a:rPr>
              <a:t>delinquent property taxes </a:t>
            </a:r>
            <a:r>
              <a:rPr lang="en-US" sz="3400" dirty="0">
                <a:latin typeface="Arial" panose="020B0604020202020204" pitchFamily="34" charset="0"/>
                <a:cs typeface="Arial" panose="020B0604020202020204" pitchFamily="34" charset="0"/>
              </a:rPr>
              <a:t>to prevent homeowner tax foreclosures.</a:t>
            </a:r>
          </a:p>
          <a:p>
            <a:endParaRPr lang="en-US" sz="1400" dirty="0">
              <a:latin typeface="Arial" panose="020B0604020202020204" pitchFamily="34" charset="0"/>
              <a:cs typeface="Arial" panose="020B0604020202020204" pitchFamily="34" charset="0"/>
            </a:endParaRPr>
          </a:p>
          <a:p>
            <a:pPr lvl="2" indent="-274320">
              <a:lnSpc>
                <a:spcPct val="120000"/>
              </a:lnSpc>
            </a:pPr>
            <a:r>
              <a:rPr lang="en-US" sz="3400" dirty="0">
                <a:latin typeface="Arial" panose="020B0604020202020204" pitchFamily="34" charset="0"/>
                <a:cs typeface="Arial" panose="020B0604020202020204" pitchFamily="34" charset="0"/>
              </a:rPr>
              <a:t>Measures to prevent homeowner displacement, such as </a:t>
            </a:r>
            <a:r>
              <a:rPr lang="en-US" sz="3400" b="1" dirty="0">
                <a:latin typeface="Arial" panose="020B0604020202020204" pitchFamily="34" charset="0"/>
                <a:cs typeface="Arial" panose="020B0604020202020204" pitchFamily="34" charset="0"/>
              </a:rPr>
              <a:t>home repairs to maintain the habitability of a home </a:t>
            </a:r>
            <a:r>
              <a:rPr lang="en-US" sz="3400" dirty="0">
                <a:latin typeface="Arial" panose="020B0604020202020204" pitchFamily="34" charset="0"/>
                <a:cs typeface="Arial" panose="020B0604020202020204" pitchFamily="34" charset="0"/>
              </a:rPr>
              <a:t>or assistance to enable households to receive clear title to their properties.</a:t>
            </a:r>
          </a:p>
          <a:p>
            <a:endParaRPr lang="en-US" sz="1400" dirty="0">
              <a:latin typeface="Arial" panose="020B0604020202020204" pitchFamily="34" charset="0"/>
              <a:cs typeface="Arial" panose="020B0604020202020204" pitchFamily="34" charset="0"/>
            </a:endParaRPr>
          </a:p>
          <a:p>
            <a:pPr lvl="2" indent="-274320">
              <a:lnSpc>
                <a:spcPct val="120000"/>
              </a:lnSpc>
            </a:pPr>
            <a:r>
              <a:rPr lang="en-US" sz="3400" dirty="0">
                <a:latin typeface="Arial" panose="020B0604020202020204" pitchFamily="34" charset="0"/>
                <a:cs typeface="Arial" panose="020B0604020202020204" pitchFamily="34" charset="0"/>
              </a:rPr>
              <a:t>Counseling or educational efforts by housing counseling agencies approved by HUD, or legal services, targeted to households eligible to be served with funding from the HAF related to foreclosure prevention or displacement, in an aggregate amount up to 5% of the funding from the HAF received by the HAF participant.</a:t>
            </a:r>
          </a:p>
          <a:p>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156E987B-6F05-0241-821D-88873C4E8AD3}"/>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7C0974AA-6C52-494D-B1F9-A742609BD915}"/>
              </a:ext>
            </a:extLst>
          </p:cNvPr>
          <p:cNvSpPr>
            <a:spLocks noGrp="1"/>
          </p:cNvSpPr>
          <p:nvPr>
            <p:ph type="sldNum" sz="quarter" idx="12"/>
          </p:nvPr>
        </p:nvSpPr>
        <p:spPr/>
        <p:txBody>
          <a:bodyPr/>
          <a:lstStyle/>
          <a:p>
            <a:fld id="{9981225C-665E-D943-89BE-01526AF715D0}" type="slidenum">
              <a:rPr lang="en-US" smtClean="0"/>
              <a:t>7</a:t>
            </a:fld>
            <a:endParaRPr lang="en-US"/>
          </a:p>
        </p:txBody>
      </p:sp>
    </p:spTree>
    <p:extLst>
      <p:ext uri="{BB962C8B-B14F-4D97-AF65-F5344CB8AC3E}">
        <p14:creationId xmlns:p14="http://schemas.microsoft.com/office/powerpoint/2010/main" val="384275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42FF-D37E-D642-9FB7-073181A963C4}"/>
              </a:ext>
            </a:extLst>
          </p:cNvPr>
          <p:cNvSpPr>
            <a:spLocks noGrp="1"/>
          </p:cNvSpPr>
          <p:nvPr>
            <p:ph type="ctrTitle"/>
          </p:nvPr>
        </p:nvSpPr>
        <p:spPr>
          <a:xfrm>
            <a:off x="0" y="-247135"/>
            <a:ext cx="12192000" cy="1451317"/>
          </a:xfrm>
        </p:spPr>
        <p:txBody>
          <a:bodyPr>
            <a:normAutofit/>
          </a:bodyPr>
          <a:lstStyle/>
          <a:p>
            <a:pPr algn="ctr"/>
            <a:r>
              <a:rPr lang="en-US" sz="3200" b="1" dirty="0">
                <a:latin typeface="Arial" panose="020B0604020202020204" pitchFamily="34" charset="0"/>
                <a:cs typeface="Arial" panose="020B0604020202020204" pitchFamily="34" charset="0"/>
              </a:rPr>
              <a:t>Homeowner Assistance Fund (HAF)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Allowable Uses (cont’d.)</a:t>
            </a:r>
          </a:p>
        </p:txBody>
      </p:sp>
      <p:sp>
        <p:nvSpPr>
          <p:cNvPr id="3" name="Subtitle 2">
            <a:extLst>
              <a:ext uri="{FF2B5EF4-FFF2-40B4-BE49-F238E27FC236}">
                <a16:creationId xmlns:a16="http://schemas.microsoft.com/office/drawing/2014/main" id="{B8B82820-6336-9647-AAB5-A9D72300656F}"/>
              </a:ext>
            </a:extLst>
          </p:cNvPr>
          <p:cNvSpPr>
            <a:spLocks noGrp="1"/>
          </p:cNvSpPr>
          <p:nvPr>
            <p:ph type="subTitle" idx="1"/>
          </p:nvPr>
        </p:nvSpPr>
        <p:spPr>
          <a:xfrm>
            <a:off x="185351" y="1445741"/>
            <a:ext cx="11491784" cy="4910609"/>
          </a:xfrm>
        </p:spPr>
        <p:txBody>
          <a:bodyPr>
            <a:normAutofit/>
          </a:bodyPr>
          <a:lstStyle/>
          <a:p>
            <a:pPr marL="1257300" lvl="2" indent="-274320" algn="l">
              <a:lnSpc>
                <a:spcPct val="100000"/>
              </a:lnSpc>
              <a:spcBef>
                <a:spcPts val="110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Reimbursement of funds expended by a state, local government, or entity described in clause (3) or (4) of the definition above of “eligible entity” during the period beginning on January 20, 2020, and ending on the date that the first funds are disbursed by the HAF participant under the HAF, for a qualified expense (other than any qualified expense paid directly or indirectly by another federal funding source or any qualified expenses described in clauses (6), (7), (8), or (10) of this definition).</a:t>
            </a:r>
          </a:p>
          <a:p>
            <a:pPr marL="1257300" lvl="2" indent="-274320" algn="l">
              <a:lnSpc>
                <a:spcPct val="40000"/>
              </a:lnSpc>
              <a:spcBef>
                <a:spcPts val="1200"/>
              </a:spcBef>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marL="1257300" lvl="2" indent="-274320" algn="l">
              <a:lnSpc>
                <a:spcPct val="10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Planning, community engagement, needs assessment and </a:t>
            </a:r>
            <a:r>
              <a:rPr lang="en-US" sz="2200" b="1" dirty="0">
                <a:solidFill>
                  <a:schemeClr val="tx1"/>
                </a:solidFill>
                <a:latin typeface="Arial" panose="020B0604020202020204" pitchFamily="34" charset="0"/>
                <a:cs typeface="Arial" panose="020B0604020202020204" pitchFamily="34" charset="0"/>
              </a:rPr>
              <a:t>administrative expenses</a:t>
            </a:r>
            <a:r>
              <a:rPr lang="en-US" sz="2200" dirty="0">
                <a:solidFill>
                  <a:schemeClr val="tx1"/>
                </a:solidFill>
                <a:latin typeface="Arial" panose="020B0604020202020204" pitchFamily="34" charset="0"/>
                <a:cs typeface="Arial" panose="020B0604020202020204" pitchFamily="34" charset="0"/>
              </a:rPr>
              <a:t> related to the HAF participant’s disbursement of HAF funds for qualified expenses, in an aggregate amount not to exceed </a:t>
            </a:r>
            <a:r>
              <a:rPr lang="en-US" sz="2200" b="1" dirty="0">
                <a:solidFill>
                  <a:schemeClr val="tx1"/>
                </a:solidFill>
                <a:latin typeface="Arial" panose="020B0604020202020204" pitchFamily="34" charset="0"/>
                <a:cs typeface="Arial" panose="020B0604020202020204" pitchFamily="34" charset="0"/>
              </a:rPr>
              <a:t>15%</a:t>
            </a:r>
            <a:r>
              <a:rPr lang="en-US" sz="2200" dirty="0">
                <a:solidFill>
                  <a:schemeClr val="tx1"/>
                </a:solidFill>
                <a:latin typeface="Arial" panose="020B0604020202020204" pitchFamily="34" charset="0"/>
                <a:cs typeface="Arial" panose="020B0604020202020204" pitchFamily="34" charset="0"/>
              </a:rPr>
              <a:t> of the HAF received by the HAF participant.</a:t>
            </a:r>
          </a:p>
        </p:txBody>
      </p:sp>
    </p:spTree>
    <p:extLst>
      <p:ext uri="{BB962C8B-B14F-4D97-AF65-F5344CB8AC3E}">
        <p14:creationId xmlns:p14="http://schemas.microsoft.com/office/powerpoint/2010/main" val="146006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E735-FF84-FC42-80BD-8A486D306A88}"/>
              </a:ext>
            </a:extLst>
          </p:cNvPr>
          <p:cNvSpPr>
            <a:spLocks noGrp="1"/>
          </p:cNvSpPr>
          <p:nvPr>
            <p:ph type="title"/>
          </p:nvPr>
        </p:nvSpPr>
        <p:spPr>
          <a:xfrm>
            <a:off x="838200" y="365126"/>
            <a:ext cx="10515600" cy="630918"/>
          </a:xfrm>
        </p:spPr>
        <p:txBody>
          <a:bodyPr>
            <a:normAutofit/>
          </a:bodyPr>
          <a:lstStyle/>
          <a:p>
            <a:pPr algn="ctr"/>
            <a:r>
              <a:rPr lang="en-US" sz="3200" b="1" dirty="0">
                <a:latin typeface="Arial" panose="020B0604020202020204" pitchFamily="34" charset="0"/>
                <a:cs typeface="Arial" panose="020B0604020202020204" pitchFamily="34" charset="0"/>
              </a:rPr>
              <a:t>HAF Plan</a:t>
            </a:r>
          </a:p>
        </p:txBody>
      </p:sp>
      <p:sp>
        <p:nvSpPr>
          <p:cNvPr id="3" name="Content Placeholder 2">
            <a:extLst>
              <a:ext uri="{FF2B5EF4-FFF2-40B4-BE49-F238E27FC236}">
                <a16:creationId xmlns:a16="http://schemas.microsoft.com/office/drawing/2014/main" id="{FC2DBBFE-7697-804C-8FF1-8F72B35D5B49}"/>
              </a:ext>
            </a:extLst>
          </p:cNvPr>
          <p:cNvSpPr>
            <a:spLocks noGrp="1"/>
          </p:cNvSpPr>
          <p:nvPr>
            <p:ph idx="1"/>
          </p:nvPr>
        </p:nvSpPr>
        <p:spPr>
          <a:xfrm>
            <a:off x="838200" y="996044"/>
            <a:ext cx="10515600" cy="5360305"/>
          </a:xfrm>
        </p:spPr>
        <p:txBody>
          <a:bodyPr anchor="ctr">
            <a:normAutofit fontScale="55000" lnSpcReduction="20000"/>
          </a:bodyPr>
          <a:lstStyle/>
          <a:p>
            <a:pPr indent="-274320"/>
            <a:endParaRPr lang="en-US" dirty="0">
              <a:latin typeface="Arial" panose="020B0604020202020204" pitchFamily="34" charset="0"/>
              <a:cs typeface="Arial" panose="020B0604020202020204" pitchFamily="34" charset="0"/>
            </a:endParaRPr>
          </a:p>
          <a:p>
            <a:pPr indent="-274320"/>
            <a:r>
              <a:rPr lang="en-US" sz="3200" dirty="0">
                <a:latin typeface="Arial" panose="020B0604020202020204" pitchFamily="34" charset="0"/>
                <a:cs typeface="Arial" panose="020B0604020202020204" pitchFamily="34" charset="0"/>
              </a:rPr>
              <a:t>Updated HAF Guidance issued August 2, 2021</a:t>
            </a:r>
          </a:p>
          <a:p>
            <a:pPr marL="977900" lvl="3" indent="-377825">
              <a:spcBef>
                <a:spcPts val="1100"/>
              </a:spcBef>
            </a:pPr>
            <a:r>
              <a:rPr lang="en-US" sz="3200" dirty="0">
                <a:latin typeface="Arial" panose="020B0604020202020204" pitchFamily="34" charset="0"/>
                <a:cs typeface="Arial" panose="020B0604020202020204" pitchFamily="34" charset="0"/>
              </a:rPr>
              <a:t>Available here: https://</a:t>
            </a:r>
            <a:r>
              <a:rPr lang="en-US" sz="3200" dirty="0" err="1">
                <a:latin typeface="Arial" panose="020B0604020202020204" pitchFamily="34" charset="0"/>
                <a:cs typeface="Arial" panose="020B0604020202020204" pitchFamily="34" charset="0"/>
              </a:rPr>
              <a:t>home.treasury.gov</a:t>
            </a:r>
            <a:r>
              <a:rPr lang="en-US" sz="3200" dirty="0">
                <a:latin typeface="Arial" panose="020B0604020202020204" pitchFamily="34" charset="0"/>
                <a:cs typeface="Arial" panose="020B0604020202020204" pitchFamily="34" charset="0"/>
              </a:rPr>
              <a:t>/system/files/136/HAF-</a:t>
            </a:r>
            <a:r>
              <a:rPr lang="en-US" sz="3200" dirty="0" err="1">
                <a:latin typeface="Arial" panose="020B0604020202020204" pitchFamily="34" charset="0"/>
                <a:cs typeface="Arial" panose="020B0604020202020204" pitchFamily="34" charset="0"/>
              </a:rPr>
              <a:t>Guidance.pdf</a:t>
            </a:r>
            <a:endParaRPr lang="en-US" sz="3200" dirty="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indent="-274320"/>
            <a:r>
              <a:rPr lang="en-US" sz="3200" dirty="0">
                <a:latin typeface="Arial" panose="020B0604020202020204" pitchFamily="34" charset="0"/>
                <a:cs typeface="Arial" panose="020B0604020202020204" pitchFamily="34" charset="0"/>
              </a:rPr>
              <a:t>HAF Plan (no specific due date for TDHEs)</a:t>
            </a:r>
          </a:p>
          <a:p>
            <a:pPr marL="977900" lvl="3" indent="-327025">
              <a:lnSpc>
                <a:spcPct val="120000"/>
              </a:lnSpc>
              <a:spcBef>
                <a:spcPts val="0"/>
              </a:spcBef>
              <a:spcAft>
                <a:spcPts val="600"/>
              </a:spcAft>
            </a:pPr>
            <a:r>
              <a:rPr lang="en-US" sz="3200" dirty="0">
                <a:latin typeface="Arial" panose="020B0604020202020204" pitchFamily="34" charset="0"/>
                <a:cs typeface="Arial" panose="020B0604020202020204" pitchFamily="34" charset="0"/>
              </a:rPr>
              <a:t>Templates for grantees under and over $5M have been published and include the required budget templates and are available on the </a:t>
            </a:r>
            <a:r>
              <a:rPr lang="en-US" sz="3200" dirty="0">
                <a:solidFill>
                  <a:schemeClr val="accent1"/>
                </a:solidFill>
                <a:latin typeface="Arial" panose="020B0604020202020204" pitchFamily="34" charset="0"/>
                <a:cs typeface="Arial" panose="020B0604020202020204" pitchFamily="34" charset="0"/>
              </a:rPr>
              <a:t>webpage</a:t>
            </a:r>
          </a:p>
          <a:p>
            <a:pPr marL="977900" lvl="3" indent="-327025">
              <a:lnSpc>
                <a:spcPct val="120000"/>
              </a:lnSpc>
              <a:spcBef>
                <a:spcPts val="0"/>
              </a:spcBef>
              <a:spcAft>
                <a:spcPts val="600"/>
              </a:spcAft>
            </a:pPr>
            <a:r>
              <a:rPr lang="en-US" sz="3200" dirty="0">
                <a:latin typeface="Arial" panose="020B0604020202020204" pitchFamily="34" charset="0"/>
                <a:cs typeface="Arial" panose="020B0604020202020204" pitchFamily="34" charset="0"/>
              </a:rPr>
              <a:t>A grantee may elect to submit a single, comprehensive HAF plan that describes the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intended uses for the participant’s entire HAF allocation, or multiple, partial HAF plans that each describe only a portion of the intended uses for the participant’s allocation. </a:t>
            </a:r>
          </a:p>
          <a:p>
            <a:pPr marL="977900" lvl="3" indent="-327025">
              <a:lnSpc>
                <a:spcPct val="120000"/>
              </a:lnSpc>
              <a:spcBef>
                <a:spcPts val="0"/>
              </a:spcBef>
              <a:spcAft>
                <a:spcPts val="600"/>
              </a:spcAft>
            </a:pPr>
            <a:r>
              <a:rPr lang="en-US" sz="3200" dirty="0">
                <a:latin typeface="Arial" panose="020B0604020202020204" pitchFamily="34" charset="0"/>
                <a:cs typeface="Arial" panose="020B0604020202020204" pitchFamily="34" charset="0"/>
              </a:rPr>
              <a:t>Submission of partial HAF plans may allow grantees to proceed more quickly to implement portions of their plan while conducting planning and community engagement for other planned activities.</a:t>
            </a:r>
          </a:p>
          <a:p>
            <a:pPr marL="977900" lvl="3" indent="-327025">
              <a:lnSpc>
                <a:spcPct val="120000"/>
              </a:lnSpc>
              <a:spcBef>
                <a:spcPts val="0"/>
              </a:spcBef>
              <a:spcAft>
                <a:spcPts val="600"/>
              </a:spcAft>
            </a:pPr>
            <a:r>
              <a:rPr lang="en-US" sz="3200" dirty="0">
                <a:latin typeface="Arial" panose="020B0604020202020204" pitchFamily="34" charset="0"/>
                <a:cs typeface="Arial" panose="020B0604020202020204" pitchFamily="34" charset="0"/>
              </a:rPr>
              <a:t>Individual activities will be described in ”Term Sheets” </a:t>
            </a:r>
          </a:p>
          <a:p>
            <a:pPr marL="977900" lvl="3" indent="-327025">
              <a:lnSpc>
                <a:spcPct val="120000"/>
              </a:lnSpc>
              <a:spcBef>
                <a:spcPts val="0"/>
              </a:spcBef>
              <a:spcAft>
                <a:spcPts val="600"/>
              </a:spcAft>
            </a:pPr>
            <a:r>
              <a:rPr lang="en-US" sz="3200" dirty="0">
                <a:latin typeface="Arial" panose="020B0604020202020204" pitchFamily="34" charset="0"/>
                <a:cs typeface="Arial" panose="020B0604020202020204" pitchFamily="34" charset="0"/>
              </a:rPr>
              <a:t>Treasury has provided several sample “Term Sheets” for grantees at the </a:t>
            </a:r>
            <a:r>
              <a:rPr lang="en-US" sz="3200" dirty="0">
                <a:solidFill>
                  <a:schemeClr val="accent1"/>
                </a:solidFill>
                <a:latin typeface="Arial" panose="020B0604020202020204" pitchFamily="34" charset="0"/>
                <a:cs typeface="Arial" panose="020B0604020202020204" pitchFamily="34" charset="0"/>
              </a:rPr>
              <a:t>webpage</a:t>
            </a:r>
          </a:p>
          <a:p>
            <a:pPr marL="457200" lvl="1" indent="0">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47C38FD-045F-6446-9CE2-A8FEE3EF2C60}"/>
              </a:ext>
            </a:extLst>
          </p:cNvPr>
          <p:cNvSpPr>
            <a:spLocks noGrp="1"/>
          </p:cNvSpPr>
          <p:nvPr>
            <p:ph type="ftr" sz="quarter" idx="11"/>
          </p:nvPr>
        </p:nvSpPr>
        <p:spPr/>
        <p:txBody>
          <a:bodyPr/>
          <a:lstStyle/>
          <a:p>
            <a:r>
              <a:rPr lang="en-US"/>
              <a:t>Wagenlander &amp; Heisterkamp, LLC October, 2021</a:t>
            </a:r>
          </a:p>
        </p:txBody>
      </p:sp>
      <p:sp>
        <p:nvSpPr>
          <p:cNvPr id="5" name="Slide Number Placeholder 4">
            <a:extLst>
              <a:ext uri="{FF2B5EF4-FFF2-40B4-BE49-F238E27FC236}">
                <a16:creationId xmlns:a16="http://schemas.microsoft.com/office/drawing/2014/main" id="{2DF2FA75-D7C2-AE43-80CF-2B8863AC1492}"/>
              </a:ext>
            </a:extLst>
          </p:cNvPr>
          <p:cNvSpPr>
            <a:spLocks noGrp="1"/>
          </p:cNvSpPr>
          <p:nvPr>
            <p:ph type="sldNum" sz="quarter" idx="12"/>
          </p:nvPr>
        </p:nvSpPr>
        <p:spPr/>
        <p:txBody>
          <a:bodyPr/>
          <a:lstStyle/>
          <a:p>
            <a:fld id="{9981225C-665E-D943-89BE-01526AF715D0}" type="slidenum">
              <a:rPr lang="en-US" smtClean="0"/>
              <a:t>9</a:t>
            </a:fld>
            <a:endParaRPr lang="en-US"/>
          </a:p>
        </p:txBody>
      </p:sp>
    </p:spTree>
    <p:extLst>
      <p:ext uri="{BB962C8B-B14F-4D97-AF65-F5344CB8AC3E}">
        <p14:creationId xmlns:p14="http://schemas.microsoft.com/office/powerpoint/2010/main" val="407535557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{AB3F8A13-E88D-9544-BEF5-C2A01F0123D0}tf10001069</Template>
  <TotalTime>2994</TotalTime>
  <Words>2075</Words>
  <Application>Microsoft Macintosh PowerPoint</Application>
  <PresentationFormat>Widescreen</PresentationFormat>
  <Paragraphs>196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3</vt:lpstr>
      <vt:lpstr>Wisp</vt:lpstr>
      <vt:lpstr>  Homeowner Assistance Fund (HAF)  COVID Relief Funds Under ARPA</vt:lpstr>
      <vt:lpstr>Homeowner Assistance Fund</vt:lpstr>
      <vt:lpstr>Homeowner Assistance Fund</vt:lpstr>
      <vt:lpstr>HAF - Eligible Homeowners </vt:lpstr>
      <vt:lpstr> Homeowner Assistance Fund (HAF)  Allowable Uses </vt:lpstr>
      <vt:lpstr>Homeowner Assistance Fund (HAF)  Allowable Uses (cont’d.)</vt:lpstr>
      <vt:lpstr>Homeowner Assistance Fund (HAF)  Allowable Uses (cont’d.)</vt:lpstr>
      <vt:lpstr>Homeowner Assistance Fund (HAF)  Allowable Uses (cont’d.)</vt:lpstr>
      <vt:lpstr>HAF Plan</vt:lpstr>
      <vt:lpstr>HAF Plan (cont’d)</vt:lpstr>
      <vt:lpstr>Homeowner Assistance Fund Plan Components</vt:lpstr>
      <vt:lpstr>HAF Plan Components (cont’d.)</vt:lpstr>
      <vt:lpstr>PowerPoint Presentation</vt:lpstr>
      <vt:lpstr>PowerPoint Presentation</vt:lpstr>
      <vt:lpstr>PowerPoint Presentation</vt:lpstr>
      <vt:lpstr>PowerPoint Presentation</vt:lpstr>
      <vt:lpstr>Program Descriptions or “Term Sheets”</vt:lpstr>
      <vt:lpstr>Program Descriptions or “Term Sheets” (cont’d)</vt:lpstr>
      <vt:lpstr>Program Descriptions or “Term Sheets” (cont’d)</vt:lpstr>
      <vt:lpstr>PowerPoint Presentation</vt:lpstr>
      <vt:lpstr>PowerPoint Presentation</vt:lpstr>
      <vt:lpstr>PowerPoint Presentation</vt:lpstr>
      <vt:lpstr>PowerPoint Presentation</vt:lpstr>
      <vt:lpstr>PowerPoint Presentation</vt:lpstr>
      <vt:lpstr>HAF Plan Assessments and Approvals</vt:lpstr>
      <vt:lpstr>HAF Plan Assessments and Approvals (cont’d)</vt:lpstr>
      <vt:lpstr>Share Success!</vt:lpstr>
      <vt:lpstr>Questions &amp; Answers  (an open 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62</cp:revision>
  <cp:lastPrinted>2021-10-12T23:47:59Z</cp:lastPrinted>
  <dcterms:created xsi:type="dcterms:W3CDTF">2021-10-11T16:56:30Z</dcterms:created>
  <dcterms:modified xsi:type="dcterms:W3CDTF">2021-10-13T18:50:32Z</dcterms:modified>
</cp:coreProperties>
</file>