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737" r:id="rId2"/>
  </p:sldMasterIdLst>
  <p:notesMasterIdLst>
    <p:notesMasterId r:id="rId12"/>
  </p:notesMasterIdLst>
  <p:sldIdLst>
    <p:sldId id="256" r:id="rId3"/>
    <p:sldId id="257" r:id="rId4"/>
    <p:sldId id="258" r:id="rId5"/>
    <p:sldId id="274" r:id="rId6"/>
    <p:sldId id="259" r:id="rId7"/>
    <p:sldId id="270" r:id="rId8"/>
    <p:sldId id="275" r:id="rId9"/>
    <p:sldId id="269" r:id="rId10"/>
    <p:sldId id="267" r:id="rId11"/>
  </p:sldIdLst>
  <p:sldSz cx="20104100" cy="11309350"/>
  <p:notesSz cx="11309350" cy="20104100"/>
  <p:embeddedFontLst>
    <p:embeddedFont>
      <p:font typeface="Lato" panose="020B0604020202020204" pitchFamily="34" charset="0"/>
      <p:regular r:id="rId13"/>
    </p:embeddedFont>
    <p:embeddedFont>
      <p:font typeface="Merriweather" panose="020B0604020202020204" pitchFamily="2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</p:embeddedFont>
    <p:embeddedFont>
      <p:font typeface="Oswald" panose="00000500000000000000" pitchFamily="2" charset="0"/>
      <p:regular r:id="rId18"/>
    </p:embeddedFont>
    <p:embeddedFont>
      <p:font typeface="Oswald Regular" panose="00000500000000000000" charset="0"/>
      <p:regular r:id="rId19"/>
      <p:bold r:id="rId20"/>
    </p:embeddedFont>
    <p:embeddedFont>
      <p:font typeface="Raleway" panose="020B0604020202020204" pitchFamily="2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CpLv8UUwip3U7/3KEPX4zLVf5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85176" autoAdjust="0"/>
  </p:normalViewPr>
  <p:slideViewPr>
    <p:cSldViewPr snapToGrid="0">
      <p:cViewPr varScale="1">
        <p:scale>
          <a:sx n="33" d="100"/>
          <a:sy n="33" d="100"/>
        </p:scale>
        <p:origin x="1264" y="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43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044575" y="1508125"/>
            <a:ext cx="13400088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fb5a8643_2_7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91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New program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After last economic downturn, AZ came in last in recovery. Measured by the time it takes to get back to pre recession levels of economic activity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Set up to ensure rural communities had fair access to funds. </a:t>
            </a:r>
            <a:endParaRPr dirty="0"/>
          </a:p>
        </p:txBody>
      </p:sp>
      <p:sp>
        <p:nvSpPr>
          <p:cNvPr id="159" name="Google Shape;159;g79fb5a8643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These are the key challenges we are trying to address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Wearing 5 hats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Competing against other states.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Want to make sure that as many groups in AZ receive as much funding as possible. </a:t>
            </a: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Here are our key priorities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Make sure the grant you want is the right fit/save time/extra eyes and ears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Experts on retainer to help fill gaps = </a:t>
            </a:r>
            <a:r>
              <a:rPr lang="en-US" dirty="0" err="1"/>
              <a:t>i.e</a:t>
            </a:r>
            <a:r>
              <a:rPr lang="en-US" dirty="0"/>
              <a:t> facilitator = multi cultural and multi lingual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Want to increase grant submissions, improve quality, improve collaboration by building strategic relationships.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Benchmark against peers in other states to make sure we get fair share</a:t>
            </a:r>
            <a:endParaRPr dirty="0"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489325" y="1219200"/>
            <a:ext cx="10836275" cy="60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6fa3c898_0_5:notes"/>
          <p:cNvSpPr txBox="1">
            <a:spLocks noGrp="1"/>
          </p:cNvSpPr>
          <p:nvPr>
            <p:ph type="body" idx="1"/>
          </p:nvPr>
        </p:nvSpPr>
        <p:spPr>
          <a:xfrm>
            <a:off x="385789" y="7721058"/>
            <a:ext cx="3086317" cy="731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Putting them into 2 page overviews for easy understanding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Built a roster of service providers that will help increase capacity in communities that need the most assistance.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969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-our areas of support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Help us get the word out and have them sign up for email list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Proposal support = ideas, review support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Deploy project manager for up to 1 year to help support</a:t>
            </a:r>
            <a:endParaRPr dirty="0"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-who qualifies?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-if you aren’t sure, call us!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-don’t stress about 3 partners – we will help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-LMI= low to moderate income </a:t>
            </a: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3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77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-how did we make this possible?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-raised $ from these entities</a:t>
            </a: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6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9fb5a8643_2_102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91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-the request is to sign 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-any or all categories </a:t>
            </a:r>
            <a:endParaRPr dirty="0"/>
          </a:p>
        </p:txBody>
      </p:sp>
      <p:sp>
        <p:nvSpPr>
          <p:cNvPr id="361" name="Google Shape;361;g79fb5a864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46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9fb5a8643_2_102:notes"/>
          <p:cNvSpPr txBox="1">
            <a:spLocks noGrp="1"/>
          </p:cNvSpPr>
          <p:nvPr>
            <p:ph type="body" idx="1"/>
          </p:nvPr>
        </p:nvSpPr>
        <p:spPr>
          <a:xfrm>
            <a:off x="1130930" y="9549418"/>
            <a:ext cx="9047491" cy="904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g79fb5a8643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46163" y="1506538"/>
            <a:ext cx="13403263" cy="754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c9783c89ee_0_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gc9783c89ee_0_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9783c89ee_0_35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c9783c89ee_0_3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c9783c89ee_0_38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gc9783c89ee_0_3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9783c89ee_0_41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48" name="Google Shape;48;gc9783c89ee_0_41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Google Shape;49;gc9783c89ee_0_4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">
  <p:cSld name="SECTION_HEADER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783c89ee_0_45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gc9783c89ee_0_4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c9783c89ee_0_45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">
  <p:cSld name="TITLE_ONL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9783c89ee_0_49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c9783c89ee_0_4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">
  <p:cSld name="MAIN_POINT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9783c89ee_0_52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gc9783c89ee_0_5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 1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9783c89ee_0_55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62" name="Google Shape;62;gc9783c89ee_0_55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gc9783c89ee_0_5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1 1">
  <p:cSld name="SECTION_HEADER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9783c89ee_0_59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gc9783c89ee_0_5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c9783c89ee_0_59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 1">
  <p:cSld name="TITLE_ONLY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9783c89ee_0_6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c9783c89ee_0_6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 1">
  <p:cSld name="MAIN_POINT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783c89ee_0_66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gc9783c89ee_0_6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3">
  <p:cSld name="TITL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c9783c89ee_0_6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3" name="Google Shape;13;gc9783c89ee_0_6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gc9783c89ee_0_6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 1 1 1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9fb5a8643_0_31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76" name="Google Shape;76;g79fb5a8643_0_31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g79fb5a8643_0_3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14711-7B89-B641-A1BA-ED4BEA678BE3}"/>
              </a:ext>
            </a:extLst>
          </p:cNvPr>
          <p:cNvSpPr/>
          <p:nvPr userDrawn="1"/>
        </p:nvSpPr>
        <p:spPr>
          <a:xfrm>
            <a:off x="0" y="10515600"/>
            <a:ext cx="20104100" cy="793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 1 1 1">
  <p:cSld name="TITLE_ONLY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fb5a8643_0_39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79fb5a8643_0_3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 1 1">
  <p:cSld name="MAIN_POINT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9fb5a8643_0_42"/>
          <p:cNvSpPr txBox="1">
            <a:spLocks noGrp="1"/>
          </p:cNvSpPr>
          <p:nvPr>
            <p:ph type="title"/>
          </p:nvPr>
        </p:nvSpPr>
        <p:spPr>
          <a:xfrm>
            <a:off x="982394" y="1157320"/>
            <a:ext cx="180780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" name="Google Shape;87;g79fb5a8643_0_4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783c89ee_0_69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90" name="Google Shape;90;gc9783c89ee_0_69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gc9783c89ee_0_6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9783c89ee_0_80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c9783c89ee_0_8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783c89ee_0_87"/>
          <p:cNvSpPr txBox="1">
            <a:spLocks noGrp="1"/>
          </p:cNvSpPr>
          <p:nvPr>
            <p:ph type="title"/>
          </p:nvPr>
        </p:nvSpPr>
        <p:spPr>
          <a:xfrm>
            <a:off x="7911812" y="1157320"/>
            <a:ext cx="111483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gc9783c89ee_0_8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9783c89ee_0_90"/>
          <p:cNvSpPr txBox="1">
            <a:spLocks noGrp="1"/>
          </p:cNvSpPr>
          <p:nvPr>
            <p:ph type="ctrTitle"/>
          </p:nvPr>
        </p:nvSpPr>
        <p:spPr>
          <a:xfrm>
            <a:off x="597637" y="859717"/>
            <a:ext cx="18734700" cy="26313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111" name="Google Shape;111;gc9783c89ee_0_90"/>
          <p:cNvSpPr txBox="1">
            <a:spLocks noGrp="1"/>
          </p:cNvSpPr>
          <p:nvPr>
            <p:ph type="subTitle" idx="1"/>
          </p:nvPr>
        </p:nvSpPr>
        <p:spPr>
          <a:xfrm>
            <a:off x="597637" y="5035173"/>
            <a:ext cx="18821100" cy="4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gc9783c89ee_0_9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9783c89ee_0_94"/>
          <p:cNvSpPr txBox="1">
            <a:spLocks noGrp="1"/>
          </p:cNvSpPr>
          <p:nvPr>
            <p:ph type="title"/>
          </p:nvPr>
        </p:nvSpPr>
        <p:spPr>
          <a:xfrm>
            <a:off x="719276" y="4754445"/>
            <a:ext cx="18699300" cy="5421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" name="Google Shape;115;gc9783c89ee_0_9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9783c89ee_0_97"/>
          <p:cNvSpPr txBox="1">
            <a:spLocks noGrp="1"/>
          </p:cNvSpPr>
          <p:nvPr>
            <p:ph type="title"/>
          </p:nvPr>
        </p:nvSpPr>
        <p:spPr>
          <a:xfrm>
            <a:off x="6794698" y="2996130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c9783c89ee_0_97"/>
          <p:cNvSpPr txBox="1">
            <a:spLocks noGrp="1"/>
          </p:cNvSpPr>
          <p:nvPr>
            <p:ph type="body" idx="1"/>
          </p:nvPr>
        </p:nvSpPr>
        <p:spPr>
          <a:xfrm>
            <a:off x="6403125" y="4536108"/>
            <a:ext cx="13015500" cy="4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gc9783c89ee_0_9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9783c89ee_0_101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c9783c89ee_0_10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c9783c89ee_0_10"/>
          <p:cNvSpPr txBox="1">
            <a:spLocks noGrp="1"/>
          </p:cNvSpPr>
          <p:nvPr>
            <p:ph type="title"/>
          </p:nvPr>
        </p:nvSpPr>
        <p:spPr>
          <a:xfrm>
            <a:off x="8403037" y="2017587"/>
            <a:ext cx="11015700" cy="81582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gc9783c89ee_0_1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 1">
  <p:cSld name="ONE_COLUMN_TEX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9783c89ee_0_104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5" name="Google Shape;125;gc9783c89ee_0_104"/>
          <p:cNvSpPr txBox="1">
            <a:spLocks noGrp="1"/>
          </p:cNvSpPr>
          <p:nvPr>
            <p:ph type="body" idx="1"/>
          </p:nvPr>
        </p:nvSpPr>
        <p:spPr>
          <a:xfrm>
            <a:off x="7895432" y="4807051"/>
            <a:ext cx="113487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gc9783c89ee_0_10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9783c89ee_0_108"/>
          <p:cNvSpPr txBox="1">
            <a:spLocks noGrp="1"/>
          </p:cNvSpPr>
          <p:nvPr>
            <p:ph type="title"/>
          </p:nvPr>
        </p:nvSpPr>
        <p:spPr>
          <a:xfrm>
            <a:off x="684153" y="402924"/>
            <a:ext cx="18858900" cy="4035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600"/>
              <a:buFont typeface="Roboto"/>
              <a:buNone/>
              <a:defRPr sz="106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gc9783c89ee_0_108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">
  <p:cSld name="MAIN_POINT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9783c89ee_0_1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">
  <p:cSld name="MAIN_POINT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9fb5a8643_0_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">
  <p:cSld name="MAIN_POINT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9fb5a8643_0_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 1">
  <p:cSld name="MAIN_POINT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fb5a8643_0_1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Thank you Slide 1 1 1 1">
  <p:cSld name="MAIN_POINT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9fb5a8643_0_15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9783c89ee_0_113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c9783c89ee_0_1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c9783c89ee_0_11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9783c89ee_0_117"/>
          <p:cNvSpPr txBox="1">
            <a:spLocks noGrp="1"/>
          </p:cNvSpPr>
          <p:nvPr>
            <p:ph type="title"/>
          </p:nvPr>
        </p:nvSpPr>
        <p:spPr>
          <a:xfrm>
            <a:off x="14350484" y="678451"/>
            <a:ext cx="46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1500" b="0" i="0">
                <a:solidFill>
                  <a:srgbClr val="0C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c9783c89ee_0_117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c9783c89ee_0_117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c9783c89ee_0_1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c9783c89ee_0_1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783c89ee_0_123"/>
          <p:cNvSpPr txBox="1">
            <a:spLocks noGrp="1"/>
          </p:cNvSpPr>
          <p:nvPr>
            <p:ph type="title"/>
          </p:nvPr>
        </p:nvSpPr>
        <p:spPr>
          <a:xfrm>
            <a:off x="14350484" y="678451"/>
            <a:ext cx="468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1500" b="0" i="0">
                <a:solidFill>
                  <a:srgbClr val="0C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c9783c89ee_0_12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c9783c89ee_0_123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300" cy="7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c9783c89ee_0_123"/>
          <p:cNvSpPr txBox="1">
            <a:spLocks noGrp="1"/>
          </p:cNvSpPr>
          <p:nvPr>
            <p:ph type="ftr" idx="11"/>
          </p:nvPr>
        </p:nvSpPr>
        <p:spPr>
          <a:xfrm>
            <a:off x="406533" y="10646306"/>
            <a:ext cx="9723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>
                <a:solidFill>
                  <a:srgbClr val="797B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c9783c89ee_0_12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c9783c89ee_0_12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c9783c89ee_0_13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c9783c89ee_0_13"/>
          <p:cNvSpPr txBox="1">
            <a:spLocks noGrp="1"/>
          </p:cNvSpPr>
          <p:nvPr>
            <p:ph type="body" idx="1"/>
          </p:nvPr>
        </p:nvSpPr>
        <p:spPr>
          <a:xfrm>
            <a:off x="8034604" y="1929856"/>
            <a:ext cx="11384400" cy="7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gc9783c89ee_0_13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0F314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918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4800"/>
              <a:buFont typeface="Merriweather"/>
              <a:buNone/>
              <a:defRPr sz="10553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800"/>
              <a:buFont typeface="Montserrat"/>
              <a:buNone/>
              <a:defRPr>
                <a:solidFill>
                  <a:srgbClr val="0F314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916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rgbClr val="7ECFD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6806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bg>
      <p:bgPr>
        <a:solidFill>
          <a:srgbClr val="0099A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5489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 slide 1 1 1">
    <p:bg>
      <p:bgPr>
        <a:solidFill>
          <a:srgbClr val="0D5E7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5447551" y="913917"/>
            <a:ext cx="1372856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5447551" y="10422148"/>
            <a:ext cx="13728568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5214501" y="1385717"/>
            <a:ext cx="13920506" cy="3390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5255268" y="7120592"/>
            <a:ext cx="13920506" cy="2730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95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2976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0D5E7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7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7"/>
          <p:cNvCxnSpPr/>
          <p:nvPr/>
        </p:nvCxnSpPr>
        <p:spPr>
          <a:xfrm rot="10800000" flipH="1">
            <a:off x="3648925" y="10422258"/>
            <a:ext cx="15527251" cy="1649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0568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8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8"/>
          <p:cNvCxnSpPr>
            <a:cxnSpLocks/>
          </p:cNvCxnSpPr>
          <p:nvPr/>
        </p:nvCxnSpPr>
        <p:spPr>
          <a:xfrm flipV="1">
            <a:off x="893570" y="10422146"/>
            <a:ext cx="18500974" cy="16491"/>
          </a:xfrm>
          <a:prstGeom prst="straightConnector1">
            <a:avLst/>
          </a:prstGeom>
          <a:noFill/>
          <a:ln w="1905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4800"/>
              <a:buFont typeface="Merriweather"/>
              <a:buNone/>
              <a:defRPr sz="10553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893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0099A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9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9"/>
          <p:cNvCxnSpPr/>
          <p:nvPr/>
        </p:nvCxnSpPr>
        <p:spPr>
          <a:xfrm rot="10800000" flipH="1">
            <a:off x="3648925" y="10422258"/>
            <a:ext cx="15527251" cy="16491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741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 header 1 1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0"/>
          <p:cNvSpPr/>
          <p:nvPr/>
        </p:nvSpPr>
        <p:spPr>
          <a:xfrm>
            <a:off x="75531" y="9472501"/>
            <a:ext cx="20356720" cy="1445908"/>
          </a:xfrm>
          <a:prstGeom prst="rect">
            <a:avLst/>
          </a:prstGeom>
          <a:solidFill>
            <a:srgbClr val="ED1F25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cxnSp>
        <p:nvCxnSpPr>
          <p:cNvPr id="62" name="Google Shape;62;p10"/>
          <p:cNvCxnSpPr>
            <a:cxnSpLocks/>
          </p:cNvCxnSpPr>
          <p:nvPr/>
        </p:nvCxnSpPr>
        <p:spPr>
          <a:xfrm>
            <a:off x="837034" y="10195455"/>
            <a:ext cx="1829797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93570" y="3972785"/>
            <a:ext cx="18241437" cy="3390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D5E74"/>
              </a:buClr>
              <a:buSzPts val="4800"/>
              <a:buFont typeface="Merriweather"/>
              <a:buNone/>
              <a:defRPr sz="10553">
                <a:solidFill>
                  <a:srgbClr val="0D5E74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566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66839" y="904957"/>
            <a:ext cx="18733486" cy="1406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000"/>
              <a:buFont typeface="Oswald"/>
              <a:buNone/>
              <a:defRPr>
                <a:solidFill>
                  <a:srgbClr val="0F314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13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ED1F2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691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c9783c89ee_0_17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c9783c89ee_0_1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702456" y="2059364"/>
            <a:ext cx="6173700" cy="1661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2400"/>
              <a:buFont typeface="Merriweather"/>
              <a:buNone/>
              <a:defRPr sz="5277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5277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702456" y="4060689"/>
            <a:ext cx="6173700" cy="6170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05200" lvl="0" indent="-670133">
              <a:spcBef>
                <a:spcPts val="0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●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○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■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●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○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■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●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70133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200"/>
              <a:buFont typeface="Montserrat"/>
              <a:buChar char="○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70133">
              <a:spcBef>
                <a:spcPts val="3518"/>
              </a:spcBef>
              <a:spcAft>
                <a:spcPts val="3518"/>
              </a:spcAft>
              <a:buClr>
                <a:srgbClr val="0D5E74"/>
              </a:buClr>
              <a:buSzPts val="1200"/>
              <a:buFont typeface="Montserrat"/>
              <a:buChar char="■"/>
              <a:defRPr sz="2638"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85" name="Google Shape;85;p14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D5E7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754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3333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2433" y="1565831"/>
            <a:ext cx="13728568" cy="8433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erriweather"/>
              <a:buNone/>
              <a:defRPr sz="10553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1055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9" name="Google Shape;89;p15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33672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ED1F25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>
              <a:solidFill>
                <a:srgbClr val="ED1F25"/>
              </a:solidFill>
            </a:endParaRPr>
          </a:p>
        </p:txBody>
      </p:sp>
      <p:cxnSp>
        <p:nvCxnSpPr>
          <p:cNvPr id="92" name="Google Shape;92;p16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3600"/>
              <a:buFont typeface="Merriweather"/>
              <a:buNone/>
              <a:defRPr sz="7915">
                <a:solidFill>
                  <a:srgbClr val="ED1F2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>
              <a:spcBef>
                <a:spcPts val="3518"/>
              </a:spcBef>
              <a:spcAft>
                <a:spcPts val="3518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56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0099A1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>
              <a:solidFill>
                <a:srgbClr val="ED1F25"/>
              </a:solidFill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99A1"/>
              </a:buClr>
              <a:buSzPts val="3600"/>
              <a:buFont typeface="Merriweather"/>
              <a:buNone/>
              <a:defRPr sz="7915">
                <a:solidFill>
                  <a:srgbClr val="0099A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169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3">
  <p:cSld name="Section title and description 1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>
              <a:solidFill>
                <a:srgbClr val="ED1F25"/>
              </a:solidFill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99A1"/>
              </a:buClr>
              <a:buSzPts val="3600"/>
              <a:buFont typeface="Merriweather"/>
              <a:buNone/>
              <a:defRPr sz="7915">
                <a:solidFill>
                  <a:srgbClr val="0099A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047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 title and description 1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10052050" y="275"/>
            <a:ext cx="10052050" cy="11309350"/>
          </a:xfrm>
          <a:prstGeom prst="rect">
            <a:avLst/>
          </a:prstGeom>
          <a:solidFill>
            <a:srgbClr val="7ECFD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 u="sng">
              <a:solidFill>
                <a:srgbClr val="7ECFD2"/>
              </a:solidFill>
            </a:endParaRPr>
          </a:p>
        </p:txBody>
      </p:sp>
      <p:cxnSp>
        <p:nvCxnSpPr>
          <p:cNvPr id="116" name="Google Shape;116;p20"/>
          <p:cNvCxnSpPr/>
          <p:nvPr/>
        </p:nvCxnSpPr>
        <p:spPr>
          <a:xfrm>
            <a:off x="11058299" y="9884550"/>
            <a:ext cx="10296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83731" y="3072445"/>
            <a:ext cx="8893822" cy="28984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ECFD2"/>
              </a:buClr>
              <a:buSzPts val="3600"/>
              <a:buFont typeface="Merriweather"/>
              <a:buNone/>
              <a:defRPr sz="7915">
                <a:solidFill>
                  <a:srgbClr val="7ECFD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91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583731" y="6014439"/>
            <a:ext cx="8893822" cy="2958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100"/>
              <a:buFont typeface="Oswald"/>
              <a:buNone/>
              <a:defRPr sz="4617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617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10860040" y="1592346"/>
            <a:ext cx="8436071" cy="8124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7539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●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rtl="0">
              <a:spcBef>
                <a:spcPts val="3518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Montserrat"/>
              <a:buChar char="○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rtl="0">
              <a:spcBef>
                <a:spcPts val="3518"/>
              </a:spcBef>
              <a:spcAft>
                <a:spcPts val="3518"/>
              </a:spcAft>
              <a:buClr>
                <a:srgbClr val="333333"/>
              </a:buClr>
              <a:buSzPts val="1400"/>
              <a:buFont typeface="Montserrat"/>
              <a:buChar char="■"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321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1"/>
          <p:cNvCxnSpPr/>
          <p:nvPr/>
        </p:nvCxnSpPr>
        <p:spPr>
          <a:xfrm>
            <a:off x="934849" y="10422148"/>
            <a:ext cx="18241437" cy="0"/>
          </a:xfrm>
          <a:prstGeom prst="straightConnector1">
            <a:avLst/>
          </a:prstGeom>
          <a:noFill/>
          <a:ln w="19050" cap="flat" cmpd="sng">
            <a:solidFill>
              <a:srgbClr val="ED1F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721182" y="9292038"/>
            <a:ext cx="18443269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1005200" lvl="0" indent="-502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800"/>
              <a:buFont typeface="Oswald"/>
              <a:buNone/>
              <a:defRPr>
                <a:solidFill>
                  <a:srgbClr val="0F3146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799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2"/>
          <p:cNvCxnSpPr/>
          <p:nvPr/>
        </p:nvCxnSpPr>
        <p:spPr>
          <a:xfrm>
            <a:off x="934849" y="913917"/>
            <a:ext cx="18241437" cy="0"/>
          </a:xfrm>
          <a:prstGeom prst="straightConnector1">
            <a:avLst/>
          </a:prstGeom>
          <a:noFill/>
          <a:ln w="3810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2"/>
          <p:cNvSpPr txBox="1">
            <a:spLocks noGrp="1"/>
          </p:cNvSpPr>
          <p:nvPr>
            <p:ph type="title" hasCustomPrompt="1"/>
          </p:nvPr>
        </p:nvSpPr>
        <p:spPr>
          <a:xfrm>
            <a:off x="1877504" y="2869059"/>
            <a:ext cx="16349092" cy="3382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D1F25"/>
              </a:buClr>
              <a:buSzPts val="9600"/>
              <a:buFont typeface="Oswald"/>
              <a:buNone/>
              <a:defRPr sz="21107">
                <a:solidFill>
                  <a:srgbClr val="ED1F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21107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877504" y="6419186"/>
            <a:ext cx="16349092" cy="2356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05200" lvl="0" indent="-753900" algn="ctr">
              <a:spcBef>
                <a:spcPts val="0"/>
              </a:spcBef>
              <a:spcAft>
                <a:spcPts val="0"/>
              </a:spcAft>
              <a:buClr>
                <a:srgbClr val="0D5E74"/>
              </a:buClr>
              <a:buSzPts val="1800"/>
              <a:buFont typeface="Montserrat"/>
              <a:buChar char="●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010400" lvl="1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○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3015600" lvl="2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■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4020800" lvl="3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●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5026000" lvl="4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○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6031200" lvl="5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■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7036399" lvl="6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●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8041599" lvl="7" indent="-698056" algn="ctr">
              <a:spcBef>
                <a:spcPts val="3518"/>
              </a:spcBef>
              <a:spcAft>
                <a:spcPts val="0"/>
              </a:spcAft>
              <a:buClr>
                <a:srgbClr val="0D5E74"/>
              </a:buClr>
              <a:buSzPts val="1400"/>
              <a:buFont typeface="Montserrat"/>
              <a:buChar char="○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9046799" lvl="8" indent="-698056" algn="ctr">
              <a:spcBef>
                <a:spcPts val="3518"/>
              </a:spcBef>
              <a:spcAft>
                <a:spcPts val="3518"/>
              </a:spcAft>
              <a:buClr>
                <a:srgbClr val="0D5E74"/>
              </a:buClr>
              <a:buSzPts val="1400"/>
              <a:buFont typeface="Montserrat"/>
              <a:buChar char="■"/>
              <a:defRPr>
                <a:solidFill>
                  <a:srgbClr val="0D5E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27" name="Google Shape;127;p22"/>
          <p:cNvCxnSpPr/>
          <p:nvPr/>
        </p:nvCxnSpPr>
        <p:spPr>
          <a:xfrm rot="10800000" flipH="1">
            <a:off x="3584121" y="10422753"/>
            <a:ext cx="15591890" cy="5937"/>
          </a:xfrm>
          <a:prstGeom prst="straightConnector1">
            <a:avLst/>
          </a:prstGeom>
          <a:noFill/>
          <a:ln w="1905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p2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79" y="9696120"/>
            <a:ext cx="2763014" cy="86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697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3"/>
          <p:cNvCxnSpPr/>
          <p:nvPr/>
        </p:nvCxnSpPr>
        <p:spPr>
          <a:xfrm rot="10800000" flipH="1">
            <a:off x="3584121" y="10422753"/>
            <a:ext cx="15591890" cy="5937"/>
          </a:xfrm>
          <a:prstGeom prst="straightConnector1">
            <a:avLst/>
          </a:prstGeom>
          <a:noFill/>
          <a:ln w="1905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p2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79" y="9696120"/>
            <a:ext cx="2763014" cy="8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 descr="Background pointer shape in timeline graphic"/>
          <p:cNvSpPr/>
          <p:nvPr/>
        </p:nvSpPr>
        <p:spPr>
          <a:xfrm>
            <a:off x="749581" y="4499993"/>
            <a:ext cx="4116460" cy="1639180"/>
          </a:xfrm>
          <a:prstGeom prst="homePlate">
            <a:avLst>
              <a:gd name="adj" fmla="val 50000"/>
            </a:avLst>
          </a:prstGeom>
          <a:solidFill>
            <a:srgbClr val="0F3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33" name="Google Shape;133;p23"/>
          <p:cNvSpPr txBox="1"/>
          <p:nvPr/>
        </p:nvSpPr>
        <p:spPr>
          <a:xfrm>
            <a:off x="749557" y="4802434"/>
            <a:ext cx="3200298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09.05.XX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131048" y="3205393"/>
            <a:ext cx="437304" cy="1305310"/>
            <a:chOff x="777447" y="1610215"/>
            <a:chExt cx="198900" cy="593656"/>
          </a:xfrm>
        </p:grpSpPr>
        <p:cxnSp>
          <p:nvCxnSpPr>
            <p:cNvPr id="135" name="Google Shape;135;p23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6" name="Google Shape;136;p23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rgbClr val="0F3146"/>
            </a:solidFill>
            <a:ln w="9525" cap="flat" cmpd="sng">
              <a:solidFill>
                <a:srgbClr val="0F3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37" name="Google Shape;137;p23"/>
          <p:cNvSpPr txBox="1"/>
          <p:nvPr/>
        </p:nvSpPr>
        <p:spPr>
          <a:xfrm>
            <a:off x="699983" y="512899"/>
            <a:ext cx="4931045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3" descr="Background pointer shape in timeline graphic"/>
          <p:cNvSpPr/>
          <p:nvPr/>
        </p:nvSpPr>
        <p:spPr>
          <a:xfrm>
            <a:off x="3994995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0D5E7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39" name="Google Shape;139;p23"/>
          <p:cNvSpPr txBox="1"/>
          <p:nvPr/>
        </p:nvSpPr>
        <p:spPr>
          <a:xfrm>
            <a:off x="4674944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09.17.XX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40" name="Google Shape;140;p23"/>
          <p:cNvGrpSpPr/>
          <p:nvPr/>
        </p:nvGrpSpPr>
        <p:grpSpPr>
          <a:xfrm>
            <a:off x="5902462" y="6126988"/>
            <a:ext cx="437304" cy="1305310"/>
            <a:chOff x="2223534" y="2938958"/>
            <a:chExt cx="198900" cy="593656"/>
          </a:xfrm>
        </p:grpSpPr>
        <p:cxnSp>
          <p:nvCxnSpPr>
            <p:cNvPr id="141" name="Google Shape;141;p23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2" name="Google Shape;142;p23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rgbClr val="0D5E74"/>
            </a:solidFill>
            <a:ln w="9525" cap="flat" cmpd="sng">
              <a:solidFill>
                <a:srgbClr val="0D5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43" name="Google Shape;143;p23"/>
          <p:cNvSpPr txBox="1"/>
          <p:nvPr/>
        </p:nvSpPr>
        <p:spPr>
          <a:xfrm>
            <a:off x="3796885" y="7927264"/>
            <a:ext cx="6137423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3" descr="Background pointer shape in timeline graphic"/>
          <p:cNvSpPr/>
          <p:nvPr/>
        </p:nvSpPr>
        <p:spPr>
          <a:xfrm>
            <a:off x="7633519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0099A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45" name="Google Shape;145;p23"/>
          <p:cNvSpPr txBox="1"/>
          <p:nvPr/>
        </p:nvSpPr>
        <p:spPr>
          <a:xfrm>
            <a:off x="8283828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10.13.XX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46" name="Google Shape;146;p23"/>
          <p:cNvGrpSpPr/>
          <p:nvPr/>
        </p:nvGrpSpPr>
        <p:grpSpPr>
          <a:xfrm>
            <a:off x="9497000" y="3205393"/>
            <a:ext cx="437304" cy="1305310"/>
            <a:chOff x="3918084" y="1610215"/>
            <a:chExt cx="198900" cy="593656"/>
          </a:xfrm>
        </p:grpSpPr>
        <p:cxnSp>
          <p:nvCxnSpPr>
            <p:cNvPr id="147" name="Google Shape;147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148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0099A1"/>
            </a:solidFill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49" name="Google Shape;149;p23"/>
          <p:cNvSpPr txBox="1"/>
          <p:nvPr/>
        </p:nvSpPr>
        <p:spPr>
          <a:xfrm>
            <a:off x="7264418" y="512899"/>
            <a:ext cx="4931045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3" descr="Background pointer shape in timeline graphic"/>
          <p:cNvSpPr/>
          <p:nvPr/>
        </p:nvSpPr>
        <p:spPr>
          <a:xfrm>
            <a:off x="11272044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7ECFD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51" name="Google Shape;151;p23"/>
          <p:cNvSpPr txBox="1"/>
          <p:nvPr/>
        </p:nvSpPr>
        <p:spPr>
          <a:xfrm>
            <a:off x="11909215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10.20.XX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52" name="Google Shape;152;p23"/>
          <p:cNvGrpSpPr/>
          <p:nvPr/>
        </p:nvGrpSpPr>
        <p:grpSpPr>
          <a:xfrm>
            <a:off x="13132458" y="6126988"/>
            <a:ext cx="437304" cy="1305310"/>
            <a:chOff x="5958946" y="2938958"/>
            <a:chExt cx="198900" cy="593656"/>
          </a:xfrm>
        </p:grpSpPr>
        <p:cxnSp>
          <p:nvCxnSpPr>
            <p:cNvPr id="153" name="Google Shape;153;p23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7ECFD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p23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rgbClr val="7ECFD2"/>
            </a:solidFill>
            <a:ln w="9525" cap="flat" cmpd="sng">
              <a:solidFill>
                <a:srgbClr val="7ECFD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55" name="Google Shape;155;p23"/>
          <p:cNvSpPr txBox="1"/>
          <p:nvPr/>
        </p:nvSpPr>
        <p:spPr>
          <a:xfrm>
            <a:off x="11272059" y="7927264"/>
            <a:ext cx="7425589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 descr="Background pointer shape in timeline graphic"/>
          <p:cNvSpPr/>
          <p:nvPr/>
        </p:nvSpPr>
        <p:spPr>
          <a:xfrm>
            <a:off x="14910570" y="4499993"/>
            <a:ext cx="4509571" cy="1639180"/>
          </a:xfrm>
          <a:prstGeom prst="chevron">
            <a:avLst>
              <a:gd name="adj" fmla="val 50000"/>
            </a:avLst>
          </a:prstGeom>
          <a:solidFill>
            <a:srgbClr val="99B7B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67956" tIns="267956" rIns="267956" bIns="2679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8"/>
          </a:p>
        </p:txBody>
      </p:sp>
      <p:sp>
        <p:nvSpPr>
          <p:cNvPr id="157" name="Google Shape;157;p23"/>
          <p:cNvSpPr txBox="1"/>
          <p:nvPr/>
        </p:nvSpPr>
        <p:spPr>
          <a:xfrm>
            <a:off x="15635449" y="4802434"/>
            <a:ext cx="2892273" cy="10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11.01.XX</a:t>
            </a:r>
            <a:endParaRPr sz="3518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58" name="Google Shape;158;p23"/>
          <p:cNvGrpSpPr/>
          <p:nvPr/>
        </p:nvGrpSpPr>
        <p:grpSpPr>
          <a:xfrm>
            <a:off x="16862923" y="3205393"/>
            <a:ext cx="437304" cy="1305310"/>
            <a:chOff x="3918084" y="1610215"/>
            <a:chExt cx="198900" cy="593656"/>
          </a:xfrm>
        </p:grpSpPr>
        <p:cxnSp>
          <p:nvCxnSpPr>
            <p:cNvPr id="159" name="Google Shape;159;p23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0099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0" name="Google Shape;160;p23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99B7BE"/>
            </a:solidFill>
            <a:ln w="9525" cap="flat" cmpd="sng">
              <a:solidFill>
                <a:srgbClr val="99B7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78"/>
            </a:p>
          </p:txBody>
        </p:sp>
      </p:grpSp>
      <p:sp>
        <p:nvSpPr>
          <p:cNvPr id="161" name="Google Shape;161;p23"/>
          <p:cNvSpPr txBox="1"/>
          <p:nvPr/>
        </p:nvSpPr>
        <p:spPr>
          <a:xfrm>
            <a:off x="14699868" y="512899"/>
            <a:ext cx="4931045" cy="19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18"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</a:t>
            </a:r>
            <a:endParaRPr sz="3518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18510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endParaRPr lang="en-US"/>
          </a:p>
        </p:txBody>
      </p:sp>
      <p:cxnSp>
        <p:nvCxnSpPr>
          <p:cNvPr id="164" name="Google Shape;164;p24"/>
          <p:cNvCxnSpPr/>
          <p:nvPr/>
        </p:nvCxnSpPr>
        <p:spPr>
          <a:xfrm rot="10800000" flipH="1">
            <a:off x="3584121" y="10422753"/>
            <a:ext cx="15591890" cy="5937"/>
          </a:xfrm>
          <a:prstGeom prst="straightConnector1">
            <a:avLst/>
          </a:prstGeom>
          <a:noFill/>
          <a:ln w="19050" cap="flat" cmpd="sng">
            <a:solidFill>
              <a:srgbClr val="0F314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1793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c9783c89ee_0_20"/>
          <p:cNvSpPr txBox="1">
            <a:spLocks noGrp="1"/>
          </p:cNvSpPr>
          <p:nvPr>
            <p:ph type="title"/>
          </p:nvPr>
        </p:nvSpPr>
        <p:spPr>
          <a:xfrm>
            <a:off x="685307" y="2562001"/>
            <a:ext cx="6173700" cy="1661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7" name="Google Shape;27;gc9783c89ee_0_20"/>
          <p:cNvSpPr txBox="1">
            <a:spLocks noGrp="1"/>
          </p:cNvSpPr>
          <p:nvPr>
            <p:ph type="body" idx="1"/>
          </p:nvPr>
        </p:nvSpPr>
        <p:spPr>
          <a:xfrm>
            <a:off x="7895432" y="1739553"/>
            <a:ext cx="11348700" cy="7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marL="457200" lvl="0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●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○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42545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3100"/>
              <a:buFont typeface="Roboto"/>
              <a:buChar char="■"/>
              <a:defRPr sz="3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gc9783c89ee_0_2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">
  <p:cSld name="LFA Reviving Small Businesse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505" cy="6069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234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684" cy="716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2300"/>
              <a:buFont typeface="Roboto"/>
              <a:buNone/>
              <a:defRPr sz="5057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6156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78" cy="8654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43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9783c89ee_0_24"/>
          <p:cNvSpPr txBox="1">
            <a:spLocks noGrp="1"/>
          </p:cNvSpPr>
          <p:nvPr>
            <p:ph type="title"/>
          </p:nvPr>
        </p:nvSpPr>
        <p:spPr>
          <a:xfrm>
            <a:off x="7911812" y="1157320"/>
            <a:ext cx="11148300" cy="89946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None/>
              <a:defRPr sz="10600">
                <a:solidFill>
                  <a:srgbClr val="0F314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10600"/>
              <a:buFont typeface="Roboto"/>
              <a:buNone/>
              <a:defRPr sz="106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gc9783c89ee_0_24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FA Reviving Small Businesses 2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9783c89ee_0_27"/>
          <p:cNvSpPr txBox="1">
            <a:spLocks noGrp="1"/>
          </p:cNvSpPr>
          <p:nvPr>
            <p:ph type="ctrTitle"/>
          </p:nvPr>
        </p:nvSpPr>
        <p:spPr>
          <a:xfrm>
            <a:off x="509913" y="3087781"/>
            <a:ext cx="5912400" cy="60699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4" name="Google Shape;34;gc9783c89ee_0_27"/>
          <p:cNvSpPr txBox="1">
            <a:spLocks noGrp="1"/>
          </p:cNvSpPr>
          <p:nvPr>
            <p:ph type="subTitle" idx="1"/>
          </p:nvPr>
        </p:nvSpPr>
        <p:spPr>
          <a:xfrm>
            <a:off x="8122329" y="3087781"/>
            <a:ext cx="11296800" cy="7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Font typeface="Roboto"/>
              <a:buNone/>
              <a:defRPr sz="510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Font typeface="Roboto"/>
              <a:buNone/>
              <a:defRPr sz="6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gc9783c89ee_0_27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c9783c89ee_0_31"/>
          <p:cNvSpPr txBox="1">
            <a:spLocks noGrp="1"/>
          </p:cNvSpPr>
          <p:nvPr>
            <p:ph type="title"/>
          </p:nvPr>
        </p:nvSpPr>
        <p:spPr>
          <a:xfrm>
            <a:off x="456102" y="578935"/>
            <a:ext cx="11015700" cy="32283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F3146"/>
              </a:buClr>
              <a:buSzPts val="5100"/>
              <a:buNone/>
              <a:defRPr sz="5100">
                <a:solidFill>
                  <a:srgbClr val="0F314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40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gc9783c89ee_0_31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gc9783c89ee_0_31"/>
          <p:cNvSpPr txBox="1"/>
          <p:nvPr/>
        </p:nvSpPr>
        <p:spPr>
          <a:xfrm>
            <a:off x="859602" y="4157920"/>
            <a:ext cx="18525000" cy="49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Regular text</a:t>
            </a:r>
            <a:endParaRPr sz="400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9783c89ee_0_0"/>
          <p:cNvSpPr txBox="1">
            <a:spLocks noGrp="1"/>
          </p:cNvSpPr>
          <p:nvPr>
            <p:ph type="title"/>
          </p:nvPr>
        </p:nvSpPr>
        <p:spPr>
          <a:xfrm>
            <a:off x="7549041" y="3276858"/>
            <a:ext cx="120585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Roboto"/>
              <a:buNone/>
              <a:defRPr sz="4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c9783c89ee_0_0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algn="r" rtl="0">
              <a:buNone/>
              <a:defRPr sz="2200">
                <a:solidFill>
                  <a:schemeClr val="dk2"/>
                </a:solidFill>
              </a:defRPr>
            </a:lvl1pPr>
            <a:lvl2pPr lvl="1" algn="r" rtl="0">
              <a:buNone/>
              <a:defRPr sz="2200">
                <a:solidFill>
                  <a:schemeClr val="dk2"/>
                </a:solidFill>
              </a:defRPr>
            </a:lvl2pPr>
            <a:lvl3pPr lvl="2" algn="r" rtl="0">
              <a:buNone/>
              <a:defRPr sz="2200">
                <a:solidFill>
                  <a:schemeClr val="dk2"/>
                </a:solidFill>
              </a:defRPr>
            </a:lvl3pPr>
            <a:lvl4pPr lvl="3" algn="r" rtl="0">
              <a:buNone/>
              <a:defRPr sz="2200">
                <a:solidFill>
                  <a:schemeClr val="dk2"/>
                </a:solidFill>
              </a:defRPr>
            </a:lvl4pPr>
            <a:lvl5pPr lvl="4" algn="r" rtl="0">
              <a:buNone/>
              <a:defRPr sz="2200">
                <a:solidFill>
                  <a:schemeClr val="dk2"/>
                </a:solidFill>
              </a:defRPr>
            </a:lvl5pPr>
            <a:lvl6pPr lvl="5" algn="r" rtl="0">
              <a:buNone/>
              <a:defRPr sz="2200">
                <a:solidFill>
                  <a:schemeClr val="dk2"/>
                </a:solidFill>
              </a:defRPr>
            </a:lvl6pPr>
            <a:lvl7pPr lvl="6" algn="r" rtl="0">
              <a:buNone/>
              <a:defRPr sz="2200">
                <a:solidFill>
                  <a:schemeClr val="dk2"/>
                </a:solidFill>
              </a:defRPr>
            </a:lvl7pPr>
            <a:lvl8pPr lvl="7" algn="r" rtl="0">
              <a:buNone/>
              <a:defRPr sz="2200">
                <a:solidFill>
                  <a:schemeClr val="dk2"/>
                </a:solidFill>
              </a:defRPr>
            </a:lvl8pPr>
            <a:lvl9pPr lvl="8" algn="r" rtl="0">
              <a:buNone/>
              <a:defRPr sz="2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2" r:id="rId23"/>
    <p:sldLayoutId id="2147483675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77216" y="1266379"/>
            <a:ext cx="13898740" cy="139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298899" y="3508737"/>
            <a:ext cx="13898740" cy="660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8683795" y="10309481"/>
            <a:ext cx="1206378" cy="86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2199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8829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32.tiff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Relationship Id="rId9" Type="http://schemas.openxmlformats.org/officeDocument/2006/relationships/image" Target="../media/image3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recoveryaz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@localfirstaz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617" y="4849088"/>
            <a:ext cx="1228802" cy="121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4975" y="6834718"/>
            <a:ext cx="906493" cy="8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5770" y="8597451"/>
            <a:ext cx="886349" cy="746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>
            <a:spLocks noGrp="1"/>
          </p:cNvSpPr>
          <p:nvPr>
            <p:ph type="ctrTitle"/>
          </p:nvPr>
        </p:nvSpPr>
        <p:spPr>
          <a:xfrm>
            <a:off x="684700" y="1620172"/>
            <a:ext cx="18734700" cy="201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marL="457200" marR="5080" lvl="0" indent="-9525" algn="ctr" rtl="0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KEY CHALLENGES</a:t>
            </a:r>
            <a:br>
              <a:rPr lang="en-US" sz="63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r>
              <a:rPr lang="en-US" sz="54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to funding transformative projects</a:t>
            </a:r>
            <a:endParaRPr sz="5400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684700" y="6385515"/>
            <a:ext cx="5881516" cy="255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00" rIns="0" bIns="0" anchor="t" anchorCtr="0">
            <a:spAutoFit/>
          </a:bodyPr>
          <a:lstStyle/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SINCE 2009</a:t>
            </a:r>
          </a:p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10,000+ INTERVIEWS </a:t>
            </a:r>
          </a:p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RURAL STAKEHOLDERS</a:t>
            </a:r>
          </a:p>
          <a:p>
            <a:pPr marL="457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sz="3600" dirty="0">
              <a:solidFill>
                <a:srgbClr val="0F31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555775" y="4849088"/>
            <a:ext cx="25689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506094" marR="5080" lvl="0" indent="-49402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dirty="0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OVEREXTENDED  RESOURCES</a:t>
            </a:r>
            <a:endParaRPr sz="2550" dirty="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9555775" y="6765588"/>
            <a:ext cx="25689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506094" marR="5080" lvl="0" indent="-49402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BUDGET</a:t>
            </a:r>
            <a:endParaRPr sz="2550" b="1">
              <a:solidFill>
                <a:srgbClr val="0D5E74"/>
              </a:solidFill>
            </a:endParaRPr>
          </a:p>
          <a:p>
            <a:pPr marL="506094" marR="5080" lvl="0" indent="-49402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0D5E74"/>
                </a:solidFill>
                <a:latin typeface="Arial"/>
                <a:ea typeface="Arial"/>
                <a:cs typeface="Arial"/>
                <a:sym typeface="Arial"/>
              </a:rPr>
              <a:t>CONSTRAINTS</a:t>
            </a:r>
            <a:endParaRPr sz="2550">
              <a:solidFill>
                <a:srgbClr val="0D5E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9555480" y="8531801"/>
            <a:ext cx="25695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244475" marR="5080" lvl="0" indent="-232409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>
                <a:solidFill>
                  <a:srgbClr val="0D5E74"/>
                </a:solidFill>
                <a:latin typeface="Roboto"/>
                <a:ea typeface="Roboto"/>
                <a:cs typeface="Roboto"/>
                <a:sym typeface="Roboto"/>
              </a:rPr>
              <a:t>COMPETITIVE  LANDSCAPE</a:t>
            </a:r>
            <a:endParaRPr sz="2550">
              <a:solidFill>
                <a:srgbClr val="0D5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12719303" y="4846832"/>
            <a:ext cx="5881517" cy="121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065" marR="5080" lvl="0" indent="0" algn="l" rtl="0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Even institutions, nonprofits or communities with dedicated support staff struggle to consistently resource their needs.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2718329" y="6834719"/>
            <a:ext cx="5881516" cy="117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82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65656"/>
                </a:solidFill>
                <a:latin typeface="Roboto" pitchFamily="2" charset="0"/>
                <a:ea typeface="Roboto" pitchFamily="2" charset="0"/>
              </a:rPr>
              <a:t>Most are being asked to do more with less, even with ambitious goals to grow grant funding.</a:t>
            </a:r>
            <a:endParaRPr sz="2200" dirty="0">
              <a:latin typeface="Roboto" pitchFamily="2" charset="0"/>
              <a:ea typeface="Roboto" pitchFamily="2" charset="0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12718322" y="8526758"/>
            <a:ext cx="5881516" cy="159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286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65656"/>
                </a:solidFill>
                <a:latin typeface="Roboto" pitchFamily="2" charset="0"/>
                <a:ea typeface="Roboto" pitchFamily="2" charset="0"/>
              </a:rPr>
              <a:t>In an increasingly competitive funding environment, more of us are applying for the same grant dollars. Our underserved communities struggle to think strategically.</a:t>
            </a:r>
            <a:endParaRPr sz="2200" dirty="0">
              <a:latin typeface="Roboto" pitchFamily="2" charset="0"/>
              <a:ea typeface="Roboto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/>
          <p:nvPr/>
        </p:nvSpPr>
        <p:spPr>
          <a:xfrm>
            <a:off x="2474928" y="2229733"/>
            <a:ext cx="14590200" cy="93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12065" marR="5080" lvl="0" indent="444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F3146"/>
                </a:solidFill>
                <a:latin typeface="Roboto"/>
                <a:ea typeface="Roboto"/>
                <a:cs typeface="Roboto"/>
                <a:sym typeface="Roboto"/>
              </a:rPr>
              <a:t>To address shifting support needs, strategic priorities, and staffing levels, Local First is developing a flexible service to fill gaps and help our communities compete more successfully for grant funding.</a:t>
            </a:r>
            <a:endParaRPr sz="2500" dirty="0">
              <a:solidFill>
                <a:srgbClr val="0F31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096632" y="3453260"/>
            <a:ext cx="2495700" cy="1721599"/>
            <a:chOff x="4149100" y="3801929"/>
            <a:chExt cx="2495700" cy="1721599"/>
          </a:xfrm>
        </p:grpSpPr>
        <p:pic>
          <p:nvPicPr>
            <p:cNvPr id="184" name="Google Shape;184;p5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2623" y="3801929"/>
              <a:ext cx="988649" cy="969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149100" y="4910328"/>
              <a:ext cx="24957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240665" marR="5080" lvl="0" indent="-22860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FIND  THE  RIGHT-FIT  OPPORTUNITIES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1013050" y="1157320"/>
            <a:ext cx="18078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rgbClr val="0D5E74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KEY PRIORITIES</a:t>
            </a:r>
            <a:endParaRPr sz="6300" dirty="0">
              <a:solidFill>
                <a:srgbClr val="0D5E74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187" name="Google Shape;187;p5"/>
          <p:cNvGrpSpPr/>
          <p:nvPr/>
        </p:nvGrpSpPr>
        <p:grpSpPr>
          <a:xfrm>
            <a:off x="8530971" y="3464188"/>
            <a:ext cx="2476500" cy="1718002"/>
            <a:chOff x="11691151" y="4113148"/>
            <a:chExt cx="2476500" cy="1718002"/>
          </a:xfrm>
        </p:grpSpPr>
        <p:pic>
          <p:nvPicPr>
            <p:cNvPr id="188" name="Google Shape;18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466086" y="4113148"/>
              <a:ext cx="926638" cy="968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5"/>
            <p:cNvSpPr txBox="1"/>
            <p:nvPr/>
          </p:nvSpPr>
          <p:spPr>
            <a:xfrm>
              <a:off x="11691151" y="5217950"/>
              <a:ext cx="24765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12700" marR="5080" lvl="0" indent="-1270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FILL RESOURCE </a:t>
              </a:r>
              <a:endParaRPr sz="175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2700" marR="5080" lvl="0" indent="-1270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AND EXPERTISE GAPS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8776611" y="5720924"/>
            <a:ext cx="2353200" cy="1862908"/>
            <a:chOff x="8875450" y="5978953"/>
            <a:chExt cx="2353200" cy="1862908"/>
          </a:xfrm>
        </p:grpSpPr>
        <p:pic>
          <p:nvPicPr>
            <p:cNvPr id="191" name="Google Shape;191;p5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8871" y="5978953"/>
              <a:ext cx="949879" cy="969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5"/>
            <p:cNvSpPr txBox="1"/>
            <p:nvPr/>
          </p:nvSpPr>
          <p:spPr>
            <a:xfrm>
              <a:off x="8875450" y="7176817"/>
              <a:ext cx="2353200" cy="66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8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IMPROVE COLLABORATION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13366482" y="5793659"/>
            <a:ext cx="2190000" cy="1773726"/>
            <a:chOff x="15372226" y="6279351"/>
            <a:chExt cx="2190000" cy="1773726"/>
          </a:xfrm>
        </p:grpSpPr>
        <p:pic>
          <p:nvPicPr>
            <p:cNvPr id="194" name="Google Shape;194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125842" y="6279351"/>
              <a:ext cx="805772" cy="786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5"/>
            <p:cNvSpPr txBox="1"/>
            <p:nvPr/>
          </p:nvSpPr>
          <p:spPr>
            <a:xfrm>
              <a:off x="15372226" y="7435677"/>
              <a:ext cx="21900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spAutoFit/>
            </a:bodyPr>
            <a:lstStyle/>
            <a:p>
              <a:pPr marL="0" marR="5080" lvl="0" indent="9525" algn="ctr" rtl="0">
                <a:lnSpc>
                  <a:spcPct val="118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IMPROVE PROPOSAL  QUALITY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8776611" y="7941347"/>
            <a:ext cx="2190000" cy="1713037"/>
            <a:chOff x="11753725" y="8476063"/>
            <a:chExt cx="2190000" cy="1713037"/>
          </a:xfrm>
        </p:grpSpPr>
        <p:pic>
          <p:nvPicPr>
            <p:cNvPr id="197" name="Google Shape;19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566703" y="8476063"/>
              <a:ext cx="564040" cy="948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5"/>
            <p:cNvSpPr txBox="1"/>
            <p:nvPr/>
          </p:nvSpPr>
          <p:spPr>
            <a:xfrm>
              <a:off x="11753725" y="9575900"/>
              <a:ext cx="21900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SECURE  LARGER-</a:t>
              </a:r>
              <a:endParaRPr sz="175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5080" lvl="0" indent="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SCALE GRANTS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13366482" y="8050129"/>
            <a:ext cx="2190000" cy="1594800"/>
            <a:chOff x="15622874" y="8631050"/>
            <a:chExt cx="2190000" cy="1594800"/>
          </a:xfrm>
        </p:grpSpPr>
        <p:pic>
          <p:nvPicPr>
            <p:cNvPr id="200" name="Google Shape;200;p5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64475" y="8631050"/>
              <a:ext cx="906800" cy="98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5"/>
            <p:cNvSpPr txBox="1"/>
            <p:nvPr/>
          </p:nvSpPr>
          <p:spPr>
            <a:xfrm>
              <a:off x="15622874" y="9616250"/>
              <a:ext cx="2190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0" anchor="t" anchorCtr="0">
              <a:spAutoFit/>
            </a:bodyPr>
            <a:lstStyle/>
            <a:p>
              <a:pPr marL="0" marR="5080" lvl="0" indent="-9525" algn="ctr" rtl="0">
                <a:lnSpc>
                  <a:spcPct val="109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BUILD STRATEGIC  RELATIONSHIPS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4041538" y="5416914"/>
            <a:ext cx="2714400" cy="1906490"/>
            <a:chOff x="5411349" y="6529475"/>
            <a:chExt cx="2714400" cy="1906490"/>
          </a:xfrm>
        </p:grpSpPr>
        <p:sp>
          <p:nvSpPr>
            <p:cNvPr id="203" name="Google Shape;203;p5"/>
            <p:cNvSpPr txBox="1"/>
            <p:nvPr/>
          </p:nvSpPr>
          <p:spPr>
            <a:xfrm>
              <a:off x="5411349" y="7728565"/>
              <a:ext cx="2714400" cy="7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810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8285"/>
                </a:lnSpc>
                <a:spcBef>
                  <a:spcPts val="935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DEVELOP GRANTSEEKING  SKILLS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4" name="Google Shape;204;p5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5375" y="6529475"/>
              <a:ext cx="886350" cy="1123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5"/>
          <p:cNvGrpSpPr/>
          <p:nvPr/>
        </p:nvGrpSpPr>
        <p:grpSpPr>
          <a:xfrm>
            <a:off x="13508082" y="3605790"/>
            <a:ext cx="1906800" cy="1714955"/>
            <a:chOff x="15513225" y="4106725"/>
            <a:chExt cx="1906800" cy="1714955"/>
          </a:xfrm>
        </p:grpSpPr>
        <p:sp>
          <p:nvSpPr>
            <p:cNvPr id="206" name="Google Shape;206;p5"/>
            <p:cNvSpPr txBox="1"/>
            <p:nvPr/>
          </p:nvSpPr>
          <p:spPr>
            <a:xfrm>
              <a:off x="15513225" y="5212080"/>
              <a:ext cx="19068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09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INCREASE GRANT  SUBMISSIONS</a:t>
              </a:r>
              <a:endParaRPr sz="17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07" name="Google Shape;207;p5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4062" y="4106725"/>
              <a:ext cx="906800" cy="1123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5"/>
          <p:cNvGrpSpPr/>
          <p:nvPr/>
        </p:nvGrpSpPr>
        <p:grpSpPr>
          <a:xfrm>
            <a:off x="4381697" y="7947092"/>
            <a:ext cx="1755900" cy="1675850"/>
            <a:chOff x="8125600" y="8513250"/>
            <a:chExt cx="1755900" cy="1675850"/>
          </a:xfrm>
        </p:grpSpPr>
        <p:sp>
          <p:nvSpPr>
            <p:cNvPr id="209" name="Google Shape;209;p5"/>
            <p:cNvSpPr txBox="1"/>
            <p:nvPr/>
          </p:nvSpPr>
          <p:spPr>
            <a:xfrm>
              <a:off x="8125600" y="9575900"/>
              <a:ext cx="17559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7450" rIns="0" bIns="0" anchor="t" anchorCtr="0">
              <a:spAutoFit/>
            </a:bodyPr>
            <a:lstStyle/>
            <a:p>
              <a:pPr marL="0" marR="5080" lvl="0" indent="0" algn="ctr" rtl="0">
                <a:lnSpc>
                  <a:spcPct val="1136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50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BENCHMARK  AGAINST PEERS</a:t>
              </a:r>
              <a:endParaRPr sz="175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10" name="Google Shape;210;p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432050" y="8513250"/>
              <a:ext cx="1143000" cy="990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583731" y="3072626"/>
            <a:ext cx="8893822" cy="2898209"/>
          </a:xfrm>
          <a:prstGeom prst="rect">
            <a:avLst/>
          </a:prstGeom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r>
              <a:rPr lang="en" dirty="0"/>
              <a:t>Two Ways to Benefit:</a:t>
            </a:r>
            <a:endParaRPr dirty="0"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2"/>
          </p:nvPr>
        </p:nvSpPr>
        <p:spPr>
          <a:xfrm>
            <a:off x="10342212" y="669269"/>
            <a:ext cx="9430274" cy="10240031"/>
          </a:xfrm>
          <a:prstGeom prst="rect">
            <a:avLst/>
          </a:prstGeom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marL="0" indent="0">
              <a:buNone/>
            </a:pPr>
            <a:r>
              <a:rPr lang="en-US" sz="3078" b="1" dirty="0"/>
              <a:t>1.</a:t>
            </a:r>
            <a:br>
              <a:rPr lang="en-US" sz="3078" b="1" dirty="0"/>
            </a:br>
            <a:endParaRPr lang="en-US" sz="3078" b="1" dirty="0"/>
          </a:p>
          <a:p>
            <a:pPr marL="0" indent="0">
              <a:buNone/>
            </a:pPr>
            <a:r>
              <a:rPr lang="en-US" sz="3078" b="1" dirty="0"/>
              <a:t>Visit </a:t>
            </a:r>
            <a:r>
              <a:rPr lang="en-US" sz="3078" b="1" dirty="0">
                <a:solidFill>
                  <a:srgbClr val="002060"/>
                </a:solidFill>
              </a:rPr>
              <a:t>economicrecoveryaz.com </a:t>
            </a:r>
            <a:r>
              <a:rPr lang="en-US" sz="3078" b="1" dirty="0"/>
              <a:t>to sign up for a customized list of grant opportunities that comes out every Monday. These are Federal, State, Municipal and Foundation grants and you are welcome to apply for any that you feel you’re a fit for.</a:t>
            </a:r>
            <a:endParaRPr sz="3078" dirty="0"/>
          </a:p>
          <a:p>
            <a:pPr marL="0" indent="0">
              <a:spcBef>
                <a:spcPts val="3518"/>
              </a:spcBef>
              <a:buClr>
                <a:schemeClr val="dk2"/>
              </a:buClr>
              <a:buSzPts val="1100"/>
              <a:buNone/>
            </a:pPr>
            <a:r>
              <a:rPr lang="en-US" sz="3078" b="1" dirty="0"/>
              <a:t>2.</a:t>
            </a:r>
          </a:p>
          <a:p>
            <a:pPr marL="0" indent="0">
              <a:spcBef>
                <a:spcPts val="3518"/>
              </a:spcBef>
              <a:buClr>
                <a:schemeClr val="dk2"/>
              </a:buClr>
              <a:buSzPts val="1100"/>
              <a:buNone/>
            </a:pPr>
            <a:r>
              <a:rPr lang="en-US" sz="3078" b="1" dirty="0"/>
              <a:t>Find a grant that you feel your city, town, nonprofit, EDC, CDC, Chamber, or other organization would like to apply for and we will help you through the process. </a:t>
            </a:r>
          </a:p>
          <a:p>
            <a:pPr marL="0" indent="0">
              <a:spcBef>
                <a:spcPts val="3518"/>
              </a:spcBef>
              <a:buClr>
                <a:schemeClr val="dk2"/>
              </a:buClr>
              <a:buSzPts val="1100"/>
              <a:buNone/>
            </a:pPr>
            <a:r>
              <a:rPr lang="en-US" sz="3078" b="1" dirty="0"/>
              <a:t>Services are provided at no charge, thanks to our sponsors.</a:t>
            </a:r>
            <a:endParaRPr sz="3078" dirty="0"/>
          </a:p>
          <a:p>
            <a:pPr marL="0" indent="0">
              <a:spcBef>
                <a:spcPts val="3518"/>
              </a:spcBef>
              <a:spcAft>
                <a:spcPts val="3518"/>
              </a:spcAft>
              <a:buNone/>
            </a:pPr>
            <a:endParaRPr sz="3298" dirty="0"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1"/>
          </p:nvPr>
        </p:nvSpPr>
        <p:spPr>
          <a:xfrm>
            <a:off x="583731" y="6014414"/>
            <a:ext cx="8893822" cy="2958231"/>
          </a:xfrm>
          <a:prstGeom prst="rect">
            <a:avLst/>
          </a:prstGeom>
        </p:spPr>
        <p:txBody>
          <a:bodyPr spcFirstLastPara="1" wrap="square" lIns="201008" tIns="201008" rIns="201008" bIns="201008" anchor="t" anchorCtr="0">
            <a:noAutofit/>
          </a:bodyPr>
          <a:lstStyle/>
          <a:p>
            <a:pPr marL="0" indent="0" algn="l">
              <a:lnSpc>
                <a:spcPct val="170000"/>
              </a:lnSpc>
            </a:pPr>
            <a:endParaRPr sz="2638">
              <a:solidFill>
                <a:srgbClr val="40404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Bef>
                <a:spcPts val="10114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2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ctrTitle"/>
          </p:nvPr>
        </p:nvSpPr>
        <p:spPr>
          <a:xfrm>
            <a:off x="2368296" y="1946619"/>
            <a:ext cx="3657600" cy="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spAutoFit/>
          </a:bodyPr>
          <a:lstStyle/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GRANTSEEKING CAPACITY</a:t>
            </a:r>
            <a:endParaRPr sz="2200" dirty="0">
              <a:solidFill>
                <a:srgbClr val="FFFFFF"/>
              </a:solidFill>
            </a:endParaRPr>
          </a:p>
          <a:p>
            <a:pPr marL="0" marR="18415" lvl="0" indent="0" algn="r" rtl="0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DEVELOPMENT</a:t>
            </a:r>
            <a:endParaRPr sz="2200" dirty="0">
              <a:solidFill>
                <a:srgbClr val="FFFFFF"/>
              </a:solidFill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2176910" y="3703128"/>
            <a:ext cx="36576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211453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FUNDING</a:t>
            </a:r>
            <a:endParaRPr sz="2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marR="5080" lvl="0" indent="211454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2312369" y="5289399"/>
            <a:ext cx="36576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450" rIns="0" bIns="0" anchor="t" anchorCtr="0">
            <a:noAutofit/>
          </a:bodyPr>
          <a:lstStyle/>
          <a:p>
            <a:pPr marL="0" marR="25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PRE-PROPOSAL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2368296" y="6872671"/>
            <a:ext cx="3657600" cy="10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7485" marR="5080" lvl="0" indent="-18542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PROPOSAL </a:t>
            </a:r>
            <a:endParaRPr sz="22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97485" marR="5080" lvl="0" indent="-18542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  AND DEVELOPMENT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368296" y="8686650"/>
            <a:ext cx="3657600" cy="107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473075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FACILITATION and PROJECT MANGAGEMENT TRAINING</a:t>
            </a:r>
            <a:endParaRPr sz="2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8369877" y="1722834"/>
            <a:ext cx="7962900" cy="125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Developing organizational capacity to pursue and win grant  funding, through training, strategic assessment, and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benchmarking.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8369880" y="3543161"/>
            <a:ext cx="87447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19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Identifying and evaluating grant opportunities aligned to member  projects, while enabling longer-term planning through funded project research and forecasting.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8369876" y="5231938"/>
            <a:ext cx="87681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Assessing and developing competitive project concepts, helping  members to navigate funder requirements and build relationships  prior to completing submissions.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8369880" y="6806447"/>
            <a:ext cx="8247900" cy="117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457200" marR="5080" lvl="0" indent="9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Supporting community-led grant proposal projects by providing  review and revision services designed to ensure the strongest  possible proposals are submitted.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8262651" y="8487758"/>
            <a:ext cx="87546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57200" marR="5080" lvl="0" indent="9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Leading collaborative and equitable community discussions to ensure competitive and inclusive proposals are developed that contribute to the overall regional strategy and well-being.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300" y="3455006"/>
            <a:ext cx="1371600" cy="1371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050" y="6726506"/>
            <a:ext cx="1371600" cy="13716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050" y="8354400"/>
            <a:ext cx="1371600" cy="13716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228" name="Google Shape;228;p6"/>
          <p:cNvGrpSpPr/>
          <p:nvPr/>
        </p:nvGrpSpPr>
        <p:grpSpPr>
          <a:xfrm>
            <a:off x="6708050" y="5090750"/>
            <a:ext cx="1371600" cy="1371600"/>
            <a:chOff x="6708050" y="5471750"/>
            <a:chExt cx="1371600" cy="1371600"/>
          </a:xfrm>
        </p:grpSpPr>
        <p:sp>
          <p:nvSpPr>
            <p:cNvPr id="229" name="Google Shape;229;p6"/>
            <p:cNvSpPr/>
            <p:nvPr/>
          </p:nvSpPr>
          <p:spPr>
            <a:xfrm>
              <a:off x="6708050" y="5471750"/>
              <a:ext cx="1371600" cy="1371600"/>
            </a:xfrm>
            <a:prstGeom prst="flowChartConnector">
              <a:avLst/>
            </a:prstGeom>
            <a:solidFill>
              <a:srgbClr val="FAA21F"/>
            </a:solidFill>
            <a:ln w="9525" cap="flat" cmpd="sng">
              <a:solidFill>
                <a:srgbClr val="FAA2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0" name="Google Shape;230;p6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5200" y="5608912"/>
              <a:ext cx="1097280" cy="1097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6"/>
          <p:cNvGrpSpPr/>
          <p:nvPr/>
        </p:nvGrpSpPr>
        <p:grpSpPr>
          <a:xfrm>
            <a:off x="6710300" y="1628025"/>
            <a:ext cx="1371600" cy="1371600"/>
            <a:chOff x="17644625" y="5029050"/>
            <a:chExt cx="1371600" cy="1371600"/>
          </a:xfrm>
        </p:grpSpPr>
        <p:sp>
          <p:nvSpPr>
            <p:cNvPr id="232" name="Google Shape;232;p6"/>
            <p:cNvSpPr/>
            <p:nvPr/>
          </p:nvSpPr>
          <p:spPr>
            <a:xfrm>
              <a:off x="17644625" y="5029050"/>
              <a:ext cx="1371600" cy="1371600"/>
            </a:xfrm>
            <a:prstGeom prst="flowChartConnector">
              <a:avLst/>
            </a:prstGeom>
            <a:solidFill>
              <a:srgbClr val="ED1F25"/>
            </a:solidFill>
            <a:ln w="9525" cap="flat" cmpd="sng">
              <a:solidFill>
                <a:srgbClr val="ED1F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3" name="Google Shape;233;p6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7500" y="5211937"/>
              <a:ext cx="1005841" cy="10058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6"/>
          <p:cNvSpPr txBox="1">
            <a:spLocks noGrp="1"/>
          </p:cNvSpPr>
          <p:nvPr>
            <p:ph type="title" idx="4294967295"/>
          </p:nvPr>
        </p:nvSpPr>
        <p:spPr>
          <a:xfrm>
            <a:off x="0" y="472440"/>
            <a:ext cx="18078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AREAS OF SUPPORT</a:t>
            </a:r>
            <a:endParaRPr sz="570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ctrTitle"/>
          </p:nvPr>
        </p:nvSpPr>
        <p:spPr>
          <a:xfrm>
            <a:off x="684700" y="1915537"/>
            <a:ext cx="18734700" cy="110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marL="457200" marR="5080" lvl="0" indent="-9525" algn="ctr" rtl="0">
              <a:lnSpc>
                <a:spcPct val="10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Qualifying Participants</a:t>
            </a:r>
            <a:endParaRPr sz="6300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1999437" y="5719332"/>
            <a:ext cx="5198700" cy="296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00" rIns="0" bIns="0" anchor="t" anchorCtr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F3146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Any Nonprofit or Municipality may use the AZERC grants list to review opportunities and apply on their own at any time! 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rgbClr val="0F314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9743410" y="5579434"/>
            <a:ext cx="2568900" cy="23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506094" marR="5080" lvl="0" indent="-494029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0" cap="none" spc="0" normalizeH="0" baseline="0" noProof="0" dirty="0">
                <a:ln>
                  <a:noFill/>
                </a:ln>
                <a:solidFill>
                  <a:srgbClr val="0D5E74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To qualify for </a:t>
            </a:r>
          </a:p>
          <a:p>
            <a:pPr marL="506094" marR="5080" lvl="0" indent="-494029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50" b="1" i="0" u="none" strike="noStrike" kern="0" cap="none" spc="0" normalizeH="0" baseline="0" noProof="0" dirty="0">
                <a:ln>
                  <a:noFill/>
                </a:ln>
                <a:solidFill>
                  <a:srgbClr val="0D5E74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pro bono resources from AZERC, entities:</a:t>
            </a:r>
          </a:p>
        </p:txBody>
      </p:sp>
      <p:sp>
        <p:nvSpPr>
          <p:cNvPr id="175" name="Google Shape;175;p4"/>
          <p:cNvSpPr txBox="1"/>
          <p:nvPr/>
        </p:nvSpPr>
        <p:spPr>
          <a:xfrm>
            <a:off x="12905956" y="4838172"/>
            <a:ext cx="5792347" cy="163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  <a:sym typeface="Roboto"/>
              </a:rPr>
              <a:t>Must not have a dedicated, full time staff for development. Ask if you qualify!</a:t>
            </a:r>
          </a:p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  <a:sym typeface="Roboto"/>
            </a:endParaRPr>
          </a:p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2867557" y="7145006"/>
            <a:ext cx="5198700" cy="79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825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sym typeface="Arial"/>
              </a:rPr>
              <a:t>Are interested in applying for work that supports a regional or local strategic plan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12905957" y="8181113"/>
            <a:ext cx="5121900" cy="815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22860" marR="0" lvl="0" indent="0" algn="l" defTabSz="914400" rtl="0" eaLnBrk="1" fontAlgn="auto" latinLnBrk="0" hangingPunct="1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sym typeface="Arial"/>
              </a:rPr>
              <a:t>Have an idea that can be initiated before 2023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13" name="Google Shape;176;p4">
            <a:extLst>
              <a:ext uri="{FF2B5EF4-FFF2-40B4-BE49-F238E27FC236}">
                <a16:creationId xmlns:a16="http://schemas.microsoft.com/office/drawing/2014/main" id="{6876528C-A425-9843-833A-B7853A6D4BB0}"/>
              </a:ext>
            </a:extLst>
          </p:cNvPr>
          <p:cNvSpPr txBox="1"/>
          <p:nvPr/>
        </p:nvSpPr>
        <p:spPr>
          <a:xfrm>
            <a:off x="12905957" y="5842509"/>
            <a:ext cx="5198700" cy="117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825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Arial"/>
                <a:sym typeface="Arial"/>
              </a:rPr>
              <a:t>Must have a proposed application concept that includes at least 3 partnering organizations or entities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D5F9-A2B9-7C49-9877-34DF8A7EA2CD}"/>
              </a:ext>
            </a:extLst>
          </p:cNvPr>
          <p:cNvSpPr txBox="1"/>
          <p:nvPr/>
        </p:nvSpPr>
        <p:spPr>
          <a:xfrm>
            <a:off x="12867557" y="9242868"/>
            <a:ext cx="4970482" cy="7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lvl="0" indent="0" algn="l" defTabSz="914400" rtl="0" eaLnBrk="1" fontAlgn="auto" latinLnBrk="0" hangingPunct="1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  <a:sym typeface="Roboto"/>
              </a:rPr>
              <a:t>Meet the definition of Rural as defined by the ACA, or be in LMI urban census tracts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9C3B2-1656-724D-BED8-6974316CA4F8}"/>
              </a:ext>
            </a:extLst>
          </p:cNvPr>
          <p:cNvSpPr txBox="1"/>
          <p:nvPr/>
        </p:nvSpPr>
        <p:spPr>
          <a:xfrm>
            <a:off x="10013896" y="8431708"/>
            <a:ext cx="251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Ask us to evaluate and strategize!</a:t>
            </a:r>
          </a:p>
          <a:p>
            <a:pPr algn="r"/>
            <a:r>
              <a:rPr lang="en-US" sz="1800" dirty="0"/>
              <a:t> It’s probably </a:t>
            </a:r>
          </a:p>
          <a:p>
            <a:pPr algn="r"/>
            <a:r>
              <a:rPr lang="en-US" sz="1800" dirty="0"/>
              <a:t>easier than you think!</a:t>
            </a:r>
          </a:p>
        </p:txBody>
      </p:sp>
    </p:spTree>
    <p:extLst>
      <p:ext uri="{BB962C8B-B14F-4D97-AF65-F5344CB8AC3E}">
        <p14:creationId xmlns:p14="http://schemas.microsoft.com/office/powerpoint/2010/main" val="169135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ctrTitle"/>
          </p:nvPr>
        </p:nvSpPr>
        <p:spPr>
          <a:xfrm>
            <a:off x="684700" y="1915537"/>
            <a:ext cx="18734700" cy="106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lvl="0" algn="l"/>
            <a:r>
              <a:rPr lang="en-US" sz="6600" dirty="0">
                <a:latin typeface="Oswald Regular"/>
                <a:ea typeface="Oswald Regular"/>
                <a:cs typeface="Oswald Regular"/>
                <a:sym typeface="Oswald Regular"/>
              </a:rPr>
              <a:t>The AZ Economic Recovery Center is made possible by: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24307-6D1D-D74E-917B-F51EC7CEE9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83" y="5122965"/>
            <a:ext cx="5080000" cy="163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C06DD-58AD-AE4B-BC5B-886CB28A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96" y="4972821"/>
            <a:ext cx="4700621" cy="1632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C98459-EB8E-8549-A7D1-E876B5374F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444" y="5278562"/>
            <a:ext cx="7669816" cy="1327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710CD5-811C-C144-B24E-7F5CA24AD7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0" y="7055135"/>
            <a:ext cx="4671096" cy="2595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1D1E99-782B-8746-9022-A3F41F1375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183" y="6983556"/>
            <a:ext cx="3849491" cy="25663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074DE4-DEA2-3C4C-B72B-A8926CC4B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9367" y="7004822"/>
            <a:ext cx="5023961" cy="28134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4919ED-EB4B-EC42-BC87-8ED75316B4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8022" y="7232022"/>
            <a:ext cx="3764718" cy="22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9fb5a8643_2_102"/>
          <p:cNvSpPr txBox="1"/>
          <p:nvPr/>
        </p:nvSpPr>
        <p:spPr>
          <a:xfrm>
            <a:off x="5239739" y="1667817"/>
            <a:ext cx="9497031" cy="760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VISIT </a:t>
            </a: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  <a:hlinkClick r:id="rId3"/>
              </a:rPr>
              <a:t>www.economicrecoveryaz.com</a:t>
            </a: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TO SIGN UP FOR WEEKLY GRANTS OPPORTUNITIES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lang="en-US" sz="6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And contact us for a free strategy sessions!</a:t>
            </a:r>
            <a:endParaRPr sz="6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254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9fb5a8643_2_102"/>
          <p:cNvSpPr txBox="1"/>
          <p:nvPr/>
        </p:nvSpPr>
        <p:spPr>
          <a:xfrm>
            <a:off x="5812733" y="3481991"/>
            <a:ext cx="9327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THANK YOU!</a:t>
            </a:r>
            <a:endParaRPr sz="14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64" name="Google Shape;364;g79fb5a8643_2_102"/>
          <p:cNvSpPr txBox="1"/>
          <p:nvPr/>
        </p:nvSpPr>
        <p:spPr>
          <a:xfrm>
            <a:off x="6951564" y="6013077"/>
            <a:ext cx="58182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accent5"/>
              </a:solidFill>
              <a:latin typeface="Oswald Regular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</a:rPr>
              <a:t>Katie Boddy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</a:rPr>
              <a:t>(602) 956-0909 ext. 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  <a:hlinkClick r:id="rId3"/>
              </a:rPr>
              <a:t>katie@localfirstaz.com</a:t>
            </a:r>
            <a:r>
              <a:rPr lang="en-US" sz="3600" dirty="0">
                <a:solidFill>
                  <a:schemeClr val="accent5"/>
                </a:solidFill>
                <a:latin typeface="Oswald Regular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izona Economic Recovery Cen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10147</TotalTime>
  <Words>817</Words>
  <Application>Microsoft Office PowerPoint</Application>
  <PresentationFormat>Custom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Lato</vt:lpstr>
      <vt:lpstr>Times New Roman</vt:lpstr>
      <vt:lpstr>Roboto</vt:lpstr>
      <vt:lpstr>Merriweather</vt:lpstr>
      <vt:lpstr>Oswald Regular</vt:lpstr>
      <vt:lpstr>Montserrat</vt:lpstr>
      <vt:lpstr>Raleway</vt:lpstr>
      <vt:lpstr>Oswald</vt:lpstr>
      <vt:lpstr>Arizona Economic Recovery Center</vt:lpstr>
      <vt:lpstr>Swiss</vt:lpstr>
      <vt:lpstr>PowerPoint Presentation</vt:lpstr>
      <vt:lpstr>KEY CHALLENGES to funding transformative projects</vt:lpstr>
      <vt:lpstr>KEY PRIORITIES</vt:lpstr>
      <vt:lpstr>Two Ways to Benefit:</vt:lpstr>
      <vt:lpstr>GRANTSEEKING CAPACITY DEVELOPMENT</vt:lpstr>
      <vt:lpstr>Qualifying Participants</vt:lpstr>
      <vt:lpstr>The AZ Economic Recovery Center is made possible by: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Boddy</dc:creator>
  <cp:lastModifiedBy>Linda Russ-Niezgodzki</cp:lastModifiedBy>
  <cp:revision>37</cp:revision>
  <cp:lastPrinted>2021-06-25T16:41:21Z</cp:lastPrinted>
  <dcterms:created xsi:type="dcterms:W3CDTF">2021-03-22T16:03:45Z</dcterms:created>
  <dcterms:modified xsi:type="dcterms:W3CDTF">2021-10-07T22:05:11Z</dcterms:modified>
</cp:coreProperties>
</file>