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77" r:id="rId1"/>
  </p:sldMasterIdLst>
  <p:notesMasterIdLst>
    <p:notesMasterId r:id="rId53"/>
  </p:notesMasterIdLst>
  <p:handoutMasterIdLst>
    <p:handoutMasterId r:id="rId54"/>
  </p:handoutMasterIdLst>
  <p:sldIdLst>
    <p:sldId id="372" r:id="rId2"/>
    <p:sldId id="377" r:id="rId3"/>
    <p:sldId id="348" r:id="rId4"/>
    <p:sldId id="257" r:id="rId5"/>
    <p:sldId id="258" r:id="rId6"/>
    <p:sldId id="259" r:id="rId7"/>
    <p:sldId id="373" r:id="rId8"/>
    <p:sldId id="347" r:id="rId9"/>
    <p:sldId id="262" r:id="rId10"/>
    <p:sldId id="263" r:id="rId11"/>
    <p:sldId id="264" r:id="rId12"/>
    <p:sldId id="374" r:id="rId13"/>
    <p:sldId id="375" r:id="rId14"/>
    <p:sldId id="269" r:id="rId15"/>
    <p:sldId id="376" r:id="rId16"/>
    <p:sldId id="272" r:id="rId17"/>
    <p:sldId id="349" r:id="rId18"/>
    <p:sldId id="278" r:id="rId19"/>
    <p:sldId id="280" r:id="rId20"/>
    <p:sldId id="351" r:id="rId21"/>
    <p:sldId id="352" r:id="rId22"/>
    <p:sldId id="353" r:id="rId23"/>
    <p:sldId id="354" r:id="rId24"/>
    <p:sldId id="355" r:id="rId25"/>
    <p:sldId id="356" r:id="rId26"/>
    <p:sldId id="357" r:id="rId27"/>
    <p:sldId id="358" r:id="rId28"/>
    <p:sldId id="363" r:id="rId29"/>
    <p:sldId id="364" r:id="rId30"/>
    <p:sldId id="366" r:id="rId31"/>
    <p:sldId id="367" r:id="rId32"/>
    <p:sldId id="368" r:id="rId33"/>
    <p:sldId id="369" r:id="rId34"/>
    <p:sldId id="370" r:id="rId35"/>
    <p:sldId id="303" r:id="rId36"/>
    <p:sldId id="304" r:id="rId37"/>
    <p:sldId id="362" r:id="rId38"/>
    <p:sldId id="361" r:id="rId39"/>
    <p:sldId id="360" r:id="rId40"/>
    <p:sldId id="359" r:id="rId41"/>
    <p:sldId id="282" r:id="rId42"/>
    <p:sldId id="283" r:id="rId43"/>
    <p:sldId id="316" r:id="rId44"/>
    <p:sldId id="284" r:id="rId45"/>
    <p:sldId id="318" r:id="rId46"/>
    <p:sldId id="285" r:id="rId47"/>
    <p:sldId id="286" r:id="rId48"/>
    <p:sldId id="317" r:id="rId49"/>
    <p:sldId id="313" r:id="rId50"/>
    <p:sldId id="346" r:id="rId51"/>
    <p:sldId id="350"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53"/>
    <p:restoredTop sz="93887"/>
  </p:normalViewPr>
  <p:slideViewPr>
    <p:cSldViewPr snapToGrid="0" snapToObjects="1">
      <p:cViewPr varScale="1">
        <p:scale>
          <a:sx n="59" d="100"/>
          <a:sy n="59" d="100"/>
        </p:scale>
        <p:origin x="10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209663-01DA-1148-B6A3-57A1267ADD5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67AEDBD2-D286-1C4A-B6B5-2807EB4623D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94A4A4C-390B-3C48-B5D5-6FEA5604C12B}" type="datetimeFigureOut">
              <a:rPr lang="en-US" smtClean="0"/>
              <a:t>6/16/2021</a:t>
            </a:fld>
            <a:endParaRPr lang="en-US"/>
          </a:p>
        </p:txBody>
      </p:sp>
      <p:sp>
        <p:nvSpPr>
          <p:cNvPr id="4" name="Footer Placeholder 3">
            <a:extLst>
              <a:ext uri="{FF2B5EF4-FFF2-40B4-BE49-F238E27FC236}">
                <a16:creationId xmlns:a16="http://schemas.microsoft.com/office/drawing/2014/main" id="{518B0D59-4535-4E42-824A-476FC3CD85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7A974DD-3A0E-614F-80B7-EA6536570EE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57A5CA5-4027-3841-8AFA-F998C7E14A1D}" type="slidenum">
              <a:rPr lang="en-US" smtClean="0"/>
              <a:t>‹#›</a:t>
            </a:fld>
            <a:endParaRPr lang="en-US"/>
          </a:p>
        </p:txBody>
      </p:sp>
    </p:spTree>
    <p:extLst>
      <p:ext uri="{BB962C8B-B14F-4D97-AF65-F5344CB8AC3E}">
        <p14:creationId xmlns:p14="http://schemas.microsoft.com/office/powerpoint/2010/main" val="24313423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E415580-4B0F-864C-9B85-40819AB86BC8}" type="datetimeFigureOut">
              <a:rPr lang="en-US" smtClean="0"/>
              <a:t>6/16/2021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4414D2-3CB0-6B4F-B876-9E0484833624}" type="slidenum">
              <a:rPr lang="en-US" smtClean="0"/>
              <a:t>‹#›</a:t>
            </a:fld>
            <a:endParaRPr lang="en-US"/>
          </a:p>
        </p:txBody>
      </p:sp>
    </p:spTree>
    <p:extLst>
      <p:ext uri="{BB962C8B-B14F-4D97-AF65-F5344CB8AC3E}">
        <p14:creationId xmlns:p14="http://schemas.microsoft.com/office/powerpoint/2010/main" val="1420446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3A8611E-8E6F-EE49-88DF-FE838B54A75F}" type="slidenum">
              <a:rPr lang="en-US" smtClean="0"/>
              <a:t>4</a:t>
            </a:fld>
            <a:endParaRPr lang="en-US"/>
          </a:p>
        </p:txBody>
      </p:sp>
    </p:spTree>
    <p:extLst>
      <p:ext uri="{BB962C8B-B14F-4D97-AF65-F5344CB8AC3E}">
        <p14:creationId xmlns:p14="http://schemas.microsoft.com/office/powerpoint/2010/main" val="20124854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3A8611E-8E6F-EE49-88DF-FE838B54A75F}" type="slidenum">
              <a:rPr lang="en-US" smtClean="0"/>
              <a:t>14</a:t>
            </a:fld>
            <a:endParaRPr lang="en-US"/>
          </a:p>
        </p:txBody>
      </p:sp>
    </p:spTree>
    <p:extLst>
      <p:ext uri="{BB962C8B-B14F-4D97-AF65-F5344CB8AC3E}">
        <p14:creationId xmlns:p14="http://schemas.microsoft.com/office/powerpoint/2010/main" val="18462237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3A8611E-8E6F-EE49-88DF-FE838B54A75F}" type="slidenum">
              <a:rPr lang="en-US" smtClean="0"/>
              <a:t>15</a:t>
            </a:fld>
            <a:endParaRPr lang="en-US"/>
          </a:p>
        </p:txBody>
      </p:sp>
    </p:spTree>
    <p:extLst>
      <p:ext uri="{BB962C8B-B14F-4D97-AF65-F5344CB8AC3E}">
        <p14:creationId xmlns:p14="http://schemas.microsoft.com/office/powerpoint/2010/main" val="23052610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A8611E-8E6F-EE49-88DF-FE838B54A75F}" type="slidenum">
              <a:rPr lang="en-US" smtClean="0"/>
              <a:t>16</a:t>
            </a:fld>
            <a:endParaRPr lang="en-US"/>
          </a:p>
        </p:txBody>
      </p:sp>
    </p:spTree>
    <p:extLst>
      <p:ext uri="{BB962C8B-B14F-4D97-AF65-F5344CB8AC3E}">
        <p14:creationId xmlns:p14="http://schemas.microsoft.com/office/powerpoint/2010/main" val="2804723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3A8611E-8E6F-EE49-88DF-FE838B54A75F}" type="slidenum">
              <a:rPr lang="en-US" smtClean="0"/>
              <a:t>5</a:t>
            </a:fld>
            <a:endParaRPr lang="en-US"/>
          </a:p>
        </p:txBody>
      </p:sp>
    </p:spTree>
    <p:extLst>
      <p:ext uri="{BB962C8B-B14F-4D97-AF65-F5344CB8AC3E}">
        <p14:creationId xmlns:p14="http://schemas.microsoft.com/office/powerpoint/2010/main" val="12133877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3A8611E-8E6F-EE49-88DF-FE838B54A75F}" type="slidenum">
              <a:rPr lang="en-US" smtClean="0"/>
              <a:t>6</a:t>
            </a:fld>
            <a:endParaRPr lang="en-US"/>
          </a:p>
        </p:txBody>
      </p:sp>
    </p:spTree>
    <p:extLst>
      <p:ext uri="{BB962C8B-B14F-4D97-AF65-F5344CB8AC3E}">
        <p14:creationId xmlns:p14="http://schemas.microsoft.com/office/powerpoint/2010/main" val="1223469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3A8611E-8E6F-EE49-88DF-FE838B54A75F}" type="slidenum">
              <a:rPr lang="en-US" smtClean="0"/>
              <a:t>7</a:t>
            </a:fld>
            <a:endParaRPr lang="en-US"/>
          </a:p>
        </p:txBody>
      </p:sp>
    </p:spTree>
    <p:extLst>
      <p:ext uri="{BB962C8B-B14F-4D97-AF65-F5344CB8AC3E}">
        <p14:creationId xmlns:p14="http://schemas.microsoft.com/office/powerpoint/2010/main" val="1674769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3A8611E-8E6F-EE49-88DF-FE838B54A75F}" type="slidenum">
              <a:rPr lang="en-US" smtClean="0"/>
              <a:t>9</a:t>
            </a:fld>
            <a:endParaRPr lang="en-US"/>
          </a:p>
        </p:txBody>
      </p:sp>
    </p:spTree>
    <p:extLst>
      <p:ext uri="{BB962C8B-B14F-4D97-AF65-F5344CB8AC3E}">
        <p14:creationId xmlns:p14="http://schemas.microsoft.com/office/powerpoint/2010/main" val="22254150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3A8611E-8E6F-EE49-88DF-FE838B54A75F}" type="slidenum">
              <a:rPr lang="en-US" smtClean="0"/>
              <a:t>10</a:t>
            </a:fld>
            <a:endParaRPr lang="en-US"/>
          </a:p>
        </p:txBody>
      </p:sp>
    </p:spTree>
    <p:extLst>
      <p:ext uri="{BB962C8B-B14F-4D97-AF65-F5344CB8AC3E}">
        <p14:creationId xmlns:p14="http://schemas.microsoft.com/office/powerpoint/2010/main" val="3069701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3A8611E-8E6F-EE49-88DF-FE838B54A75F}" type="slidenum">
              <a:rPr lang="en-US" smtClean="0"/>
              <a:t>11</a:t>
            </a:fld>
            <a:endParaRPr lang="en-US"/>
          </a:p>
        </p:txBody>
      </p:sp>
    </p:spTree>
    <p:extLst>
      <p:ext uri="{BB962C8B-B14F-4D97-AF65-F5344CB8AC3E}">
        <p14:creationId xmlns:p14="http://schemas.microsoft.com/office/powerpoint/2010/main" val="10690478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3A8611E-8E6F-EE49-88DF-FE838B54A75F}" type="slidenum">
              <a:rPr lang="en-US" smtClean="0"/>
              <a:t>12</a:t>
            </a:fld>
            <a:endParaRPr lang="en-US"/>
          </a:p>
        </p:txBody>
      </p:sp>
    </p:spTree>
    <p:extLst>
      <p:ext uri="{BB962C8B-B14F-4D97-AF65-F5344CB8AC3E}">
        <p14:creationId xmlns:p14="http://schemas.microsoft.com/office/powerpoint/2010/main" val="2731576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3A8611E-8E6F-EE49-88DF-FE838B54A75F}" type="slidenum">
              <a:rPr lang="en-US" smtClean="0"/>
              <a:t>13</a:t>
            </a:fld>
            <a:endParaRPr lang="en-US"/>
          </a:p>
        </p:txBody>
      </p:sp>
    </p:spTree>
    <p:extLst>
      <p:ext uri="{BB962C8B-B14F-4D97-AF65-F5344CB8AC3E}">
        <p14:creationId xmlns:p14="http://schemas.microsoft.com/office/powerpoint/2010/main" val="786958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18EA5-87C4-0D42-893B-E330BAD0722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D60F308-7CD1-AE41-B527-AACFE4F785E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6A2747B-4C5F-C649-BE7D-1C1DE625077C}"/>
              </a:ext>
            </a:extLst>
          </p:cNvPr>
          <p:cNvSpPr>
            <a:spLocks noGrp="1"/>
          </p:cNvSpPr>
          <p:nvPr>
            <p:ph type="dt" sz="half" idx="10"/>
          </p:nvPr>
        </p:nvSpPr>
        <p:spPr/>
        <p:txBody>
          <a:bodyPr/>
          <a:lstStyle/>
          <a:p>
            <a:fld id="{D3DF1C55-7DED-6246-9BC5-7C84E01A3630}" type="datetime1">
              <a:rPr lang="en-US" smtClean="0"/>
              <a:t>6/16/2021</a:t>
            </a:fld>
            <a:endParaRPr lang="en-US"/>
          </a:p>
        </p:txBody>
      </p:sp>
      <p:sp>
        <p:nvSpPr>
          <p:cNvPr id="5" name="Footer Placeholder 4">
            <a:extLst>
              <a:ext uri="{FF2B5EF4-FFF2-40B4-BE49-F238E27FC236}">
                <a16:creationId xmlns:a16="http://schemas.microsoft.com/office/drawing/2014/main" id="{41A386C7-4509-6847-8714-D5AAD1579BC7}"/>
              </a:ext>
            </a:extLst>
          </p:cNvPr>
          <p:cNvSpPr>
            <a:spLocks noGrp="1"/>
          </p:cNvSpPr>
          <p:nvPr>
            <p:ph type="ftr" sz="quarter" idx="11"/>
          </p:nvPr>
        </p:nvSpPr>
        <p:spPr/>
        <p:txBody>
          <a:bodyPr/>
          <a:lstStyle/>
          <a:p>
            <a:r>
              <a:rPr lang="en-US"/>
              <a:t>Wagenlander &amp; Heisterkamp, LLC June, 2021</a:t>
            </a:r>
          </a:p>
        </p:txBody>
      </p:sp>
      <p:sp>
        <p:nvSpPr>
          <p:cNvPr id="6" name="Slide Number Placeholder 5">
            <a:extLst>
              <a:ext uri="{FF2B5EF4-FFF2-40B4-BE49-F238E27FC236}">
                <a16:creationId xmlns:a16="http://schemas.microsoft.com/office/drawing/2014/main" id="{C919F168-3925-E741-BB33-CF5B63D9921E}"/>
              </a:ext>
            </a:extLst>
          </p:cNvPr>
          <p:cNvSpPr>
            <a:spLocks noGrp="1"/>
          </p:cNvSpPr>
          <p:nvPr>
            <p:ph type="sldNum" sz="quarter" idx="12"/>
          </p:nvPr>
        </p:nvSpPr>
        <p:spPr/>
        <p:txBody>
          <a:bodyPr/>
          <a:lstStyle/>
          <a:p>
            <a:fld id="{23089BB5-E7F6-684F-96B5-C3523B4F20E2}" type="slidenum">
              <a:rPr lang="en-US" smtClean="0"/>
              <a:t>‹#›</a:t>
            </a:fld>
            <a:endParaRPr lang="en-US"/>
          </a:p>
        </p:txBody>
      </p:sp>
    </p:spTree>
    <p:extLst>
      <p:ext uri="{BB962C8B-B14F-4D97-AF65-F5344CB8AC3E}">
        <p14:creationId xmlns:p14="http://schemas.microsoft.com/office/powerpoint/2010/main" val="4080559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3898D-AC84-644E-923C-F8A31764849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C400D11-7803-544C-8232-DEA6678FEBC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CA7879-C348-BB42-A6F0-8DC51064A09C}"/>
              </a:ext>
            </a:extLst>
          </p:cNvPr>
          <p:cNvSpPr>
            <a:spLocks noGrp="1"/>
          </p:cNvSpPr>
          <p:nvPr>
            <p:ph type="dt" sz="half" idx="10"/>
          </p:nvPr>
        </p:nvSpPr>
        <p:spPr/>
        <p:txBody>
          <a:bodyPr/>
          <a:lstStyle/>
          <a:p>
            <a:fld id="{C31CAF14-F3D6-9347-AE81-DB2E04CCC84D}" type="datetime1">
              <a:rPr lang="en-US" smtClean="0"/>
              <a:t>6/16/2021</a:t>
            </a:fld>
            <a:endParaRPr lang="en-US"/>
          </a:p>
        </p:txBody>
      </p:sp>
      <p:sp>
        <p:nvSpPr>
          <p:cNvPr id="5" name="Footer Placeholder 4">
            <a:extLst>
              <a:ext uri="{FF2B5EF4-FFF2-40B4-BE49-F238E27FC236}">
                <a16:creationId xmlns:a16="http://schemas.microsoft.com/office/drawing/2014/main" id="{39F27968-ABC9-1742-9D35-C7F54DED25F5}"/>
              </a:ext>
            </a:extLst>
          </p:cNvPr>
          <p:cNvSpPr>
            <a:spLocks noGrp="1"/>
          </p:cNvSpPr>
          <p:nvPr>
            <p:ph type="ftr" sz="quarter" idx="11"/>
          </p:nvPr>
        </p:nvSpPr>
        <p:spPr/>
        <p:txBody>
          <a:bodyPr/>
          <a:lstStyle/>
          <a:p>
            <a:r>
              <a:rPr lang="en-US"/>
              <a:t>Wagenlander &amp; Heisterkamp, LLC June, 2021</a:t>
            </a:r>
          </a:p>
        </p:txBody>
      </p:sp>
      <p:sp>
        <p:nvSpPr>
          <p:cNvPr id="6" name="Slide Number Placeholder 5">
            <a:extLst>
              <a:ext uri="{FF2B5EF4-FFF2-40B4-BE49-F238E27FC236}">
                <a16:creationId xmlns:a16="http://schemas.microsoft.com/office/drawing/2014/main" id="{A7C85A99-8905-EB43-8F47-4D6C6D8484C5}"/>
              </a:ext>
            </a:extLst>
          </p:cNvPr>
          <p:cNvSpPr>
            <a:spLocks noGrp="1"/>
          </p:cNvSpPr>
          <p:nvPr>
            <p:ph type="sldNum" sz="quarter" idx="12"/>
          </p:nvPr>
        </p:nvSpPr>
        <p:spPr/>
        <p:txBody>
          <a:bodyPr/>
          <a:lstStyle/>
          <a:p>
            <a:fld id="{23089BB5-E7F6-684F-96B5-C3523B4F20E2}" type="slidenum">
              <a:rPr lang="en-US" smtClean="0"/>
              <a:t>‹#›</a:t>
            </a:fld>
            <a:endParaRPr lang="en-US"/>
          </a:p>
        </p:txBody>
      </p:sp>
    </p:spTree>
    <p:extLst>
      <p:ext uri="{BB962C8B-B14F-4D97-AF65-F5344CB8AC3E}">
        <p14:creationId xmlns:p14="http://schemas.microsoft.com/office/powerpoint/2010/main" val="2693475756"/>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A5924F9-9D96-444E-9173-BCF26B3A7D8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8BDF37E-A55E-DB4C-ACB1-722E8AD4AF6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EC797F-5610-834F-896C-B8FEF0A92F35}"/>
              </a:ext>
            </a:extLst>
          </p:cNvPr>
          <p:cNvSpPr>
            <a:spLocks noGrp="1"/>
          </p:cNvSpPr>
          <p:nvPr>
            <p:ph type="dt" sz="half" idx="10"/>
          </p:nvPr>
        </p:nvSpPr>
        <p:spPr/>
        <p:txBody>
          <a:bodyPr/>
          <a:lstStyle/>
          <a:p>
            <a:fld id="{C31CAF14-F3D6-9347-AE81-DB2E04CCC84D}" type="datetime1">
              <a:rPr lang="en-US" smtClean="0"/>
              <a:t>6/16/2021</a:t>
            </a:fld>
            <a:endParaRPr lang="en-US"/>
          </a:p>
        </p:txBody>
      </p:sp>
      <p:sp>
        <p:nvSpPr>
          <p:cNvPr id="5" name="Footer Placeholder 4">
            <a:extLst>
              <a:ext uri="{FF2B5EF4-FFF2-40B4-BE49-F238E27FC236}">
                <a16:creationId xmlns:a16="http://schemas.microsoft.com/office/drawing/2014/main" id="{FFCF0563-28B3-004A-8780-6474BF64FCFE}"/>
              </a:ext>
            </a:extLst>
          </p:cNvPr>
          <p:cNvSpPr>
            <a:spLocks noGrp="1"/>
          </p:cNvSpPr>
          <p:nvPr>
            <p:ph type="ftr" sz="quarter" idx="11"/>
          </p:nvPr>
        </p:nvSpPr>
        <p:spPr/>
        <p:txBody>
          <a:bodyPr/>
          <a:lstStyle/>
          <a:p>
            <a:r>
              <a:rPr lang="en-US"/>
              <a:t>Wagenlander &amp; Heisterkamp, LLC June, 2021</a:t>
            </a:r>
          </a:p>
        </p:txBody>
      </p:sp>
      <p:sp>
        <p:nvSpPr>
          <p:cNvPr id="6" name="Slide Number Placeholder 5">
            <a:extLst>
              <a:ext uri="{FF2B5EF4-FFF2-40B4-BE49-F238E27FC236}">
                <a16:creationId xmlns:a16="http://schemas.microsoft.com/office/drawing/2014/main" id="{DDBAD372-8BEB-7D40-A216-82916BA072BF}"/>
              </a:ext>
            </a:extLst>
          </p:cNvPr>
          <p:cNvSpPr>
            <a:spLocks noGrp="1"/>
          </p:cNvSpPr>
          <p:nvPr>
            <p:ph type="sldNum" sz="quarter" idx="12"/>
          </p:nvPr>
        </p:nvSpPr>
        <p:spPr/>
        <p:txBody>
          <a:bodyPr/>
          <a:lstStyle/>
          <a:p>
            <a:fld id="{23089BB5-E7F6-684F-96B5-C3523B4F20E2}" type="slidenum">
              <a:rPr lang="en-US" smtClean="0"/>
              <a:t>‹#›</a:t>
            </a:fld>
            <a:endParaRPr lang="en-US"/>
          </a:p>
        </p:txBody>
      </p:sp>
    </p:spTree>
    <p:extLst>
      <p:ext uri="{BB962C8B-B14F-4D97-AF65-F5344CB8AC3E}">
        <p14:creationId xmlns:p14="http://schemas.microsoft.com/office/powerpoint/2010/main" val="1210557008"/>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994B2-0E66-794C-BA76-25FFAFDEA2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3C9132-BCBE-324F-B774-51900EE47CE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EEADC4-F537-4E47-9C28-1FEDF234BA28}"/>
              </a:ext>
            </a:extLst>
          </p:cNvPr>
          <p:cNvSpPr>
            <a:spLocks noGrp="1"/>
          </p:cNvSpPr>
          <p:nvPr>
            <p:ph type="dt" sz="half" idx="10"/>
          </p:nvPr>
        </p:nvSpPr>
        <p:spPr/>
        <p:txBody>
          <a:bodyPr/>
          <a:lstStyle/>
          <a:p>
            <a:fld id="{C31CAF14-F3D6-9347-AE81-DB2E04CCC84D}" type="datetime1">
              <a:rPr lang="en-US" smtClean="0"/>
              <a:t>6/16/2021</a:t>
            </a:fld>
            <a:endParaRPr lang="en-US"/>
          </a:p>
        </p:txBody>
      </p:sp>
      <p:sp>
        <p:nvSpPr>
          <p:cNvPr id="5" name="Footer Placeholder 4">
            <a:extLst>
              <a:ext uri="{FF2B5EF4-FFF2-40B4-BE49-F238E27FC236}">
                <a16:creationId xmlns:a16="http://schemas.microsoft.com/office/drawing/2014/main" id="{818A354F-63C2-4948-8009-179A18F0C118}"/>
              </a:ext>
            </a:extLst>
          </p:cNvPr>
          <p:cNvSpPr>
            <a:spLocks noGrp="1"/>
          </p:cNvSpPr>
          <p:nvPr>
            <p:ph type="ftr" sz="quarter" idx="11"/>
          </p:nvPr>
        </p:nvSpPr>
        <p:spPr/>
        <p:txBody>
          <a:bodyPr/>
          <a:lstStyle/>
          <a:p>
            <a:r>
              <a:rPr lang="en-US"/>
              <a:t>Wagenlander &amp; Heisterkamp, LLC June, 2021</a:t>
            </a:r>
          </a:p>
        </p:txBody>
      </p:sp>
      <p:sp>
        <p:nvSpPr>
          <p:cNvPr id="6" name="Slide Number Placeholder 5">
            <a:extLst>
              <a:ext uri="{FF2B5EF4-FFF2-40B4-BE49-F238E27FC236}">
                <a16:creationId xmlns:a16="http://schemas.microsoft.com/office/drawing/2014/main" id="{F0670B38-61AD-C748-BA28-744792EF8751}"/>
              </a:ext>
            </a:extLst>
          </p:cNvPr>
          <p:cNvSpPr>
            <a:spLocks noGrp="1"/>
          </p:cNvSpPr>
          <p:nvPr>
            <p:ph type="sldNum" sz="quarter" idx="12"/>
          </p:nvPr>
        </p:nvSpPr>
        <p:spPr/>
        <p:txBody>
          <a:bodyPr/>
          <a:lstStyle/>
          <a:p>
            <a:fld id="{23089BB5-E7F6-684F-96B5-C3523B4F20E2}" type="slidenum">
              <a:rPr lang="en-US" smtClean="0"/>
              <a:t>‹#›</a:t>
            </a:fld>
            <a:endParaRPr lang="en-US"/>
          </a:p>
        </p:txBody>
      </p:sp>
    </p:spTree>
    <p:extLst>
      <p:ext uri="{BB962C8B-B14F-4D97-AF65-F5344CB8AC3E}">
        <p14:creationId xmlns:p14="http://schemas.microsoft.com/office/powerpoint/2010/main" val="4209757440"/>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D7BC7-E036-5C48-B209-6A5253A63DF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C0E328B-BCF0-2046-BEE2-B49F55B648D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C8829B4-47A0-4C46-BCCB-DD7481A8D298}"/>
              </a:ext>
            </a:extLst>
          </p:cNvPr>
          <p:cNvSpPr>
            <a:spLocks noGrp="1"/>
          </p:cNvSpPr>
          <p:nvPr>
            <p:ph type="dt" sz="half" idx="10"/>
          </p:nvPr>
        </p:nvSpPr>
        <p:spPr/>
        <p:txBody>
          <a:bodyPr/>
          <a:lstStyle/>
          <a:p>
            <a:fld id="{D7E89955-6A6C-494E-BE9F-B8875EC504CC}" type="datetime1">
              <a:rPr lang="en-US" smtClean="0"/>
              <a:t>6/16/2021</a:t>
            </a:fld>
            <a:endParaRPr lang="en-US"/>
          </a:p>
        </p:txBody>
      </p:sp>
      <p:sp>
        <p:nvSpPr>
          <p:cNvPr id="5" name="Footer Placeholder 4">
            <a:extLst>
              <a:ext uri="{FF2B5EF4-FFF2-40B4-BE49-F238E27FC236}">
                <a16:creationId xmlns:a16="http://schemas.microsoft.com/office/drawing/2014/main" id="{21C549CF-D0D1-BE49-B6D4-ADDFFD29CFF4}"/>
              </a:ext>
            </a:extLst>
          </p:cNvPr>
          <p:cNvSpPr>
            <a:spLocks noGrp="1"/>
          </p:cNvSpPr>
          <p:nvPr>
            <p:ph type="ftr" sz="quarter" idx="11"/>
          </p:nvPr>
        </p:nvSpPr>
        <p:spPr/>
        <p:txBody>
          <a:bodyPr/>
          <a:lstStyle/>
          <a:p>
            <a:r>
              <a:rPr lang="en-US"/>
              <a:t>Wagenlander &amp; Heisterkamp, LLC June, 2021</a:t>
            </a:r>
          </a:p>
        </p:txBody>
      </p:sp>
      <p:sp>
        <p:nvSpPr>
          <p:cNvPr id="6" name="Slide Number Placeholder 5">
            <a:extLst>
              <a:ext uri="{FF2B5EF4-FFF2-40B4-BE49-F238E27FC236}">
                <a16:creationId xmlns:a16="http://schemas.microsoft.com/office/drawing/2014/main" id="{7495A519-6AAC-9047-95E3-EFC218D957B0}"/>
              </a:ext>
            </a:extLst>
          </p:cNvPr>
          <p:cNvSpPr>
            <a:spLocks noGrp="1"/>
          </p:cNvSpPr>
          <p:nvPr>
            <p:ph type="sldNum" sz="quarter" idx="12"/>
          </p:nvPr>
        </p:nvSpPr>
        <p:spPr/>
        <p:txBody>
          <a:bodyPr/>
          <a:lstStyle/>
          <a:p>
            <a:fld id="{23089BB5-E7F6-684F-96B5-C3523B4F20E2}" type="slidenum">
              <a:rPr lang="en-US" smtClean="0"/>
              <a:t>‹#›</a:t>
            </a:fld>
            <a:endParaRPr lang="en-US"/>
          </a:p>
        </p:txBody>
      </p:sp>
    </p:spTree>
    <p:extLst>
      <p:ext uri="{BB962C8B-B14F-4D97-AF65-F5344CB8AC3E}">
        <p14:creationId xmlns:p14="http://schemas.microsoft.com/office/powerpoint/2010/main" val="2949394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07B58-DCB1-1E45-A2D6-965143AB8D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89D28D-C164-2046-94B7-4B153D6914F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584A7D2-FC6C-5540-B08D-1474571986F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DE3685-B8B2-5F40-ABAD-AF141D067E44}"/>
              </a:ext>
            </a:extLst>
          </p:cNvPr>
          <p:cNvSpPr>
            <a:spLocks noGrp="1"/>
          </p:cNvSpPr>
          <p:nvPr>
            <p:ph type="dt" sz="half" idx="10"/>
          </p:nvPr>
        </p:nvSpPr>
        <p:spPr/>
        <p:txBody>
          <a:bodyPr/>
          <a:lstStyle/>
          <a:p>
            <a:fld id="{C31CAF14-F3D6-9347-AE81-DB2E04CCC84D}" type="datetime1">
              <a:rPr lang="en-US" smtClean="0"/>
              <a:t>6/16/2021</a:t>
            </a:fld>
            <a:endParaRPr lang="en-US"/>
          </a:p>
        </p:txBody>
      </p:sp>
      <p:sp>
        <p:nvSpPr>
          <p:cNvPr id="6" name="Footer Placeholder 5">
            <a:extLst>
              <a:ext uri="{FF2B5EF4-FFF2-40B4-BE49-F238E27FC236}">
                <a16:creationId xmlns:a16="http://schemas.microsoft.com/office/drawing/2014/main" id="{92D30C7B-E561-B24E-80E6-01869667A7F8}"/>
              </a:ext>
            </a:extLst>
          </p:cNvPr>
          <p:cNvSpPr>
            <a:spLocks noGrp="1"/>
          </p:cNvSpPr>
          <p:nvPr>
            <p:ph type="ftr" sz="quarter" idx="11"/>
          </p:nvPr>
        </p:nvSpPr>
        <p:spPr/>
        <p:txBody>
          <a:bodyPr/>
          <a:lstStyle/>
          <a:p>
            <a:r>
              <a:rPr lang="en-US"/>
              <a:t>Wagenlander &amp; Heisterkamp, LLC June, 2021</a:t>
            </a:r>
          </a:p>
        </p:txBody>
      </p:sp>
      <p:sp>
        <p:nvSpPr>
          <p:cNvPr id="7" name="Slide Number Placeholder 6">
            <a:extLst>
              <a:ext uri="{FF2B5EF4-FFF2-40B4-BE49-F238E27FC236}">
                <a16:creationId xmlns:a16="http://schemas.microsoft.com/office/drawing/2014/main" id="{AF98E0E8-3D50-E048-8146-4C89D70A2478}"/>
              </a:ext>
            </a:extLst>
          </p:cNvPr>
          <p:cNvSpPr>
            <a:spLocks noGrp="1"/>
          </p:cNvSpPr>
          <p:nvPr>
            <p:ph type="sldNum" sz="quarter" idx="12"/>
          </p:nvPr>
        </p:nvSpPr>
        <p:spPr/>
        <p:txBody>
          <a:bodyPr/>
          <a:lstStyle/>
          <a:p>
            <a:fld id="{23089BB5-E7F6-684F-96B5-C3523B4F20E2}" type="slidenum">
              <a:rPr lang="en-US" smtClean="0"/>
              <a:t>‹#›</a:t>
            </a:fld>
            <a:endParaRPr lang="en-US"/>
          </a:p>
        </p:txBody>
      </p:sp>
    </p:spTree>
    <p:extLst>
      <p:ext uri="{BB962C8B-B14F-4D97-AF65-F5344CB8AC3E}">
        <p14:creationId xmlns:p14="http://schemas.microsoft.com/office/powerpoint/2010/main" val="3226244468"/>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4F8C6-C54D-1444-AF5C-3A994BD5D19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E55A818-531F-1547-8CEB-53AD8FAB2E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FFE4926-5113-9848-B1B3-94414090D2B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3F48EC4-747D-7A48-BD90-E5A2DC2348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680CBFA-DE84-AC42-9112-FE3655C0784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612144-C6B2-CD44-8243-3DB1AB285750}"/>
              </a:ext>
            </a:extLst>
          </p:cNvPr>
          <p:cNvSpPr>
            <a:spLocks noGrp="1"/>
          </p:cNvSpPr>
          <p:nvPr>
            <p:ph type="dt" sz="half" idx="10"/>
          </p:nvPr>
        </p:nvSpPr>
        <p:spPr/>
        <p:txBody>
          <a:bodyPr/>
          <a:lstStyle/>
          <a:p>
            <a:fld id="{C31CAF14-F3D6-9347-AE81-DB2E04CCC84D}" type="datetime1">
              <a:rPr lang="en-US" smtClean="0"/>
              <a:t>6/16/2021</a:t>
            </a:fld>
            <a:endParaRPr lang="en-US"/>
          </a:p>
        </p:txBody>
      </p:sp>
      <p:sp>
        <p:nvSpPr>
          <p:cNvPr id="8" name="Footer Placeholder 7">
            <a:extLst>
              <a:ext uri="{FF2B5EF4-FFF2-40B4-BE49-F238E27FC236}">
                <a16:creationId xmlns:a16="http://schemas.microsoft.com/office/drawing/2014/main" id="{6E88AFD2-2F40-D843-9783-B8D8849C26E7}"/>
              </a:ext>
            </a:extLst>
          </p:cNvPr>
          <p:cNvSpPr>
            <a:spLocks noGrp="1"/>
          </p:cNvSpPr>
          <p:nvPr>
            <p:ph type="ftr" sz="quarter" idx="11"/>
          </p:nvPr>
        </p:nvSpPr>
        <p:spPr/>
        <p:txBody>
          <a:bodyPr/>
          <a:lstStyle/>
          <a:p>
            <a:r>
              <a:rPr lang="en-US"/>
              <a:t>Wagenlander &amp; Heisterkamp, LLC June, 2021</a:t>
            </a:r>
          </a:p>
        </p:txBody>
      </p:sp>
      <p:sp>
        <p:nvSpPr>
          <p:cNvPr id="9" name="Slide Number Placeholder 8">
            <a:extLst>
              <a:ext uri="{FF2B5EF4-FFF2-40B4-BE49-F238E27FC236}">
                <a16:creationId xmlns:a16="http://schemas.microsoft.com/office/drawing/2014/main" id="{4403B218-686D-4142-BC90-221914D0E307}"/>
              </a:ext>
            </a:extLst>
          </p:cNvPr>
          <p:cNvSpPr>
            <a:spLocks noGrp="1"/>
          </p:cNvSpPr>
          <p:nvPr>
            <p:ph type="sldNum" sz="quarter" idx="12"/>
          </p:nvPr>
        </p:nvSpPr>
        <p:spPr/>
        <p:txBody>
          <a:bodyPr/>
          <a:lstStyle/>
          <a:p>
            <a:fld id="{23089BB5-E7F6-684F-96B5-C3523B4F20E2}" type="slidenum">
              <a:rPr lang="en-US" smtClean="0"/>
              <a:t>‹#›</a:t>
            </a:fld>
            <a:endParaRPr lang="en-US"/>
          </a:p>
        </p:txBody>
      </p:sp>
    </p:spTree>
    <p:extLst>
      <p:ext uri="{BB962C8B-B14F-4D97-AF65-F5344CB8AC3E}">
        <p14:creationId xmlns:p14="http://schemas.microsoft.com/office/powerpoint/2010/main" val="321472585"/>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BFCE-41CF-7146-BEF8-3BC5889D798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A3F0336-8705-0A4A-95B2-B3F35E006E4B}"/>
              </a:ext>
            </a:extLst>
          </p:cNvPr>
          <p:cNvSpPr>
            <a:spLocks noGrp="1"/>
          </p:cNvSpPr>
          <p:nvPr>
            <p:ph type="dt" sz="half" idx="10"/>
          </p:nvPr>
        </p:nvSpPr>
        <p:spPr/>
        <p:txBody>
          <a:bodyPr/>
          <a:lstStyle/>
          <a:p>
            <a:fld id="{C996CB35-33B8-2641-8A7F-C2CAB96ECBEC}" type="datetime1">
              <a:rPr lang="en-US" smtClean="0"/>
              <a:t>6/16/2021</a:t>
            </a:fld>
            <a:endParaRPr lang="en-US"/>
          </a:p>
        </p:txBody>
      </p:sp>
      <p:sp>
        <p:nvSpPr>
          <p:cNvPr id="4" name="Footer Placeholder 3">
            <a:extLst>
              <a:ext uri="{FF2B5EF4-FFF2-40B4-BE49-F238E27FC236}">
                <a16:creationId xmlns:a16="http://schemas.microsoft.com/office/drawing/2014/main" id="{A336DD3F-8379-774B-8684-B31C074EB4D7}"/>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19DC3BC3-8A51-3F43-A3EC-A6CF461016F1}"/>
              </a:ext>
            </a:extLst>
          </p:cNvPr>
          <p:cNvSpPr>
            <a:spLocks noGrp="1"/>
          </p:cNvSpPr>
          <p:nvPr>
            <p:ph type="sldNum" sz="quarter" idx="12"/>
          </p:nvPr>
        </p:nvSpPr>
        <p:spPr/>
        <p:txBody>
          <a:bodyPr/>
          <a:lstStyle/>
          <a:p>
            <a:fld id="{23089BB5-E7F6-684F-96B5-C3523B4F20E2}" type="slidenum">
              <a:rPr lang="en-US" smtClean="0"/>
              <a:t>‹#›</a:t>
            </a:fld>
            <a:endParaRPr lang="en-US"/>
          </a:p>
        </p:txBody>
      </p:sp>
    </p:spTree>
    <p:extLst>
      <p:ext uri="{BB962C8B-B14F-4D97-AF65-F5344CB8AC3E}">
        <p14:creationId xmlns:p14="http://schemas.microsoft.com/office/powerpoint/2010/main" val="254114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4BF1F0-2E60-F545-84BD-92793EF10E18}"/>
              </a:ext>
            </a:extLst>
          </p:cNvPr>
          <p:cNvSpPr>
            <a:spLocks noGrp="1"/>
          </p:cNvSpPr>
          <p:nvPr>
            <p:ph type="dt" sz="half" idx="10"/>
          </p:nvPr>
        </p:nvSpPr>
        <p:spPr/>
        <p:txBody>
          <a:bodyPr/>
          <a:lstStyle/>
          <a:p>
            <a:fld id="{AF8CDF12-4374-9D4C-B78C-5CDF670AA605}" type="datetime1">
              <a:rPr lang="en-US" smtClean="0"/>
              <a:t>6/16/2021</a:t>
            </a:fld>
            <a:endParaRPr lang="en-US"/>
          </a:p>
        </p:txBody>
      </p:sp>
      <p:sp>
        <p:nvSpPr>
          <p:cNvPr id="3" name="Footer Placeholder 2">
            <a:extLst>
              <a:ext uri="{FF2B5EF4-FFF2-40B4-BE49-F238E27FC236}">
                <a16:creationId xmlns:a16="http://schemas.microsoft.com/office/drawing/2014/main" id="{EB8EB964-C667-3349-BA0E-8180106BB46E}"/>
              </a:ext>
            </a:extLst>
          </p:cNvPr>
          <p:cNvSpPr>
            <a:spLocks noGrp="1"/>
          </p:cNvSpPr>
          <p:nvPr>
            <p:ph type="ftr" sz="quarter" idx="11"/>
          </p:nvPr>
        </p:nvSpPr>
        <p:spPr/>
        <p:txBody>
          <a:bodyPr/>
          <a:lstStyle/>
          <a:p>
            <a:r>
              <a:rPr lang="en-US"/>
              <a:t>Wagenlander &amp; Heisterkamp, LLC June, 2021</a:t>
            </a:r>
          </a:p>
        </p:txBody>
      </p:sp>
      <p:sp>
        <p:nvSpPr>
          <p:cNvPr id="4" name="Slide Number Placeholder 3">
            <a:extLst>
              <a:ext uri="{FF2B5EF4-FFF2-40B4-BE49-F238E27FC236}">
                <a16:creationId xmlns:a16="http://schemas.microsoft.com/office/drawing/2014/main" id="{9E9CA585-9A33-2445-9D03-40C8DA5D744C}"/>
              </a:ext>
            </a:extLst>
          </p:cNvPr>
          <p:cNvSpPr>
            <a:spLocks noGrp="1"/>
          </p:cNvSpPr>
          <p:nvPr>
            <p:ph type="sldNum" sz="quarter" idx="12"/>
          </p:nvPr>
        </p:nvSpPr>
        <p:spPr/>
        <p:txBody>
          <a:bodyPr/>
          <a:lstStyle/>
          <a:p>
            <a:fld id="{23089BB5-E7F6-684F-96B5-C3523B4F20E2}" type="slidenum">
              <a:rPr lang="en-US" smtClean="0"/>
              <a:t>‹#›</a:t>
            </a:fld>
            <a:endParaRPr lang="en-US"/>
          </a:p>
        </p:txBody>
      </p:sp>
    </p:spTree>
    <p:extLst>
      <p:ext uri="{BB962C8B-B14F-4D97-AF65-F5344CB8AC3E}">
        <p14:creationId xmlns:p14="http://schemas.microsoft.com/office/powerpoint/2010/main" val="2524769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3AA3E-FF82-464A-B9B8-2DC35730E9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337FB41-4928-6F46-8F93-FCB3C6BF878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9193761-140E-8646-91E4-C1011D0BCE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F3756AD-E232-7248-9A2C-A3FACDD641BC}"/>
              </a:ext>
            </a:extLst>
          </p:cNvPr>
          <p:cNvSpPr>
            <a:spLocks noGrp="1"/>
          </p:cNvSpPr>
          <p:nvPr>
            <p:ph type="dt" sz="half" idx="10"/>
          </p:nvPr>
        </p:nvSpPr>
        <p:spPr/>
        <p:txBody>
          <a:bodyPr/>
          <a:lstStyle/>
          <a:p>
            <a:fld id="{C31CAF14-F3D6-9347-AE81-DB2E04CCC84D}" type="datetime1">
              <a:rPr lang="en-US" smtClean="0"/>
              <a:t>6/16/2021</a:t>
            </a:fld>
            <a:endParaRPr lang="en-US"/>
          </a:p>
        </p:txBody>
      </p:sp>
      <p:sp>
        <p:nvSpPr>
          <p:cNvPr id="6" name="Footer Placeholder 5">
            <a:extLst>
              <a:ext uri="{FF2B5EF4-FFF2-40B4-BE49-F238E27FC236}">
                <a16:creationId xmlns:a16="http://schemas.microsoft.com/office/drawing/2014/main" id="{787210C3-18C3-6649-8689-310F5318D8B5}"/>
              </a:ext>
            </a:extLst>
          </p:cNvPr>
          <p:cNvSpPr>
            <a:spLocks noGrp="1"/>
          </p:cNvSpPr>
          <p:nvPr>
            <p:ph type="ftr" sz="quarter" idx="11"/>
          </p:nvPr>
        </p:nvSpPr>
        <p:spPr/>
        <p:txBody>
          <a:bodyPr/>
          <a:lstStyle/>
          <a:p>
            <a:r>
              <a:rPr lang="en-US"/>
              <a:t>Wagenlander &amp; Heisterkamp, LLC June, 2021</a:t>
            </a:r>
          </a:p>
        </p:txBody>
      </p:sp>
      <p:sp>
        <p:nvSpPr>
          <p:cNvPr id="7" name="Slide Number Placeholder 6">
            <a:extLst>
              <a:ext uri="{FF2B5EF4-FFF2-40B4-BE49-F238E27FC236}">
                <a16:creationId xmlns:a16="http://schemas.microsoft.com/office/drawing/2014/main" id="{AD0900B8-2246-0241-8679-B7B6ADFDE380}"/>
              </a:ext>
            </a:extLst>
          </p:cNvPr>
          <p:cNvSpPr>
            <a:spLocks noGrp="1"/>
          </p:cNvSpPr>
          <p:nvPr>
            <p:ph type="sldNum" sz="quarter" idx="12"/>
          </p:nvPr>
        </p:nvSpPr>
        <p:spPr/>
        <p:txBody>
          <a:bodyPr/>
          <a:lstStyle/>
          <a:p>
            <a:fld id="{23089BB5-E7F6-684F-96B5-C3523B4F20E2}" type="slidenum">
              <a:rPr lang="en-US" smtClean="0"/>
              <a:t>‹#›</a:t>
            </a:fld>
            <a:endParaRPr lang="en-US"/>
          </a:p>
        </p:txBody>
      </p:sp>
    </p:spTree>
    <p:extLst>
      <p:ext uri="{BB962C8B-B14F-4D97-AF65-F5344CB8AC3E}">
        <p14:creationId xmlns:p14="http://schemas.microsoft.com/office/powerpoint/2010/main" val="629066376"/>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317A3-DDD2-C646-9196-0C3058C7FF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0C75BA4-99C9-DE45-BBC5-F86E154B78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663F449-D20D-B648-8903-427ED17FEB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CBAD3D0-64E5-624B-B675-C7DB5D6E10B3}"/>
              </a:ext>
            </a:extLst>
          </p:cNvPr>
          <p:cNvSpPr>
            <a:spLocks noGrp="1"/>
          </p:cNvSpPr>
          <p:nvPr>
            <p:ph type="dt" sz="half" idx="10"/>
          </p:nvPr>
        </p:nvSpPr>
        <p:spPr/>
        <p:txBody>
          <a:bodyPr/>
          <a:lstStyle/>
          <a:p>
            <a:fld id="{DAFC99FE-6EE2-A14C-A6D4-6D353ED05727}" type="datetime1">
              <a:rPr lang="en-US" smtClean="0"/>
              <a:t>6/16/2021</a:t>
            </a:fld>
            <a:endParaRPr lang="en-US"/>
          </a:p>
        </p:txBody>
      </p:sp>
      <p:sp>
        <p:nvSpPr>
          <p:cNvPr id="6" name="Footer Placeholder 5">
            <a:extLst>
              <a:ext uri="{FF2B5EF4-FFF2-40B4-BE49-F238E27FC236}">
                <a16:creationId xmlns:a16="http://schemas.microsoft.com/office/drawing/2014/main" id="{9F5B7894-BDDA-DF46-9756-B0DAACB11B50}"/>
              </a:ext>
            </a:extLst>
          </p:cNvPr>
          <p:cNvSpPr>
            <a:spLocks noGrp="1"/>
          </p:cNvSpPr>
          <p:nvPr>
            <p:ph type="ftr" sz="quarter" idx="11"/>
          </p:nvPr>
        </p:nvSpPr>
        <p:spPr/>
        <p:txBody>
          <a:bodyPr/>
          <a:lstStyle/>
          <a:p>
            <a:r>
              <a:rPr lang="en-US"/>
              <a:t>Wagenlander &amp; Heisterkamp, LLC June, 2021</a:t>
            </a:r>
          </a:p>
        </p:txBody>
      </p:sp>
      <p:sp>
        <p:nvSpPr>
          <p:cNvPr id="7" name="Slide Number Placeholder 6">
            <a:extLst>
              <a:ext uri="{FF2B5EF4-FFF2-40B4-BE49-F238E27FC236}">
                <a16:creationId xmlns:a16="http://schemas.microsoft.com/office/drawing/2014/main" id="{D5B3846B-8BEC-634C-9BC5-091EB801D8EF}"/>
              </a:ext>
            </a:extLst>
          </p:cNvPr>
          <p:cNvSpPr>
            <a:spLocks noGrp="1"/>
          </p:cNvSpPr>
          <p:nvPr>
            <p:ph type="sldNum" sz="quarter" idx="12"/>
          </p:nvPr>
        </p:nvSpPr>
        <p:spPr/>
        <p:txBody>
          <a:bodyPr/>
          <a:lstStyle/>
          <a:p>
            <a:fld id="{23089BB5-E7F6-684F-96B5-C3523B4F20E2}" type="slidenum">
              <a:rPr lang="en-US" smtClean="0"/>
              <a:t>‹#›</a:t>
            </a:fld>
            <a:endParaRPr lang="en-US"/>
          </a:p>
        </p:txBody>
      </p:sp>
    </p:spTree>
    <p:extLst>
      <p:ext uri="{BB962C8B-B14F-4D97-AF65-F5344CB8AC3E}">
        <p14:creationId xmlns:p14="http://schemas.microsoft.com/office/powerpoint/2010/main" val="132963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2747CC-E555-6D4B-B9AF-936DE1672A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D5FC6A4-E77E-2D49-B5C9-6781ADFCBC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CC0D39-78EA-234E-9388-A3E0C34F85A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1CAF14-F3D6-9347-AE81-DB2E04CCC84D}" type="datetime1">
              <a:rPr lang="en-US" smtClean="0"/>
              <a:t>6/16/2021</a:t>
            </a:fld>
            <a:endParaRPr lang="en-US"/>
          </a:p>
        </p:txBody>
      </p:sp>
      <p:sp>
        <p:nvSpPr>
          <p:cNvPr id="5" name="Footer Placeholder 4">
            <a:extLst>
              <a:ext uri="{FF2B5EF4-FFF2-40B4-BE49-F238E27FC236}">
                <a16:creationId xmlns:a16="http://schemas.microsoft.com/office/drawing/2014/main" id="{7A4C79B9-5ED3-884A-92D7-43DDEE98E8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Wagenlander &amp; Heisterkamp, LLC June, 2021</a:t>
            </a:r>
          </a:p>
        </p:txBody>
      </p:sp>
      <p:sp>
        <p:nvSpPr>
          <p:cNvPr id="6" name="Slide Number Placeholder 5">
            <a:extLst>
              <a:ext uri="{FF2B5EF4-FFF2-40B4-BE49-F238E27FC236}">
                <a16:creationId xmlns:a16="http://schemas.microsoft.com/office/drawing/2014/main" id="{7DF2C543-CDD7-0D4C-843C-9DA7C578E0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089BB5-E7F6-684F-96B5-C3523B4F20E2}" type="slidenum">
              <a:rPr lang="en-US" smtClean="0"/>
              <a:t>‹#›</a:t>
            </a:fld>
            <a:endParaRPr lang="en-US"/>
          </a:p>
        </p:txBody>
      </p:sp>
    </p:spTree>
    <p:extLst>
      <p:ext uri="{BB962C8B-B14F-4D97-AF65-F5344CB8AC3E}">
        <p14:creationId xmlns:p14="http://schemas.microsoft.com/office/powerpoint/2010/main" val="3546314894"/>
      </p:ext>
    </p:extLst>
  </p:cSld>
  <p:clrMap bg1="lt1" tx1="dk1" bg2="lt2" tx2="dk2" accent1="accent1" accent2="accent2" accent3="accent3" accent4="accent4" accent5="accent5" accent6="accent6" hlink="hlink" folHlink="folHlink"/>
  <p:sldLayoutIdLst>
    <p:sldLayoutId id="2147484078" r:id="rId1"/>
    <p:sldLayoutId id="2147484079" r:id="rId2"/>
    <p:sldLayoutId id="2147484080" r:id="rId3"/>
    <p:sldLayoutId id="2147484081" r:id="rId4"/>
    <p:sldLayoutId id="2147484082" r:id="rId5"/>
    <p:sldLayoutId id="2147484083" r:id="rId6"/>
    <p:sldLayoutId id="2147484084" r:id="rId7"/>
    <p:sldLayoutId id="2147484085" r:id="rId8"/>
    <p:sldLayoutId id="2147484086" r:id="rId9"/>
    <p:sldLayoutId id="2147484087" r:id="rId10"/>
    <p:sldLayoutId id="2147484088"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6DE06-25E8-0445-A0F2-D85BB9CBEB89}"/>
              </a:ext>
            </a:extLst>
          </p:cNvPr>
          <p:cNvSpPr>
            <a:spLocks noGrp="1"/>
          </p:cNvSpPr>
          <p:nvPr>
            <p:ph type="ctrTitle"/>
          </p:nvPr>
        </p:nvSpPr>
        <p:spPr>
          <a:xfrm>
            <a:off x="1524000" y="188686"/>
            <a:ext cx="9144000" cy="2220685"/>
          </a:xfrm>
        </p:spPr>
        <p:txBody>
          <a:bodyPr>
            <a:normAutofit/>
          </a:bodyPr>
          <a:lstStyle/>
          <a:p>
            <a:r>
              <a:rPr lang="en-US" b="1" dirty="0">
                <a:latin typeface="Arial" panose="020B0604020202020204" pitchFamily="34" charset="0"/>
                <a:cs typeface="Arial" panose="020B0604020202020204" pitchFamily="34" charset="0"/>
              </a:rPr>
              <a:t>TREASURY COMES TO INDIAN HOUSING</a:t>
            </a:r>
          </a:p>
        </p:txBody>
      </p:sp>
      <p:sp>
        <p:nvSpPr>
          <p:cNvPr id="3" name="Subtitle 2">
            <a:extLst>
              <a:ext uri="{FF2B5EF4-FFF2-40B4-BE49-F238E27FC236}">
                <a16:creationId xmlns:a16="http://schemas.microsoft.com/office/drawing/2014/main" id="{76B0F535-581E-FE4E-A6DF-737D461AAFF1}"/>
              </a:ext>
            </a:extLst>
          </p:cNvPr>
          <p:cNvSpPr>
            <a:spLocks noGrp="1"/>
          </p:cNvSpPr>
          <p:nvPr>
            <p:ph type="subTitle" idx="1"/>
          </p:nvPr>
        </p:nvSpPr>
        <p:spPr>
          <a:xfrm>
            <a:off x="1175657" y="2844800"/>
            <a:ext cx="10058400" cy="3511549"/>
          </a:xfrm>
        </p:spPr>
        <p:txBody>
          <a:bodyPr>
            <a:normAutofit/>
          </a:bodyPr>
          <a:lstStyle/>
          <a:p>
            <a:r>
              <a:rPr lang="en-US" dirty="0">
                <a:latin typeface="Arial" panose="020B0604020202020204" pitchFamily="34" charset="0"/>
                <a:cs typeface="Arial" panose="020B0604020202020204" pitchFamily="34" charset="0"/>
              </a:rPr>
              <a:t>Emergency Rental Assistance (ERA), Homeowner Assistance (HAF), </a:t>
            </a:r>
          </a:p>
          <a:p>
            <a:r>
              <a:rPr lang="en-US" dirty="0">
                <a:latin typeface="Arial" panose="020B0604020202020204" pitchFamily="34" charset="0"/>
                <a:cs typeface="Arial" panose="020B0604020202020204" pitchFamily="34" charset="0"/>
              </a:rPr>
              <a:t>and COVID Relief Funds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Presented by:</a:t>
            </a:r>
          </a:p>
          <a:p>
            <a:r>
              <a:rPr lang="en-US" dirty="0">
                <a:latin typeface="Arial" panose="020B0604020202020204" pitchFamily="34" charset="0"/>
                <a:cs typeface="Arial" panose="020B0604020202020204" pitchFamily="34" charset="0"/>
              </a:rPr>
              <a:t>Jim </a:t>
            </a:r>
            <a:r>
              <a:rPr lang="en-US" dirty="0" err="1">
                <a:latin typeface="Arial" panose="020B0604020202020204" pitchFamily="34" charset="0"/>
                <a:cs typeface="Arial" panose="020B0604020202020204" pitchFamily="34" charset="0"/>
              </a:rPr>
              <a:t>Wagenlander</a:t>
            </a:r>
            <a:r>
              <a:rPr lang="en-US" dirty="0">
                <a:latin typeface="Arial" panose="020B0604020202020204" pitchFamily="34" charset="0"/>
                <a:cs typeface="Arial" panose="020B0604020202020204" pitchFamily="34" charset="0"/>
              </a:rPr>
              <a:t> &amp; Dave </a:t>
            </a:r>
            <a:r>
              <a:rPr lang="en-US" dirty="0" err="1">
                <a:latin typeface="Arial" panose="020B0604020202020204" pitchFamily="34" charset="0"/>
                <a:cs typeface="Arial" panose="020B0604020202020204" pitchFamily="34" charset="0"/>
              </a:rPr>
              <a:t>Heisterkamp</a:t>
            </a:r>
            <a:endParaRPr lang="en-US" dirty="0">
              <a:latin typeface="Arial" panose="020B0604020202020204" pitchFamily="34" charset="0"/>
              <a:cs typeface="Arial" panose="020B0604020202020204" pitchFamily="34" charset="0"/>
            </a:endParaRPr>
          </a:p>
          <a:p>
            <a:r>
              <a:rPr lang="en-US" b="1" i="1" dirty="0" err="1">
                <a:latin typeface="Arial" panose="020B0604020202020204" pitchFamily="34" charset="0"/>
                <a:cs typeface="Arial" panose="020B0604020202020204" pitchFamily="34" charset="0"/>
              </a:rPr>
              <a:t>Wagenlander</a:t>
            </a:r>
            <a:r>
              <a:rPr lang="en-US" b="1" i="1" dirty="0">
                <a:latin typeface="Arial" panose="020B0604020202020204" pitchFamily="34" charset="0"/>
                <a:cs typeface="Arial" panose="020B0604020202020204" pitchFamily="34" charset="0"/>
              </a:rPr>
              <a:t> &amp; </a:t>
            </a:r>
            <a:r>
              <a:rPr lang="en-US" b="1" i="1" dirty="0" err="1">
                <a:latin typeface="Arial" panose="020B0604020202020204" pitchFamily="34" charset="0"/>
                <a:cs typeface="Arial" panose="020B0604020202020204" pitchFamily="34" charset="0"/>
              </a:rPr>
              <a:t>Heisterkamp</a:t>
            </a:r>
            <a:r>
              <a:rPr lang="en-US" b="1" i="1" dirty="0">
                <a:latin typeface="Arial" panose="020B0604020202020204" pitchFamily="34" charset="0"/>
                <a:cs typeface="Arial" panose="020B0604020202020204" pitchFamily="34" charset="0"/>
              </a:rPr>
              <a:t>, LLC</a:t>
            </a:r>
          </a:p>
          <a:p>
            <a:r>
              <a:rPr lang="en-US" dirty="0" err="1">
                <a:latin typeface="Arial" panose="020B0604020202020204" pitchFamily="34" charset="0"/>
                <a:cs typeface="Arial" panose="020B0604020202020204" pitchFamily="34" charset="0"/>
              </a:rPr>
              <a:t>wagenlan@wagenlander.com</a:t>
            </a:r>
            <a:endParaRPr lang="en-US" dirty="0">
              <a:latin typeface="Arial" panose="020B0604020202020204" pitchFamily="34" charset="0"/>
              <a:cs typeface="Arial" panose="020B0604020202020204" pitchFamily="34" charset="0"/>
            </a:endParaRPr>
          </a:p>
          <a:p>
            <a:endParaRPr lang="en-US" dirty="0"/>
          </a:p>
          <a:p>
            <a:endParaRPr lang="en-US" dirty="0"/>
          </a:p>
        </p:txBody>
      </p:sp>
      <p:sp>
        <p:nvSpPr>
          <p:cNvPr id="4" name="Footer Placeholder 3">
            <a:extLst>
              <a:ext uri="{FF2B5EF4-FFF2-40B4-BE49-F238E27FC236}">
                <a16:creationId xmlns:a16="http://schemas.microsoft.com/office/drawing/2014/main" id="{E3761F3B-8CEB-704C-B7A1-639F4BD244DE}"/>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96E3C03B-7DC1-D245-B12B-F7BB1CC27DA9}"/>
              </a:ext>
            </a:extLst>
          </p:cNvPr>
          <p:cNvSpPr>
            <a:spLocks noGrp="1"/>
          </p:cNvSpPr>
          <p:nvPr>
            <p:ph type="sldNum" sz="quarter" idx="12"/>
          </p:nvPr>
        </p:nvSpPr>
        <p:spPr/>
        <p:txBody>
          <a:bodyPr/>
          <a:lstStyle/>
          <a:p>
            <a:fld id="{23089BB5-E7F6-684F-96B5-C3523B4F20E2}" type="slidenum">
              <a:rPr lang="en-US" smtClean="0"/>
              <a:t>1</a:t>
            </a:fld>
            <a:endParaRPr lang="en-US"/>
          </a:p>
        </p:txBody>
      </p:sp>
    </p:spTree>
    <p:extLst>
      <p:ext uri="{BB962C8B-B14F-4D97-AF65-F5344CB8AC3E}">
        <p14:creationId xmlns:p14="http://schemas.microsoft.com/office/powerpoint/2010/main" val="129800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F4542-1B08-0444-BCA7-1D9BA85E0C90}"/>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The Impact this New Funding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Will Have on TDHEs:</a:t>
            </a:r>
          </a:p>
        </p:txBody>
      </p:sp>
      <p:sp>
        <p:nvSpPr>
          <p:cNvPr id="3" name="Content Placeholder 2">
            <a:extLst>
              <a:ext uri="{FF2B5EF4-FFF2-40B4-BE49-F238E27FC236}">
                <a16:creationId xmlns:a16="http://schemas.microsoft.com/office/drawing/2014/main" id="{83E2F9DE-50AA-7B4E-A790-9DCBC4B3D8D4}"/>
              </a:ext>
            </a:extLst>
          </p:cNvPr>
          <p:cNvSpPr>
            <a:spLocks noGrp="1"/>
          </p:cNvSpPr>
          <p:nvPr>
            <p:ph idx="1"/>
          </p:nvPr>
        </p:nvSpPr>
        <p:spPr/>
        <p:txBody>
          <a:bodyPr>
            <a:normAutofit/>
          </a:bodyPr>
          <a:lstStyle/>
          <a:p>
            <a:endParaRPr lang="en-US" dirty="0">
              <a:latin typeface="Arial" panose="020B0604020202020204" pitchFamily="34" charset="0"/>
              <a:cs typeface="Arial" panose="020B0604020202020204" pitchFamily="34" charset="0"/>
            </a:endParaRPr>
          </a:p>
          <a:p>
            <a:pPr lvl="1"/>
            <a:r>
              <a:rPr lang="en-US" sz="2600" dirty="0">
                <a:latin typeface="Arial" panose="020B0604020202020204" pitchFamily="34" charset="0"/>
                <a:cs typeface="Arial" panose="020B0604020202020204" pitchFamily="34" charset="0"/>
              </a:rPr>
              <a:t>TDHEs will, in part, function differently.</a:t>
            </a:r>
          </a:p>
          <a:p>
            <a:endParaRPr lang="en-US" sz="2600" dirty="0">
              <a:latin typeface="Arial" panose="020B0604020202020204" pitchFamily="34" charset="0"/>
              <a:cs typeface="Arial" panose="020B0604020202020204" pitchFamily="34" charset="0"/>
            </a:endParaRPr>
          </a:p>
          <a:p>
            <a:pPr lvl="1"/>
            <a:r>
              <a:rPr lang="en-US" sz="2600" dirty="0">
                <a:latin typeface="Arial" panose="020B0604020202020204" pitchFamily="34" charset="0"/>
                <a:cs typeface="Arial" panose="020B0604020202020204" pitchFamily="34" charset="0"/>
              </a:rPr>
              <a:t>TDHEs are receiving pandemic assistance outside of HUD and NAHASDA.</a:t>
            </a:r>
          </a:p>
          <a:p>
            <a:endParaRPr lang="en-US" sz="2600" dirty="0">
              <a:latin typeface="Arial" panose="020B0604020202020204" pitchFamily="34" charset="0"/>
              <a:cs typeface="Arial" panose="020B0604020202020204" pitchFamily="34" charset="0"/>
            </a:endParaRPr>
          </a:p>
          <a:p>
            <a:pPr lvl="1"/>
            <a:r>
              <a:rPr lang="en-US" sz="2600" dirty="0">
                <a:latin typeface="Arial" panose="020B0604020202020204" pitchFamily="34" charset="0"/>
                <a:cs typeface="Arial" panose="020B0604020202020204" pitchFamily="34" charset="0"/>
              </a:rPr>
              <a:t>TDHEs will be involved in post-pandemic economic recovery efforts.</a:t>
            </a:r>
          </a:p>
          <a:p>
            <a:endParaRPr lang="en-US" sz="2600" dirty="0">
              <a:latin typeface="Arial" panose="020B0604020202020204" pitchFamily="34" charset="0"/>
              <a:cs typeface="Arial" panose="020B0604020202020204" pitchFamily="34" charset="0"/>
            </a:endParaRPr>
          </a:p>
          <a:p>
            <a:pPr lvl="1"/>
            <a:r>
              <a:rPr lang="en-US" sz="2600" dirty="0">
                <a:latin typeface="Arial" panose="020B0604020202020204" pitchFamily="34" charset="0"/>
                <a:cs typeface="Arial" panose="020B0604020202020204" pitchFamily="34" charset="0"/>
              </a:rPr>
              <a:t>More housing construction and rehab will occur.</a:t>
            </a:r>
          </a:p>
        </p:txBody>
      </p:sp>
      <p:sp>
        <p:nvSpPr>
          <p:cNvPr id="4" name="Footer Placeholder 3">
            <a:extLst>
              <a:ext uri="{FF2B5EF4-FFF2-40B4-BE49-F238E27FC236}">
                <a16:creationId xmlns:a16="http://schemas.microsoft.com/office/drawing/2014/main" id="{FFFC27BB-2977-444C-9E79-EAD18B452DF0}"/>
              </a:ext>
            </a:extLst>
          </p:cNvPr>
          <p:cNvSpPr>
            <a:spLocks noGrp="1"/>
          </p:cNvSpPr>
          <p:nvPr>
            <p:ph type="ftr" sz="quarter" idx="11"/>
          </p:nvPr>
        </p:nvSpPr>
        <p:spPr/>
        <p:txBody>
          <a:bodyPr/>
          <a:lstStyle/>
          <a:p>
            <a:r>
              <a:rPr lang="en-US"/>
              <a:t>Wagenlander &amp; Heisterkamp, LLC  April, 2021</a:t>
            </a:r>
          </a:p>
        </p:txBody>
      </p:sp>
      <p:sp>
        <p:nvSpPr>
          <p:cNvPr id="5" name="Slide Number Placeholder 4">
            <a:extLst>
              <a:ext uri="{FF2B5EF4-FFF2-40B4-BE49-F238E27FC236}">
                <a16:creationId xmlns:a16="http://schemas.microsoft.com/office/drawing/2014/main" id="{36ED1A51-B387-E240-A7FB-2A33DD3F1DEA}"/>
              </a:ext>
            </a:extLst>
          </p:cNvPr>
          <p:cNvSpPr>
            <a:spLocks noGrp="1"/>
          </p:cNvSpPr>
          <p:nvPr>
            <p:ph type="sldNum" sz="quarter" idx="12"/>
          </p:nvPr>
        </p:nvSpPr>
        <p:spPr/>
        <p:txBody>
          <a:bodyPr/>
          <a:lstStyle/>
          <a:p>
            <a:fld id="{9981225C-665E-D943-89BE-01526AF715D0}" type="slidenum">
              <a:rPr lang="en-US" smtClean="0"/>
              <a:t>10</a:t>
            </a:fld>
            <a:endParaRPr lang="en-US"/>
          </a:p>
        </p:txBody>
      </p:sp>
    </p:spTree>
    <p:extLst>
      <p:ext uri="{BB962C8B-B14F-4D97-AF65-F5344CB8AC3E}">
        <p14:creationId xmlns:p14="http://schemas.microsoft.com/office/powerpoint/2010/main" val="5391184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6EC40-C8FF-2748-AF87-49E4C2C72A4D}"/>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At Last a Significant Increase in Federal Funding of Indian Housing:</a:t>
            </a:r>
          </a:p>
        </p:txBody>
      </p:sp>
      <p:sp>
        <p:nvSpPr>
          <p:cNvPr id="3" name="Content Placeholder 2">
            <a:extLst>
              <a:ext uri="{FF2B5EF4-FFF2-40B4-BE49-F238E27FC236}">
                <a16:creationId xmlns:a16="http://schemas.microsoft.com/office/drawing/2014/main" id="{6B4C41B0-B3F5-DB43-8FDA-E639DDD772B2}"/>
              </a:ext>
            </a:extLst>
          </p:cNvPr>
          <p:cNvSpPr>
            <a:spLocks noGrp="1"/>
          </p:cNvSpPr>
          <p:nvPr>
            <p:ph idx="1"/>
          </p:nvPr>
        </p:nvSpPr>
        <p:spPr/>
        <p:txBody>
          <a:bodyPr>
            <a:normAutofit/>
          </a:bodyPr>
          <a:lstStyle/>
          <a:p>
            <a:pPr marL="0" indent="0">
              <a:buNone/>
            </a:pPr>
            <a:endParaRPr lang="en-US" sz="2600"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At long last, substantial funding for more and better, at least for now.</a:t>
            </a:r>
          </a:p>
          <a:p>
            <a:endParaRPr lang="en-US" sz="2600"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This has been badly needed for tribes with the greatest housing needs (Northern Plains tribes, Southwest reservations, and Alaska Native villages).</a:t>
            </a:r>
          </a:p>
        </p:txBody>
      </p:sp>
      <p:sp>
        <p:nvSpPr>
          <p:cNvPr id="4" name="Footer Placeholder 3">
            <a:extLst>
              <a:ext uri="{FF2B5EF4-FFF2-40B4-BE49-F238E27FC236}">
                <a16:creationId xmlns:a16="http://schemas.microsoft.com/office/drawing/2014/main" id="{DD5BA7B6-94EA-9E4C-AB2D-0C848ED4B672}"/>
              </a:ext>
            </a:extLst>
          </p:cNvPr>
          <p:cNvSpPr>
            <a:spLocks noGrp="1"/>
          </p:cNvSpPr>
          <p:nvPr>
            <p:ph type="ftr" sz="quarter" idx="11"/>
          </p:nvPr>
        </p:nvSpPr>
        <p:spPr/>
        <p:txBody>
          <a:bodyPr/>
          <a:lstStyle/>
          <a:p>
            <a:r>
              <a:rPr lang="en-US"/>
              <a:t>Wagenlander &amp; Heisterkamp, LLC  April, 2021</a:t>
            </a:r>
          </a:p>
        </p:txBody>
      </p:sp>
      <p:sp>
        <p:nvSpPr>
          <p:cNvPr id="5" name="Slide Number Placeholder 4">
            <a:extLst>
              <a:ext uri="{FF2B5EF4-FFF2-40B4-BE49-F238E27FC236}">
                <a16:creationId xmlns:a16="http://schemas.microsoft.com/office/drawing/2014/main" id="{6ED41171-88FE-E747-9650-0BD3945AA1F8}"/>
              </a:ext>
            </a:extLst>
          </p:cNvPr>
          <p:cNvSpPr>
            <a:spLocks noGrp="1"/>
          </p:cNvSpPr>
          <p:nvPr>
            <p:ph type="sldNum" sz="quarter" idx="12"/>
          </p:nvPr>
        </p:nvSpPr>
        <p:spPr/>
        <p:txBody>
          <a:bodyPr/>
          <a:lstStyle/>
          <a:p>
            <a:fld id="{9981225C-665E-D943-89BE-01526AF715D0}" type="slidenum">
              <a:rPr lang="en-US" smtClean="0"/>
              <a:t>11</a:t>
            </a:fld>
            <a:endParaRPr lang="en-US"/>
          </a:p>
        </p:txBody>
      </p:sp>
    </p:spTree>
    <p:extLst>
      <p:ext uri="{BB962C8B-B14F-4D97-AF65-F5344CB8AC3E}">
        <p14:creationId xmlns:p14="http://schemas.microsoft.com/office/powerpoint/2010/main" val="7635034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9AB03-21F7-3F41-A5BA-7B18E7762F01}"/>
              </a:ext>
            </a:extLst>
          </p:cNvPr>
          <p:cNvSpPr>
            <a:spLocks noGrp="1"/>
          </p:cNvSpPr>
          <p:nvPr>
            <p:ph type="title"/>
          </p:nvPr>
        </p:nvSpPr>
        <p:spPr>
          <a:xfrm>
            <a:off x="198120" y="1"/>
            <a:ext cx="11780520" cy="1413163"/>
          </a:xfrm>
        </p:spPr>
        <p:txBody>
          <a:bodyPr>
            <a:normAutofit fontScale="90000"/>
          </a:bodyPr>
          <a:lstStyle/>
          <a:p>
            <a:pPr algn="ctr"/>
            <a:r>
              <a:rPr lang="en-US" b="1" dirty="0">
                <a:latin typeface="Arial" panose="020B0604020202020204" pitchFamily="34" charset="0"/>
                <a:cs typeface="Arial" panose="020B0604020202020204" pitchFamily="34" charset="0"/>
              </a:rPr>
              <a:t>There Are Particular Challenges When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Using Some of the Funding for Development:</a:t>
            </a:r>
          </a:p>
        </p:txBody>
      </p:sp>
      <p:sp>
        <p:nvSpPr>
          <p:cNvPr id="3" name="Content Placeholder 2">
            <a:extLst>
              <a:ext uri="{FF2B5EF4-FFF2-40B4-BE49-F238E27FC236}">
                <a16:creationId xmlns:a16="http://schemas.microsoft.com/office/drawing/2014/main" id="{EC1A7A46-75F3-6D41-9575-EEF47BE5EEA3}"/>
              </a:ext>
            </a:extLst>
          </p:cNvPr>
          <p:cNvSpPr>
            <a:spLocks noGrp="1"/>
          </p:cNvSpPr>
          <p:nvPr>
            <p:ph idx="1"/>
          </p:nvPr>
        </p:nvSpPr>
        <p:spPr>
          <a:xfrm>
            <a:off x="838200" y="1645920"/>
            <a:ext cx="10515600" cy="4710430"/>
          </a:xfrm>
        </p:spPr>
        <p:txBody>
          <a:bodyPr>
            <a:normAutofit fontScale="85000" lnSpcReduction="10000"/>
          </a:bodyPr>
          <a:lstStyle/>
          <a:p>
            <a:r>
              <a:rPr lang="en-US" dirty="0">
                <a:latin typeface="Arial" panose="020B0604020202020204" pitchFamily="34" charset="0"/>
                <a:cs typeface="Arial" panose="020B0604020202020204" pitchFamily="34" charset="0"/>
              </a:rPr>
              <a:t>A need to fast track project planning and development, and to consider acquisition.</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The weakened development capacity that some TDHEs have.</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Often there will be a need to improve staffing and contract services to build TDHE capacity.</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TDHEs should get updated on new construction and acquisition practices.</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TDHEs will need to address the decline and unavailability of construction contractors in their areas.</a:t>
            </a:r>
          </a:p>
          <a:p>
            <a:endParaRPr lang="en-US" dirty="0"/>
          </a:p>
        </p:txBody>
      </p:sp>
      <p:sp>
        <p:nvSpPr>
          <p:cNvPr id="4" name="Footer Placeholder 3">
            <a:extLst>
              <a:ext uri="{FF2B5EF4-FFF2-40B4-BE49-F238E27FC236}">
                <a16:creationId xmlns:a16="http://schemas.microsoft.com/office/drawing/2014/main" id="{037BA231-5E64-3A4E-9914-33A2E790B71A}"/>
              </a:ext>
            </a:extLst>
          </p:cNvPr>
          <p:cNvSpPr>
            <a:spLocks noGrp="1"/>
          </p:cNvSpPr>
          <p:nvPr>
            <p:ph type="ftr" sz="quarter" idx="11"/>
          </p:nvPr>
        </p:nvSpPr>
        <p:spPr/>
        <p:txBody>
          <a:bodyPr/>
          <a:lstStyle/>
          <a:p>
            <a:r>
              <a:rPr lang="en-US"/>
              <a:t>Wagenlander &amp; Heisterkamp, LLC  April, 2021</a:t>
            </a:r>
          </a:p>
        </p:txBody>
      </p:sp>
      <p:sp>
        <p:nvSpPr>
          <p:cNvPr id="5" name="Slide Number Placeholder 4">
            <a:extLst>
              <a:ext uri="{FF2B5EF4-FFF2-40B4-BE49-F238E27FC236}">
                <a16:creationId xmlns:a16="http://schemas.microsoft.com/office/drawing/2014/main" id="{9F44298D-6732-674A-9FA3-54FC79ECE2D1}"/>
              </a:ext>
            </a:extLst>
          </p:cNvPr>
          <p:cNvSpPr>
            <a:spLocks noGrp="1"/>
          </p:cNvSpPr>
          <p:nvPr>
            <p:ph type="sldNum" sz="quarter" idx="12"/>
          </p:nvPr>
        </p:nvSpPr>
        <p:spPr/>
        <p:txBody>
          <a:bodyPr/>
          <a:lstStyle/>
          <a:p>
            <a:fld id="{9981225C-665E-D943-89BE-01526AF715D0}" type="slidenum">
              <a:rPr lang="en-US" smtClean="0"/>
              <a:t>12</a:t>
            </a:fld>
            <a:endParaRPr lang="en-US"/>
          </a:p>
        </p:txBody>
      </p:sp>
    </p:spTree>
    <p:extLst>
      <p:ext uri="{BB962C8B-B14F-4D97-AF65-F5344CB8AC3E}">
        <p14:creationId xmlns:p14="http://schemas.microsoft.com/office/powerpoint/2010/main" val="1594911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EBBDB-CE0D-6541-91F9-AAF8BF18C0FE}"/>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Compliance &amp; Funding Requirements:</a:t>
            </a:r>
          </a:p>
        </p:txBody>
      </p:sp>
      <p:sp>
        <p:nvSpPr>
          <p:cNvPr id="3" name="Content Placeholder 2">
            <a:extLst>
              <a:ext uri="{FF2B5EF4-FFF2-40B4-BE49-F238E27FC236}">
                <a16:creationId xmlns:a16="http://schemas.microsoft.com/office/drawing/2014/main" id="{5825F617-5EA7-FF4C-8311-94FA5B12C34B}"/>
              </a:ext>
            </a:extLst>
          </p:cNvPr>
          <p:cNvSpPr>
            <a:spLocks noGrp="1"/>
          </p:cNvSpPr>
          <p:nvPr>
            <p:ph idx="1"/>
          </p:nvPr>
        </p:nvSpPr>
        <p:spPr>
          <a:xfrm>
            <a:off x="838200" y="1825624"/>
            <a:ext cx="10515600" cy="4530725"/>
          </a:xfrm>
        </p:spPr>
        <p:txBody>
          <a:bodyPr>
            <a:normAutofit/>
          </a:bodyPr>
          <a:lstStyle/>
          <a:p>
            <a:r>
              <a:rPr lang="en-US" sz="2600" dirty="0">
                <a:latin typeface="Arial" panose="020B0604020202020204" pitchFamily="34" charset="0"/>
                <a:cs typeface="Arial" panose="020B0604020202020204" pitchFamily="34" charset="0"/>
              </a:rPr>
              <a:t>There are not just new programs, but new federal departments are also involved (with their own compliance terms).</a:t>
            </a:r>
          </a:p>
          <a:p>
            <a:endParaRPr lang="en-US" sz="2600"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Some federal restrictions will be unclear and expressed in ways that your TDHE is unfamiliar with.</a:t>
            </a:r>
          </a:p>
          <a:p>
            <a:endParaRPr lang="en-US" sz="2600"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TDHEs’ governance will be impacted (staffing and procedures).</a:t>
            </a:r>
          </a:p>
          <a:p>
            <a:endParaRPr lang="en-US" sz="2600"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Much of this will be addressed in subsequent sections of this training.</a:t>
            </a:r>
          </a:p>
        </p:txBody>
      </p:sp>
      <p:sp>
        <p:nvSpPr>
          <p:cNvPr id="4" name="Footer Placeholder 3">
            <a:extLst>
              <a:ext uri="{FF2B5EF4-FFF2-40B4-BE49-F238E27FC236}">
                <a16:creationId xmlns:a16="http://schemas.microsoft.com/office/drawing/2014/main" id="{6B9BEAEE-81C7-CC4D-8459-CC1A13113EF0}"/>
              </a:ext>
            </a:extLst>
          </p:cNvPr>
          <p:cNvSpPr>
            <a:spLocks noGrp="1"/>
          </p:cNvSpPr>
          <p:nvPr>
            <p:ph type="ftr" sz="quarter" idx="11"/>
          </p:nvPr>
        </p:nvSpPr>
        <p:spPr/>
        <p:txBody>
          <a:bodyPr/>
          <a:lstStyle/>
          <a:p>
            <a:r>
              <a:rPr lang="en-US"/>
              <a:t>Wagenlander &amp; Heisterkamp, LLC  April, 2021</a:t>
            </a:r>
          </a:p>
        </p:txBody>
      </p:sp>
      <p:sp>
        <p:nvSpPr>
          <p:cNvPr id="5" name="Slide Number Placeholder 4">
            <a:extLst>
              <a:ext uri="{FF2B5EF4-FFF2-40B4-BE49-F238E27FC236}">
                <a16:creationId xmlns:a16="http://schemas.microsoft.com/office/drawing/2014/main" id="{7347FB6E-DF7E-E94C-A20B-2BAA4DE3D5B2}"/>
              </a:ext>
            </a:extLst>
          </p:cNvPr>
          <p:cNvSpPr>
            <a:spLocks noGrp="1"/>
          </p:cNvSpPr>
          <p:nvPr>
            <p:ph type="sldNum" sz="quarter" idx="12"/>
          </p:nvPr>
        </p:nvSpPr>
        <p:spPr/>
        <p:txBody>
          <a:bodyPr/>
          <a:lstStyle/>
          <a:p>
            <a:fld id="{9981225C-665E-D943-89BE-01526AF715D0}" type="slidenum">
              <a:rPr lang="en-US" smtClean="0"/>
              <a:t>13</a:t>
            </a:fld>
            <a:endParaRPr lang="en-US"/>
          </a:p>
        </p:txBody>
      </p:sp>
    </p:spTree>
    <p:extLst>
      <p:ext uri="{BB962C8B-B14F-4D97-AF65-F5344CB8AC3E}">
        <p14:creationId xmlns:p14="http://schemas.microsoft.com/office/powerpoint/2010/main" val="2193527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FC51-E792-444D-862D-DF86727207FF}"/>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The Overall Impacts on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TDHE Organizations:</a:t>
            </a:r>
          </a:p>
        </p:txBody>
      </p:sp>
      <p:sp>
        <p:nvSpPr>
          <p:cNvPr id="3" name="Content Placeholder 2">
            <a:extLst>
              <a:ext uri="{FF2B5EF4-FFF2-40B4-BE49-F238E27FC236}">
                <a16:creationId xmlns:a16="http://schemas.microsoft.com/office/drawing/2014/main" id="{B7FDAFC9-226D-0140-8E09-14B743E8D7E5}"/>
              </a:ext>
            </a:extLst>
          </p:cNvPr>
          <p:cNvSpPr>
            <a:spLocks noGrp="1"/>
          </p:cNvSpPr>
          <p:nvPr>
            <p:ph idx="1"/>
          </p:nvPr>
        </p:nvSpPr>
        <p:spPr>
          <a:xfrm>
            <a:off x="838200" y="1562793"/>
            <a:ext cx="10515600" cy="4614170"/>
          </a:xfrm>
        </p:spPr>
        <p:txBody>
          <a:bodyPr>
            <a:normAutofit/>
          </a:bodyPr>
          <a:lstStyle/>
          <a:p>
            <a:pPr marL="0" indent="0">
              <a:buNone/>
            </a:pPr>
            <a:endParaRPr lang="en-US"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More resources.</a:t>
            </a:r>
          </a:p>
          <a:p>
            <a:endParaRPr lang="en-US" sz="2600"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TDHEs will grow and organizational changes will occur.</a:t>
            </a:r>
          </a:p>
          <a:p>
            <a:endParaRPr lang="en-US" sz="2600"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New responsibilities and accountability.</a:t>
            </a:r>
          </a:p>
          <a:p>
            <a:pPr marL="0" indent="0">
              <a:buNone/>
            </a:pPr>
            <a:endParaRPr lang="en-US" sz="26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14365699-1B9E-6549-8A11-90EFE695FC25}"/>
              </a:ext>
            </a:extLst>
          </p:cNvPr>
          <p:cNvSpPr>
            <a:spLocks noGrp="1"/>
          </p:cNvSpPr>
          <p:nvPr>
            <p:ph type="ftr" sz="quarter" idx="11"/>
          </p:nvPr>
        </p:nvSpPr>
        <p:spPr/>
        <p:txBody>
          <a:bodyPr/>
          <a:lstStyle/>
          <a:p>
            <a:r>
              <a:rPr lang="en-US"/>
              <a:t>Wagenlander &amp; Heisterkamp, LLC  April, 2021</a:t>
            </a:r>
          </a:p>
        </p:txBody>
      </p:sp>
      <p:sp>
        <p:nvSpPr>
          <p:cNvPr id="5" name="Slide Number Placeholder 4">
            <a:extLst>
              <a:ext uri="{FF2B5EF4-FFF2-40B4-BE49-F238E27FC236}">
                <a16:creationId xmlns:a16="http://schemas.microsoft.com/office/drawing/2014/main" id="{819CFB7E-C6F0-8849-A3B4-654A6DFD5B5F}"/>
              </a:ext>
            </a:extLst>
          </p:cNvPr>
          <p:cNvSpPr>
            <a:spLocks noGrp="1"/>
          </p:cNvSpPr>
          <p:nvPr>
            <p:ph type="sldNum" sz="quarter" idx="12"/>
          </p:nvPr>
        </p:nvSpPr>
        <p:spPr/>
        <p:txBody>
          <a:bodyPr/>
          <a:lstStyle/>
          <a:p>
            <a:fld id="{9981225C-665E-D943-89BE-01526AF715D0}" type="slidenum">
              <a:rPr lang="en-US" smtClean="0"/>
              <a:t>14</a:t>
            </a:fld>
            <a:endParaRPr lang="en-US"/>
          </a:p>
        </p:txBody>
      </p:sp>
    </p:spTree>
    <p:extLst>
      <p:ext uri="{BB962C8B-B14F-4D97-AF65-F5344CB8AC3E}">
        <p14:creationId xmlns:p14="http://schemas.microsoft.com/office/powerpoint/2010/main" val="3754569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E7952-6413-1D4E-BDB0-DA3DA4421FED}"/>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Managing Risks for Your TDHE</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and Indian Housing in General</a:t>
            </a:r>
          </a:p>
        </p:txBody>
      </p:sp>
      <p:sp>
        <p:nvSpPr>
          <p:cNvPr id="3" name="Content Placeholder 2">
            <a:extLst>
              <a:ext uri="{FF2B5EF4-FFF2-40B4-BE49-F238E27FC236}">
                <a16:creationId xmlns:a16="http://schemas.microsoft.com/office/drawing/2014/main" id="{4D1258E5-7FF0-F54D-A0C3-57059329F5BD}"/>
              </a:ext>
            </a:extLst>
          </p:cNvPr>
          <p:cNvSpPr>
            <a:spLocks noGrp="1"/>
          </p:cNvSpPr>
          <p:nvPr>
            <p:ph idx="1"/>
          </p:nvPr>
        </p:nvSpPr>
        <p:spPr>
          <a:xfrm>
            <a:off x="838200" y="1430594"/>
            <a:ext cx="10515600" cy="4746369"/>
          </a:xfrm>
        </p:spPr>
        <p:txBody>
          <a:bodyPr>
            <a:normAutofit/>
          </a:bodyPr>
          <a:lstStyle/>
          <a:p>
            <a:pPr marL="0" indent="0">
              <a:buNone/>
            </a:pPr>
            <a:endParaRPr lang="en-US"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Certain serious liabilities exist when TDHEs administer these funds.</a:t>
            </a:r>
          </a:p>
          <a:p>
            <a:endParaRPr lang="en-US" sz="2600"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There will be federal monitoring and auditing.</a:t>
            </a:r>
            <a:br>
              <a:rPr lang="en-US" sz="2600" dirty="0">
                <a:latin typeface="Arial" panose="020B0604020202020204" pitchFamily="34" charset="0"/>
                <a:cs typeface="Arial" panose="020B0604020202020204" pitchFamily="34" charset="0"/>
              </a:rPr>
            </a:br>
            <a:endParaRPr lang="en-US" sz="2600"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Individual program reputations and future funding will be impacted by your TDHE’s performance (good &amp; bad).</a:t>
            </a:r>
          </a:p>
          <a:p>
            <a:pPr marL="0" indent="0">
              <a:spcBef>
                <a:spcPts val="0"/>
              </a:spcBef>
              <a:buNone/>
            </a:pPr>
            <a:endParaRPr lang="en-US" sz="2600"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Tribes and TDHES together will have to show that they can effectively use the funds if they want to get more money in the future.</a:t>
            </a:r>
          </a:p>
        </p:txBody>
      </p:sp>
      <p:sp>
        <p:nvSpPr>
          <p:cNvPr id="4" name="Footer Placeholder 3">
            <a:extLst>
              <a:ext uri="{FF2B5EF4-FFF2-40B4-BE49-F238E27FC236}">
                <a16:creationId xmlns:a16="http://schemas.microsoft.com/office/drawing/2014/main" id="{C2410E9E-BD7B-A14D-AD20-1F22851A301B}"/>
              </a:ext>
            </a:extLst>
          </p:cNvPr>
          <p:cNvSpPr>
            <a:spLocks noGrp="1"/>
          </p:cNvSpPr>
          <p:nvPr>
            <p:ph type="ftr" sz="quarter" idx="11"/>
          </p:nvPr>
        </p:nvSpPr>
        <p:spPr/>
        <p:txBody>
          <a:bodyPr/>
          <a:lstStyle/>
          <a:p>
            <a:r>
              <a:rPr lang="en-US"/>
              <a:t>Wagenlander &amp; Heisterkamp, LLC  April, 2021</a:t>
            </a:r>
            <a:endParaRPr lang="en-US" dirty="0"/>
          </a:p>
        </p:txBody>
      </p:sp>
      <p:sp>
        <p:nvSpPr>
          <p:cNvPr id="5" name="Slide Number Placeholder 4">
            <a:extLst>
              <a:ext uri="{FF2B5EF4-FFF2-40B4-BE49-F238E27FC236}">
                <a16:creationId xmlns:a16="http://schemas.microsoft.com/office/drawing/2014/main" id="{2F914514-DD29-7049-A8D4-A7FA3734CE72}"/>
              </a:ext>
            </a:extLst>
          </p:cNvPr>
          <p:cNvSpPr>
            <a:spLocks noGrp="1"/>
          </p:cNvSpPr>
          <p:nvPr>
            <p:ph type="sldNum" sz="quarter" idx="12"/>
          </p:nvPr>
        </p:nvSpPr>
        <p:spPr/>
        <p:txBody>
          <a:bodyPr/>
          <a:lstStyle/>
          <a:p>
            <a:fld id="{9981225C-665E-D943-89BE-01526AF715D0}" type="slidenum">
              <a:rPr lang="en-US" smtClean="0"/>
              <a:t>15</a:t>
            </a:fld>
            <a:endParaRPr lang="en-US" dirty="0"/>
          </a:p>
        </p:txBody>
      </p:sp>
    </p:spTree>
    <p:extLst>
      <p:ext uri="{BB962C8B-B14F-4D97-AF65-F5344CB8AC3E}">
        <p14:creationId xmlns:p14="http://schemas.microsoft.com/office/powerpoint/2010/main" val="348342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2E848-1CB0-5B4B-B979-910ACB34B25C}"/>
              </a:ext>
            </a:extLst>
          </p:cNvPr>
          <p:cNvSpPr>
            <a:spLocks noGrp="1"/>
          </p:cNvSpPr>
          <p:nvPr>
            <p:ph type="title"/>
          </p:nvPr>
        </p:nvSpPr>
        <p:spPr>
          <a:xfrm>
            <a:off x="838200" y="365125"/>
            <a:ext cx="10515600" cy="5306626"/>
          </a:xfrm>
        </p:spPr>
        <p:txBody>
          <a:bodyPr>
            <a:normAutofit/>
          </a:bodyPr>
          <a:lstStyle/>
          <a:p>
            <a:pPr algn="ctr"/>
            <a:r>
              <a:rPr lang="en-US" sz="7200" b="1" dirty="0">
                <a:latin typeface="Arial" panose="020B0604020202020204" pitchFamily="34" charset="0"/>
                <a:cs typeface="Arial" panose="020B0604020202020204" pitchFamily="34" charset="0"/>
              </a:rPr>
              <a:t>It Is a Challenge,</a:t>
            </a:r>
            <a:br>
              <a:rPr lang="en-US" sz="7200" b="1" dirty="0">
                <a:latin typeface="Arial" panose="020B0604020202020204" pitchFamily="34" charset="0"/>
                <a:cs typeface="Arial" panose="020B0604020202020204" pitchFamily="34" charset="0"/>
              </a:rPr>
            </a:br>
            <a:r>
              <a:rPr lang="en-US" sz="7200" b="1" dirty="0">
                <a:latin typeface="Arial" panose="020B0604020202020204" pitchFamily="34" charset="0"/>
                <a:cs typeface="Arial" panose="020B0604020202020204" pitchFamily="34" charset="0"/>
              </a:rPr>
              <a:t>But Also an</a:t>
            </a:r>
            <a:br>
              <a:rPr lang="en-US" sz="7200" b="1" dirty="0">
                <a:latin typeface="Arial" panose="020B0604020202020204" pitchFamily="34" charset="0"/>
                <a:cs typeface="Arial" panose="020B0604020202020204" pitchFamily="34" charset="0"/>
              </a:rPr>
            </a:br>
            <a:r>
              <a:rPr lang="en-US" sz="7200" b="1" dirty="0">
                <a:latin typeface="Arial" panose="020B0604020202020204" pitchFamily="34" charset="0"/>
                <a:cs typeface="Arial" panose="020B0604020202020204" pitchFamily="34" charset="0"/>
              </a:rPr>
              <a:t>Amazing Opportunity.</a:t>
            </a:r>
          </a:p>
        </p:txBody>
      </p:sp>
      <p:sp>
        <p:nvSpPr>
          <p:cNvPr id="6" name="Footer Placeholder 5">
            <a:extLst>
              <a:ext uri="{FF2B5EF4-FFF2-40B4-BE49-F238E27FC236}">
                <a16:creationId xmlns:a16="http://schemas.microsoft.com/office/drawing/2014/main" id="{2D833E8A-99E4-5E4F-96C1-CB2862311B9D}"/>
              </a:ext>
            </a:extLst>
          </p:cNvPr>
          <p:cNvSpPr>
            <a:spLocks noGrp="1"/>
          </p:cNvSpPr>
          <p:nvPr>
            <p:ph type="ftr" sz="quarter" idx="11"/>
          </p:nvPr>
        </p:nvSpPr>
        <p:spPr/>
        <p:txBody>
          <a:bodyPr/>
          <a:lstStyle/>
          <a:p>
            <a:r>
              <a:rPr lang="en-US"/>
              <a:t>Wagenlander &amp; Heisterkamp, LLC  April, 2021</a:t>
            </a:r>
          </a:p>
        </p:txBody>
      </p:sp>
      <p:sp>
        <p:nvSpPr>
          <p:cNvPr id="7" name="Slide Number Placeholder 6">
            <a:extLst>
              <a:ext uri="{FF2B5EF4-FFF2-40B4-BE49-F238E27FC236}">
                <a16:creationId xmlns:a16="http://schemas.microsoft.com/office/drawing/2014/main" id="{2F85A78E-D399-D246-A1CD-92FDE64F85C3}"/>
              </a:ext>
            </a:extLst>
          </p:cNvPr>
          <p:cNvSpPr>
            <a:spLocks noGrp="1"/>
          </p:cNvSpPr>
          <p:nvPr>
            <p:ph type="sldNum" sz="quarter" idx="12"/>
          </p:nvPr>
        </p:nvSpPr>
        <p:spPr/>
        <p:txBody>
          <a:bodyPr/>
          <a:lstStyle/>
          <a:p>
            <a:fld id="{9981225C-665E-D943-89BE-01526AF715D0}" type="slidenum">
              <a:rPr lang="en-US" smtClean="0"/>
              <a:t>16</a:t>
            </a:fld>
            <a:endParaRPr lang="en-US"/>
          </a:p>
        </p:txBody>
      </p:sp>
    </p:spTree>
    <p:extLst>
      <p:ext uri="{BB962C8B-B14F-4D97-AF65-F5344CB8AC3E}">
        <p14:creationId xmlns:p14="http://schemas.microsoft.com/office/powerpoint/2010/main" val="8709322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63B39-8904-234B-AB46-BD087070E989}"/>
              </a:ext>
            </a:extLst>
          </p:cNvPr>
          <p:cNvSpPr>
            <a:spLocks noGrp="1"/>
          </p:cNvSpPr>
          <p:nvPr>
            <p:ph type="title"/>
          </p:nvPr>
        </p:nvSpPr>
        <p:spPr>
          <a:xfrm>
            <a:off x="838200" y="1248031"/>
            <a:ext cx="10515600" cy="4053017"/>
          </a:xfrm>
        </p:spPr>
        <p:txBody>
          <a:bodyPr>
            <a:normAutofit fontScale="90000"/>
          </a:bodyPr>
          <a:lstStyle/>
          <a:p>
            <a:pPr algn="ctr"/>
            <a:r>
              <a:rPr lang="en-US" b="1" dirty="0">
                <a:latin typeface="Arial" panose="020B0604020202020204" pitchFamily="34" charset="0"/>
                <a:cs typeface="Arial" panose="020B0604020202020204" pitchFamily="34" charset="0"/>
              </a:rPr>
              <a:t>2. Emergency Rental Assistance (ERA) and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Homeowner Assistance Fund (HAF)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COVID Relief Funds</a:t>
            </a: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r>
              <a:rPr lang="en-US" sz="2700" b="1" dirty="0">
                <a:latin typeface="Arial" panose="020B0604020202020204" pitchFamily="34" charset="0"/>
                <a:cs typeface="Arial" panose="020B0604020202020204" pitchFamily="34" charset="0"/>
              </a:rPr>
              <a:t>(program details)</a:t>
            </a:r>
            <a:br>
              <a:rPr lang="en-US" sz="2700" b="1" dirty="0">
                <a:latin typeface="Arial" panose="020B0604020202020204" pitchFamily="34" charset="0"/>
                <a:cs typeface="Arial" panose="020B0604020202020204" pitchFamily="34" charset="0"/>
              </a:rPr>
            </a:br>
            <a:br>
              <a:rPr lang="en-US" sz="4000" b="1" dirty="0">
                <a:latin typeface="Arial" panose="020B0604020202020204" pitchFamily="34" charset="0"/>
                <a:cs typeface="Arial" panose="020B0604020202020204" pitchFamily="34" charset="0"/>
              </a:rPr>
            </a:br>
            <a:endParaRPr lang="en-US" sz="4000" b="1"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FEDFE7BD-359E-3B4F-9C6E-9C535E93C19B}"/>
              </a:ext>
            </a:extLst>
          </p:cNvPr>
          <p:cNvSpPr>
            <a:spLocks noGrp="1"/>
          </p:cNvSpPr>
          <p:nvPr>
            <p:ph type="ftr" sz="quarter" idx="11"/>
          </p:nvPr>
        </p:nvSpPr>
        <p:spPr/>
        <p:txBody>
          <a:bodyPr/>
          <a:lstStyle/>
          <a:p>
            <a:r>
              <a:rPr lang="en-US"/>
              <a:t>Wagenlander &amp; Heisterkamp, LLC June, 2021</a:t>
            </a:r>
          </a:p>
        </p:txBody>
      </p:sp>
      <p:sp>
        <p:nvSpPr>
          <p:cNvPr id="4" name="Slide Number Placeholder 3">
            <a:extLst>
              <a:ext uri="{FF2B5EF4-FFF2-40B4-BE49-F238E27FC236}">
                <a16:creationId xmlns:a16="http://schemas.microsoft.com/office/drawing/2014/main" id="{794B8215-3F8F-F34E-832C-375C2C3496ED}"/>
              </a:ext>
            </a:extLst>
          </p:cNvPr>
          <p:cNvSpPr>
            <a:spLocks noGrp="1"/>
          </p:cNvSpPr>
          <p:nvPr>
            <p:ph type="sldNum" sz="quarter" idx="12"/>
          </p:nvPr>
        </p:nvSpPr>
        <p:spPr/>
        <p:txBody>
          <a:bodyPr/>
          <a:lstStyle/>
          <a:p>
            <a:fld id="{23089BB5-E7F6-684F-96B5-C3523B4F20E2}" type="slidenum">
              <a:rPr lang="en-US" smtClean="0"/>
              <a:t>17</a:t>
            </a:fld>
            <a:endParaRPr lang="en-US"/>
          </a:p>
        </p:txBody>
      </p:sp>
    </p:spTree>
    <p:extLst>
      <p:ext uri="{BB962C8B-B14F-4D97-AF65-F5344CB8AC3E}">
        <p14:creationId xmlns:p14="http://schemas.microsoft.com/office/powerpoint/2010/main" val="8138206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D82F6-7B0F-4642-9C06-0803386A702E}"/>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New Laws for New Money</a:t>
            </a:r>
          </a:p>
        </p:txBody>
      </p:sp>
      <p:sp>
        <p:nvSpPr>
          <p:cNvPr id="3" name="Content Placeholder 2">
            <a:extLst>
              <a:ext uri="{FF2B5EF4-FFF2-40B4-BE49-F238E27FC236}">
                <a16:creationId xmlns:a16="http://schemas.microsoft.com/office/drawing/2014/main" id="{EB4A78B9-3C92-B54B-BDEB-64D60CAB74E7}"/>
              </a:ext>
            </a:extLst>
          </p:cNvPr>
          <p:cNvSpPr>
            <a:spLocks noGrp="1"/>
          </p:cNvSpPr>
          <p:nvPr>
            <p:ph idx="1"/>
          </p:nvPr>
        </p:nvSpPr>
        <p:spPr>
          <a:xfrm>
            <a:off x="838200" y="1690688"/>
            <a:ext cx="10515600" cy="4665662"/>
          </a:xfrm>
        </p:spPr>
        <p:txBody>
          <a:bodyPr>
            <a:normAutofit fontScale="70000" lnSpcReduction="20000"/>
          </a:bodyPr>
          <a:lstStyle/>
          <a:p>
            <a:r>
              <a:rPr lang="en-US" sz="3400" b="1" dirty="0">
                <a:latin typeface="Arial" panose="020B0604020202020204" pitchFamily="34" charset="0"/>
                <a:cs typeface="Arial" panose="020B0604020202020204" pitchFamily="34" charset="0"/>
              </a:rPr>
              <a:t>CARES Act</a:t>
            </a:r>
            <a:r>
              <a:rPr lang="en-US" sz="3400" dirty="0">
                <a:latin typeface="Arial" panose="020B0604020202020204" pitchFamily="34" charset="0"/>
                <a:cs typeface="Arial" panose="020B0604020202020204" pitchFamily="34" charset="0"/>
              </a:rPr>
              <a:t> </a:t>
            </a:r>
          </a:p>
          <a:p>
            <a:pPr lvl="3">
              <a:lnSpc>
                <a:spcPct val="39000"/>
              </a:lnSpc>
              <a:spcBef>
                <a:spcPts val="0"/>
              </a:spcBef>
            </a:pPr>
            <a:endParaRPr lang="en-US" sz="2800" dirty="0">
              <a:latin typeface="Arial" panose="020B0604020202020204" pitchFamily="34" charset="0"/>
              <a:cs typeface="Arial" panose="020B0604020202020204" pitchFamily="34" charset="0"/>
            </a:endParaRPr>
          </a:p>
          <a:p>
            <a:pPr lvl="3"/>
            <a:r>
              <a:rPr lang="en-US" sz="2800" dirty="0">
                <a:latin typeface="Arial" panose="020B0604020202020204" pitchFamily="34" charset="0"/>
                <a:cs typeface="Arial" panose="020B0604020202020204" pitchFamily="34" charset="0"/>
              </a:rPr>
              <a:t>Public Law No. 116-136, enacted March 27, 2020.</a:t>
            </a:r>
          </a:p>
          <a:p>
            <a:endParaRPr lang="en-US" sz="1200" dirty="0">
              <a:latin typeface="Arial" panose="020B0604020202020204" pitchFamily="34" charset="0"/>
              <a:cs typeface="Arial" panose="020B0604020202020204" pitchFamily="34" charset="0"/>
            </a:endParaRPr>
          </a:p>
          <a:p>
            <a:r>
              <a:rPr lang="en-US" sz="3400" b="1" dirty="0">
                <a:latin typeface="Arial" panose="020B0604020202020204" pitchFamily="34" charset="0"/>
                <a:cs typeface="Arial" panose="020B0604020202020204" pitchFamily="34" charset="0"/>
              </a:rPr>
              <a:t>Consolidated Appropriations Act, 2021</a:t>
            </a:r>
            <a:r>
              <a:rPr lang="en-US" sz="3300" dirty="0">
                <a:latin typeface="Arial" panose="020B0604020202020204" pitchFamily="34" charset="0"/>
                <a:cs typeface="Arial" panose="020B0604020202020204" pitchFamily="34" charset="0"/>
              </a:rPr>
              <a:t> </a:t>
            </a:r>
          </a:p>
          <a:p>
            <a:pPr lvl="3">
              <a:lnSpc>
                <a:spcPct val="39000"/>
              </a:lnSpc>
              <a:spcBef>
                <a:spcPts val="0"/>
              </a:spcBef>
            </a:pPr>
            <a:endParaRPr lang="en-US" sz="2800" dirty="0">
              <a:latin typeface="Arial" panose="020B0604020202020204" pitchFamily="34" charset="0"/>
              <a:cs typeface="Arial" panose="020B0604020202020204" pitchFamily="34" charset="0"/>
            </a:endParaRPr>
          </a:p>
          <a:p>
            <a:pPr lvl="3"/>
            <a:r>
              <a:rPr lang="en-US" sz="2800" dirty="0">
                <a:latin typeface="Arial" panose="020B0604020202020204" pitchFamily="34" charset="0"/>
                <a:cs typeface="Arial" panose="020B0604020202020204" pitchFamily="34" charset="0"/>
              </a:rPr>
              <a:t>Public Law No. 116-260, enacted December 27, 2020.</a:t>
            </a:r>
          </a:p>
          <a:p>
            <a:endParaRPr lang="en-US" sz="1200" dirty="0">
              <a:latin typeface="Arial" panose="020B0604020202020204" pitchFamily="34" charset="0"/>
              <a:cs typeface="Arial" panose="020B0604020202020204" pitchFamily="34" charset="0"/>
            </a:endParaRPr>
          </a:p>
          <a:p>
            <a:r>
              <a:rPr lang="en-US" sz="3400" b="1" dirty="0">
                <a:latin typeface="Arial" panose="020B0604020202020204" pitchFamily="34" charset="0"/>
                <a:cs typeface="Arial" panose="020B0604020202020204" pitchFamily="34" charset="0"/>
              </a:rPr>
              <a:t>American Rescue Plan Act </a:t>
            </a:r>
          </a:p>
          <a:p>
            <a:pPr lvl="3">
              <a:lnSpc>
                <a:spcPct val="39000"/>
              </a:lnSpc>
              <a:spcBef>
                <a:spcPts val="0"/>
              </a:spcBef>
            </a:pPr>
            <a:endParaRPr lang="en-US" sz="2800" dirty="0">
              <a:latin typeface="Arial" panose="020B0604020202020204" pitchFamily="34" charset="0"/>
              <a:cs typeface="Arial" panose="020B0604020202020204" pitchFamily="34" charset="0"/>
            </a:endParaRPr>
          </a:p>
          <a:p>
            <a:pPr lvl="3"/>
            <a:r>
              <a:rPr lang="en-US" sz="2800" dirty="0">
                <a:latin typeface="Arial" panose="020B0604020202020204" pitchFamily="34" charset="0"/>
                <a:cs typeface="Arial" panose="020B0604020202020204" pitchFamily="34" charset="0"/>
              </a:rPr>
              <a:t>Public Law No. 117-2, enacted March 11, 2021.</a:t>
            </a:r>
          </a:p>
          <a:p>
            <a:endParaRPr lang="en-US" sz="1200" dirty="0">
              <a:latin typeface="Arial" panose="020B0604020202020204" pitchFamily="34" charset="0"/>
              <a:cs typeface="Arial" panose="020B0604020202020204" pitchFamily="34" charset="0"/>
            </a:endParaRPr>
          </a:p>
          <a:p>
            <a:r>
              <a:rPr lang="en-US" sz="3400" b="1" dirty="0">
                <a:latin typeface="Arial" panose="020B0604020202020204" pitchFamily="34" charset="0"/>
                <a:cs typeface="Arial" panose="020B0604020202020204" pitchFamily="34" charset="0"/>
              </a:rPr>
              <a:t>“American Jobs Act” </a:t>
            </a:r>
          </a:p>
          <a:p>
            <a:pPr lvl="3">
              <a:lnSpc>
                <a:spcPct val="39000"/>
              </a:lnSpc>
              <a:spcBef>
                <a:spcPts val="0"/>
              </a:spcBef>
            </a:pPr>
            <a:endParaRPr lang="en-US" sz="2800" dirty="0">
              <a:latin typeface="Arial" panose="020B0604020202020204" pitchFamily="34" charset="0"/>
              <a:cs typeface="Arial" panose="020B0604020202020204" pitchFamily="34" charset="0"/>
            </a:endParaRPr>
          </a:p>
          <a:p>
            <a:pPr lvl="3"/>
            <a:r>
              <a:rPr lang="en-US" sz="2800" dirty="0">
                <a:latin typeface="Arial" panose="020B0604020202020204" pitchFamily="34" charset="0"/>
                <a:cs typeface="Arial" panose="020B0604020202020204" pitchFamily="34" charset="0"/>
              </a:rPr>
              <a:t>(proposed)</a:t>
            </a:r>
          </a:p>
          <a:p>
            <a:endParaRPr lang="en-US" sz="1200" dirty="0">
              <a:latin typeface="Arial" panose="020B0604020202020204" pitchFamily="34" charset="0"/>
              <a:cs typeface="Arial" panose="020B0604020202020204" pitchFamily="34" charset="0"/>
            </a:endParaRPr>
          </a:p>
          <a:p>
            <a:r>
              <a:rPr lang="en-US" sz="3400" b="1" dirty="0">
                <a:latin typeface="Arial" panose="020B0604020202020204" pitchFamily="34" charset="0"/>
                <a:cs typeface="Arial" panose="020B0604020202020204" pitchFamily="34" charset="0"/>
              </a:rPr>
              <a:t>Infrastructure Bill / 2022 Appropriations / President’s Budget</a:t>
            </a:r>
          </a:p>
          <a:p>
            <a:pPr lvl="3">
              <a:lnSpc>
                <a:spcPct val="39000"/>
              </a:lnSpc>
              <a:spcBef>
                <a:spcPts val="0"/>
              </a:spcBef>
            </a:pPr>
            <a:endParaRPr lang="en-US" sz="2800" dirty="0">
              <a:latin typeface="Arial" panose="020B0604020202020204" pitchFamily="34" charset="0"/>
              <a:cs typeface="Arial" panose="020B0604020202020204" pitchFamily="34" charset="0"/>
            </a:endParaRPr>
          </a:p>
          <a:p>
            <a:pPr lvl="3"/>
            <a:r>
              <a:rPr lang="en-US" sz="2800" dirty="0">
                <a:latin typeface="Arial" panose="020B0604020202020204" pitchFamily="34" charset="0"/>
                <a:cs typeface="Arial" panose="020B0604020202020204" pitchFamily="34" charset="0"/>
              </a:rPr>
              <a:t>(possibilities)</a:t>
            </a:r>
          </a:p>
        </p:txBody>
      </p:sp>
      <p:sp>
        <p:nvSpPr>
          <p:cNvPr id="4" name="Footer Placeholder 3">
            <a:extLst>
              <a:ext uri="{FF2B5EF4-FFF2-40B4-BE49-F238E27FC236}">
                <a16:creationId xmlns:a16="http://schemas.microsoft.com/office/drawing/2014/main" id="{F0854327-66CF-1146-8E0B-9095E783FE35}"/>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DAAFE5AF-8A97-8F47-8E62-9C8F41F5D2F7}"/>
              </a:ext>
            </a:extLst>
          </p:cNvPr>
          <p:cNvSpPr>
            <a:spLocks noGrp="1"/>
          </p:cNvSpPr>
          <p:nvPr>
            <p:ph type="sldNum" sz="quarter" idx="12"/>
          </p:nvPr>
        </p:nvSpPr>
        <p:spPr/>
        <p:txBody>
          <a:bodyPr/>
          <a:lstStyle/>
          <a:p>
            <a:fld id="{9981225C-665E-D943-89BE-01526AF715D0}" type="slidenum">
              <a:rPr lang="en-US" smtClean="0"/>
              <a:t>18</a:t>
            </a:fld>
            <a:endParaRPr lang="en-US"/>
          </a:p>
        </p:txBody>
      </p:sp>
    </p:spTree>
    <p:extLst>
      <p:ext uri="{BB962C8B-B14F-4D97-AF65-F5344CB8AC3E}">
        <p14:creationId xmlns:p14="http://schemas.microsoft.com/office/powerpoint/2010/main" val="1751053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3C3A9-FD30-FD47-B7D7-EF2A32D61EFC}"/>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Consolidated Appropriations Act, 2021</a:t>
            </a:r>
          </a:p>
        </p:txBody>
      </p:sp>
      <p:sp>
        <p:nvSpPr>
          <p:cNvPr id="3" name="Content Placeholder 2">
            <a:extLst>
              <a:ext uri="{FF2B5EF4-FFF2-40B4-BE49-F238E27FC236}">
                <a16:creationId xmlns:a16="http://schemas.microsoft.com/office/drawing/2014/main" id="{53BB038D-E39B-9346-B39D-1FE76F79BB66}"/>
              </a:ext>
            </a:extLst>
          </p:cNvPr>
          <p:cNvSpPr>
            <a:spLocks noGrp="1"/>
          </p:cNvSpPr>
          <p:nvPr>
            <p:ph idx="1"/>
          </p:nvPr>
        </p:nvSpPr>
        <p:spPr>
          <a:xfrm>
            <a:off x="601362" y="1690688"/>
            <a:ext cx="10752438" cy="4372877"/>
          </a:xfrm>
        </p:spPr>
        <p:txBody>
          <a:bodyPr>
            <a:normAutofit fontScale="92500" lnSpcReduction="10000"/>
          </a:bodyPr>
          <a:lstStyle/>
          <a:p>
            <a:pPr indent="-274320"/>
            <a:r>
              <a:rPr lang="en-US" sz="2600" b="1" dirty="0">
                <a:latin typeface="Arial" panose="020B0604020202020204" pitchFamily="34" charset="0"/>
                <a:cs typeface="Arial" panose="020B0604020202020204" pitchFamily="34" charset="0"/>
              </a:rPr>
              <a:t>Statute</a:t>
            </a:r>
            <a:r>
              <a:rPr lang="en-US" sz="2600" dirty="0">
                <a:latin typeface="Arial" panose="020B0604020202020204" pitchFamily="34" charset="0"/>
                <a:cs typeface="Arial" panose="020B0604020202020204" pitchFamily="34" charset="0"/>
              </a:rPr>
              <a:t> - Public Law 116-260, enacted December 27, 2020.</a:t>
            </a:r>
          </a:p>
          <a:p>
            <a:endParaRPr lang="en-US" dirty="0">
              <a:latin typeface="Arial" panose="020B0604020202020204" pitchFamily="34" charset="0"/>
              <a:cs typeface="Arial" panose="020B0604020202020204" pitchFamily="34" charset="0"/>
            </a:endParaRPr>
          </a:p>
          <a:p>
            <a:pPr indent="-274320"/>
            <a:r>
              <a:rPr lang="en-US" sz="2600" b="1" dirty="0">
                <a:latin typeface="Arial" panose="020B0604020202020204" pitchFamily="34" charset="0"/>
                <a:cs typeface="Arial" panose="020B0604020202020204" pitchFamily="34" charset="0"/>
              </a:rPr>
              <a:t>IHBG/ICDBG/ICDBG-IT</a:t>
            </a:r>
          </a:p>
          <a:p>
            <a:pPr lvl="2">
              <a:lnSpc>
                <a:spcPct val="40000"/>
              </a:lnSpc>
              <a:spcBef>
                <a:spcPts val="0"/>
              </a:spcBef>
            </a:pPr>
            <a:endParaRPr lang="en-US" dirty="0">
              <a:latin typeface="Arial" panose="020B0604020202020204" pitchFamily="34" charset="0"/>
              <a:cs typeface="Arial" panose="020B0604020202020204" pitchFamily="34" charset="0"/>
            </a:endParaRPr>
          </a:p>
          <a:p>
            <a:pPr lvl="2"/>
            <a:r>
              <a:rPr lang="en-US" dirty="0">
                <a:latin typeface="Arial" panose="020B0604020202020204" pitchFamily="34" charset="0"/>
                <a:cs typeface="Arial" panose="020B0604020202020204" pitchFamily="34" charset="0"/>
              </a:rPr>
              <a:t>“Regular” NAHASDA rules and regulations</a:t>
            </a:r>
          </a:p>
          <a:p>
            <a:pPr marL="457200" lvl="1" indent="0">
              <a:buNone/>
            </a:pPr>
            <a:endParaRPr lang="en-US" dirty="0">
              <a:latin typeface="Arial" panose="020B0604020202020204" pitchFamily="34" charset="0"/>
              <a:cs typeface="Arial" panose="020B0604020202020204" pitchFamily="34" charset="0"/>
            </a:endParaRPr>
          </a:p>
          <a:p>
            <a:pPr indent="-274320"/>
            <a:r>
              <a:rPr lang="en-US" sz="2600" b="1" dirty="0">
                <a:latin typeface="Arial" panose="020B0604020202020204" pitchFamily="34" charset="0"/>
                <a:cs typeface="Arial" panose="020B0604020202020204" pitchFamily="34" charset="0"/>
              </a:rPr>
              <a:t>Emergency Rental Assistance (ERA)</a:t>
            </a:r>
            <a:r>
              <a:rPr lang="en-US" sz="2600" dirty="0">
                <a:latin typeface="Arial" panose="020B0604020202020204" pitchFamily="34" charset="0"/>
                <a:cs typeface="Arial" panose="020B0604020202020204" pitchFamily="34" charset="0"/>
              </a:rPr>
              <a:t> </a:t>
            </a:r>
          </a:p>
          <a:p>
            <a:pPr>
              <a:lnSpc>
                <a:spcPct val="39000"/>
              </a:lnSpc>
              <a:spcBef>
                <a:spcPts val="0"/>
              </a:spcBef>
            </a:pPr>
            <a:endParaRPr lang="en-US" sz="2600" dirty="0">
              <a:latin typeface="Arial" panose="020B0604020202020204" pitchFamily="34" charset="0"/>
              <a:cs typeface="Arial" panose="020B0604020202020204" pitchFamily="34" charset="0"/>
            </a:endParaRPr>
          </a:p>
          <a:p>
            <a:pPr lvl="2"/>
            <a:r>
              <a:rPr lang="en-US" dirty="0">
                <a:latin typeface="Arial" panose="020B0604020202020204" pitchFamily="34" charset="0"/>
                <a:cs typeface="Arial" panose="020B0604020202020204" pitchFamily="34" charset="0"/>
              </a:rPr>
              <a:t>Administered by U.S. Dept. of Treasury</a:t>
            </a:r>
          </a:p>
          <a:p>
            <a:pPr lvl="2">
              <a:lnSpc>
                <a:spcPct val="40000"/>
              </a:lnSpc>
              <a:spcBef>
                <a:spcPts val="0"/>
              </a:spcBef>
            </a:pPr>
            <a:endParaRPr lang="en-US" dirty="0">
              <a:latin typeface="Arial" panose="020B0604020202020204" pitchFamily="34" charset="0"/>
              <a:cs typeface="Arial" panose="020B0604020202020204" pitchFamily="34" charset="0"/>
            </a:endParaRPr>
          </a:p>
          <a:p>
            <a:pPr lvl="2"/>
            <a:r>
              <a:rPr lang="en-US" dirty="0">
                <a:latin typeface="Arial" panose="020B0604020202020204" pitchFamily="34" charset="0"/>
                <a:cs typeface="Arial" panose="020B0604020202020204" pitchFamily="34" charset="0"/>
              </a:rPr>
              <a:t>https://</a:t>
            </a:r>
            <a:r>
              <a:rPr lang="en-US" dirty="0" err="1">
                <a:latin typeface="Arial" panose="020B0604020202020204" pitchFamily="34" charset="0"/>
                <a:cs typeface="Arial" panose="020B0604020202020204" pitchFamily="34" charset="0"/>
              </a:rPr>
              <a:t>home.treasury.gov</a:t>
            </a:r>
            <a:r>
              <a:rPr lang="en-US" dirty="0">
                <a:latin typeface="Arial" panose="020B0604020202020204" pitchFamily="34" charset="0"/>
                <a:cs typeface="Arial" panose="020B0604020202020204" pitchFamily="34" charset="0"/>
              </a:rPr>
              <a:t>/policy-issues/cares/emergency-rental-assistance-program </a:t>
            </a:r>
          </a:p>
          <a:p>
            <a:pPr lvl="2">
              <a:lnSpc>
                <a:spcPct val="40000"/>
              </a:lnSpc>
              <a:spcBef>
                <a:spcPts val="0"/>
              </a:spcBef>
            </a:pPr>
            <a:endParaRPr lang="en-US" dirty="0">
              <a:latin typeface="Arial" panose="020B0604020202020204" pitchFamily="34" charset="0"/>
              <a:cs typeface="Arial" panose="020B0604020202020204" pitchFamily="34" charset="0"/>
            </a:endParaRPr>
          </a:p>
          <a:p>
            <a:pPr lvl="2"/>
            <a:r>
              <a:rPr lang="en-US" dirty="0">
                <a:latin typeface="Arial" panose="020B0604020202020204" pitchFamily="34" charset="0"/>
                <a:cs typeface="Arial" panose="020B0604020202020204" pitchFamily="34" charset="0"/>
              </a:rPr>
              <a:t>Grantee Award Terms</a:t>
            </a:r>
          </a:p>
          <a:p>
            <a:pPr lvl="2">
              <a:lnSpc>
                <a:spcPct val="40000"/>
              </a:lnSpc>
              <a:spcBef>
                <a:spcPts val="0"/>
              </a:spcBef>
            </a:pPr>
            <a:endParaRPr lang="en-US" dirty="0">
              <a:latin typeface="Arial" panose="020B0604020202020204" pitchFamily="34" charset="0"/>
              <a:cs typeface="Arial" panose="020B0604020202020204" pitchFamily="34" charset="0"/>
            </a:endParaRPr>
          </a:p>
          <a:p>
            <a:pPr lvl="2"/>
            <a:r>
              <a:rPr lang="en-US" dirty="0">
                <a:latin typeface="Arial" panose="020B0604020202020204" pitchFamily="34" charset="0"/>
                <a:cs typeface="Arial" panose="020B0604020202020204" pitchFamily="34" charset="0"/>
              </a:rPr>
              <a:t>Frequently Asked Questions (FAQ) Guidance (most recent released 5/7/21)</a:t>
            </a:r>
          </a:p>
        </p:txBody>
      </p:sp>
      <p:sp>
        <p:nvSpPr>
          <p:cNvPr id="4" name="Footer Placeholder 3">
            <a:extLst>
              <a:ext uri="{FF2B5EF4-FFF2-40B4-BE49-F238E27FC236}">
                <a16:creationId xmlns:a16="http://schemas.microsoft.com/office/drawing/2014/main" id="{93D96E4D-E181-B94F-912D-CDE7089DBABE}"/>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9F5877BD-7935-BB4E-8198-8C8A5929B016}"/>
              </a:ext>
            </a:extLst>
          </p:cNvPr>
          <p:cNvSpPr>
            <a:spLocks noGrp="1"/>
          </p:cNvSpPr>
          <p:nvPr>
            <p:ph type="sldNum" sz="quarter" idx="12"/>
          </p:nvPr>
        </p:nvSpPr>
        <p:spPr/>
        <p:txBody>
          <a:bodyPr/>
          <a:lstStyle/>
          <a:p>
            <a:fld id="{9981225C-665E-D943-89BE-01526AF715D0}" type="slidenum">
              <a:rPr lang="en-US" smtClean="0"/>
              <a:t>19</a:t>
            </a:fld>
            <a:endParaRPr lang="en-US"/>
          </a:p>
        </p:txBody>
      </p:sp>
    </p:spTree>
    <p:extLst>
      <p:ext uri="{BB962C8B-B14F-4D97-AF65-F5344CB8AC3E}">
        <p14:creationId xmlns:p14="http://schemas.microsoft.com/office/powerpoint/2010/main" val="2116962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5BA07-25BE-1242-972A-54DF84FDBC3B}"/>
              </a:ext>
            </a:extLst>
          </p:cNvPr>
          <p:cNvSpPr>
            <a:spLocks noGrp="1"/>
          </p:cNvSpPr>
          <p:nvPr>
            <p:ph type="ctrTitle"/>
          </p:nvPr>
        </p:nvSpPr>
        <p:spPr>
          <a:xfrm>
            <a:off x="1524000" y="348343"/>
            <a:ext cx="9144000" cy="1146628"/>
          </a:xfrm>
        </p:spPr>
        <p:txBody>
          <a:bodyPr/>
          <a:lstStyle/>
          <a:p>
            <a:r>
              <a:rPr lang="en-US" b="1" dirty="0">
                <a:latin typeface="Arial" panose="020B0604020202020204" pitchFamily="34" charset="0"/>
                <a:cs typeface="Arial" panose="020B0604020202020204" pitchFamily="34" charset="0"/>
              </a:rPr>
              <a:t>AGENDA</a:t>
            </a:r>
          </a:p>
        </p:txBody>
      </p:sp>
      <p:sp>
        <p:nvSpPr>
          <p:cNvPr id="3" name="Subtitle 2">
            <a:extLst>
              <a:ext uri="{FF2B5EF4-FFF2-40B4-BE49-F238E27FC236}">
                <a16:creationId xmlns:a16="http://schemas.microsoft.com/office/drawing/2014/main" id="{34165026-198F-A448-8367-9F2F51499100}"/>
              </a:ext>
            </a:extLst>
          </p:cNvPr>
          <p:cNvSpPr>
            <a:spLocks noGrp="1"/>
          </p:cNvSpPr>
          <p:nvPr>
            <p:ph type="subTitle" idx="1"/>
          </p:nvPr>
        </p:nvSpPr>
        <p:spPr>
          <a:xfrm>
            <a:off x="449943" y="1698171"/>
            <a:ext cx="11451771" cy="4920343"/>
          </a:xfrm>
        </p:spPr>
        <p:txBody>
          <a:bodyPr>
            <a:normAutofit fontScale="92500" lnSpcReduction="10000"/>
          </a:bodyPr>
          <a:lstStyle/>
          <a:p>
            <a:pPr marL="514350" indent="-514350" algn="l">
              <a:buAutoNum type="arabicPeriod"/>
            </a:pPr>
            <a:r>
              <a:rPr lang="en-US" sz="3200" b="1" dirty="0">
                <a:latin typeface="Arial" panose="020B0604020202020204" pitchFamily="34" charset="0"/>
                <a:cs typeface="Arial" panose="020B0604020202020204" pitchFamily="34" charset="0"/>
              </a:rPr>
              <a:t>The Seismic Impacts Pandemic &amp; Post-Pandemic Funding Will Have on TDHEs &amp; Indian Housing.</a:t>
            </a:r>
          </a:p>
          <a:p>
            <a:pPr lvl="8" algn="l"/>
            <a:r>
              <a:rPr lang="en-US" sz="2000" dirty="0">
                <a:latin typeface="Arial" panose="020B0604020202020204" pitchFamily="34" charset="0"/>
                <a:cs typeface="Arial" panose="020B0604020202020204" pitchFamily="34" charset="0"/>
              </a:rPr>
              <a:t>Jim </a:t>
            </a:r>
            <a:r>
              <a:rPr lang="en-US" sz="2000" dirty="0" err="1">
                <a:latin typeface="Arial" panose="020B0604020202020204" pitchFamily="34" charset="0"/>
                <a:cs typeface="Arial" panose="020B0604020202020204" pitchFamily="34" charset="0"/>
              </a:rPr>
              <a:t>Wagenlander</a:t>
            </a:r>
            <a:endParaRPr lang="en-US" sz="2000" dirty="0">
              <a:latin typeface="Arial" panose="020B0604020202020204" pitchFamily="34" charset="0"/>
              <a:cs typeface="Arial" panose="020B0604020202020204" pitchFamily="34" charset="0"/>
            </a:endParaRPr>
          </a:p>
          <a:p>
            <a:pPr lvl="8" algn="l"/>
            <a:r>
              <a:rPr lang="en-US" sz="2000" dirty="0">
                <a:latin typeface="Arial" panose="020B0604020202020204" pitchFamily="34" charset="0"/>
                <a:cs typeface="Arial" panose="020B0604020202020204" pitchFamily="34" charset="0"/>
              </a:rPr>
              <a:t>15 minutes</a:t>
            </a:r>
          </a:p>
          <a:p>
            <a:pPr lvl="8" algn="l"/>
            <a:endParaRPr lang="en-US" sz="2000" dirty="0">
              <a:latin typeface="Arial" panose="020B0604020202020204" pitchFamily="34" charset="0"/>
              <a:cs typeface="Arial" panose="020B0604020202020204" pitchFamily="34" charset="0"/>
            </a:endParaRPr>
          </a:p>
          <a:p>
            <a:pPr marL="514350" indent="-514350" algn="l">
              <a:buAutoNum type="arabicPeriod"/>
            </a:pPr>
            <a:r>
              <a:rPr lang="en-US" sz="3200" b="1" dirty="0">
                <a:latin typeface="Arial" panose="020B0604020202020204" pitchFamily="34" charset="0"/>
                <a:cs typeface="Arial" panose="020B0604020202020204" pitchFamily="34" charset="0"/>
              </a:rPr>
              <a:t>Emergency Rental Assistance (ERA) and Homeowner Assistance Fund (HAF) COVID Relief Funds.</a:t>
            </a:r>
          </a:p>
          <a:p>
            <a:pPr lvl="8" algn="l"/>
            <a:r>
              <a:rPr lang="en-US" sz="2000" dirty="0">
                <a:latin typeface="Arial" panose="020B0604020202020204" pitchFamily="34" charset="0"/>
                <a:cs typeface="Arial" panose="020B0604020202020204" pitchFamily="34" charset="0"/>
              </a:rPr>
              <a:t>Dave </a:t>
            </a:r>
            <a:r>
              <a:rPr lang="en-US" sz="2000" dirty="0" err="1">
                <a:latin typeface="Arial" panose="020B0604020202020204" pitchFamily="34" charset="0"/>
                <a:cs typeface="Arial" panose="020B0604020202020204" pitchFamily="34" charset="0"/>
              </a:rPr>
              <a:t>Heisterkamp</a:t>
            </a:r>
            <a:endParaRPr lang="en-US" sz="2000" dirty="0">
              <a:latin typeface="Arial" panose="020B0604020202020204" pitchFamily="34" charset="0"/>
              <a:cs typeface="Arial" panose="020B0604020202020204" pitchFamily="34" charset="0"/>
            </a:endParaRPr>
          </a:p>
          <a:p>
            <a:pPr lvl="8" algn="l"/>
            <a:r>
              <a:rPr lang="en-US" sz="2000" dirty="0">
                <a:latin typeface="Arial" panose="020B0604020202020204" pitchFamily="34" charset="0"/>
                <a:cs typeface="Arial" panose="020B0604020202020204" pitchFamily="34" charset="0"/>
              </a:rPr>
              <a:t>45 minutes</a:t>
            </a:r>
          </a:p>
          <a:p>
            <a:pPr lvl="8" algn="l"/>
            <a:endParaRPr lang="en-US" sz="2000" dirty="0">
              <a:latin typeface="Arial" panose="020B0604020202020204" pitchFamily="34" charset="0"/>
              <a:cs typeface="Arial" panose="020B0604020202020204" pitchFamily="34" charset="0"/>
            </a:endParaRPr>
          </a:p>
          <a:p>
            <a:pPr marL="514350" indent="-514350" algn="l">
              <a:buAutoNum type="arabicPeriod"/>
            </a:pPr>
            <a:r>
              <a:rPr lang="en-US" sz="3200" b="1" dirty="0">
                <a:latin typeface="Arial" panose="020B0604020202020204" pitchFamily="34" charset="0"/>
                <a:cs typeface="Arial" panose="020B0604020202020204" pitchFamily="34" charset="0"/>
              </a:rPr>
              <a:t>Questions &amp; Answers.</a:t>
            </a:r>
          </a:p>
          <a:p>
            <a:pPr lvl="8" algn="l"/>
            <a:r>
              <a:rPr lang="en-US" sz="2000" dirty="0">
                <a:latin typeface="Arial" panose="020B0604020202020204" pitchFamily="34" charset="0"/>
                <a:cs typeface="Arial" panose="020B0604020202020204" pitchFamily="34" charset="0"/>
              </a:rPr>
              <a:t>Jim &amp; Dave</a:t>
            </a:r>
          </a:p>
          <a:p>
            <a:pPr lvl="8" algn="l"/>
            <a:r>
              <a:rPr lang="en-US" sz="2000" dirty="0">
                <a:latin typeface="Arial" panose="020B0604020202020204" pitchFamily="34" charset="0"/>
                <a:cs typeface="Arial" panose="020B0604020202020204" pitchFamily="34" charset="0"/>
              </a:rPr>
              <a:t>30 minutes</a:t>
            </a:r>
          </a:p>
        </p:txBody>
      </p:sp>
      <p:sp>
        <p:nvSpPr>
          <p:cNvPr id="4" name="Footer Placeholder 3">
            <a:extLst>
              <a:ext uri="{FF2B5EF4-FFF2-40B4-BE49-F238E27FC236}">
                <a16:creationId xmlns:a16="http://schemas.microsoft.com/office/drawing/2014/main" id="{43730E14-893C-074B-A3BE-092CDC013479}"/>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444A6988-F7C9-3049-8CEC-9882717CB1CF}"/>
              </a:ext>
            </a:extLst>
          </p:cNvPr>
          <p:cNvSpPr>
            <a:spLocks noGrp="1"/>
          </p:cNvSpPr>
          <p:nvPr>
            <p:ph type="sldNum" sz="quarter" idx="12"/>
          </p:nvPr>
        </p:nvSpPr>
        <p:spPr/>
        <p:txBody>
          <a:bodyPr/>
          <a:lstStyle/>
          <a:p>
            <a:fld id="{23089BB5-E7F6-684F-96B5-C3523B4F20E2}" type="slidenum">
              <a:rPr lang="en-US" smtClean="0"/>
              <a:t>2</a:t>
            </a:fld>
            <a:endParaRPr lang="en-US"/>
          </a:p>
        </p:txBody>
      </p:sp>
    </p:spTree>
    <p:extLst>
      <p:ext uri="{BB962C8B-B14F-4D97-AF65-F5344CB8AC3E}">
        <p14:creationId xmlns:p14="http://schemas.microsoft.com/office/powerpoint/2010/main" val="20721319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3C3A9-FD30-FD47-B7D7-EF2A32D61EFC}"/>
              </a:ext>
            </a:extLst>
          </p:cNvPr>
          <p:cNvSpPr>
            <a:spLocks noGrp="1"/>
          </p:cNvSpPr>
          <p:nvPr>
            <p:ph type="title"/>
          </p:nvPr>
        </p:nvSpPr>
        <p:spPr>
          <a:xfrm>
            <a:off x="604684" y="365125"/>
            <a:ext cx="11135032" cy="1325563"/>
          </a:xfrm>
        </p:spPr>
        <p:txBody>
          <a:bodyPr>
            <a:normAutofit/>
          </a:bodyPr>
          <a:lstStyle/>
          <a:p>
            <a:pPr indent="-274320" algn="ctr"/>
            <a:r>
              <a:rPr lang="en-US" sz="3200" b="1" dirty="0">
                <a:latin typeface="Arial" panose="020B0604020202020204" pitchFamily="34" charset="0"/>
                <a:cs typeface="Arial" panose="020B0604020202020204" pitchFamily="34" charset="0"/>
              </a:rPr>
              <a:t>Emergency Rental Assistance (ERA) Allowable Uses</a:t>
            </a:r>
          </a:p>
        </p:txBody>
      </p:sp>
      <p:sp>
        <p:nvSpPr>
          <p:cNvPr id="3" name="Content Placeholder 2">
            <a:extLst>
              <a:ext uri="{FF2B5EF4-FFF2-40B4-BE49-F238E27FC236}">
                <a16:creationId xmlns:a16="http://schemas.microsoft.com/office/drawing/2014/main" id="{53BB038D-E39B-9346-B39D-1FE76F79BB66}"/>
              </a:ext>
            </a:extLst>
          </p:cNvPr>
          <p:cNvSpPr>
            <a:spLocks noGrp="1"/>
          </p:cNvSpPr>
          <p:nvPr>
            <p:ph idx="1"/>
          </p:nvPr>
        </p:nvSpPr>
        <p:spPr>
          <a:xfrm>
            <a:off x="838200" y="1371600"/>
            <a:ext cx="10515600" cy="4805363"/>
          </a:xfrm>
        </p:spPr>
        <p:txBody>
          <a:bodyPr>
            <a:normAutofit fontScale="77500" lnSpcReduction="20000"/>
          </a:bodyPr>
          <a:lstStyle/>
          <a:p>
            <a:pPr marL="411480" lvl="1" indent="0">
              <a:buNone/>
            </a:pPr>
            <a:endParaRPr lang="en-US" sz="2800" dirty="0">
              <a:latin typeface="Arial" panose="020B0604020202020204" pitchFamily="34" charset="0"/>
              <a:cs typeface="Arial" panose="020B0604020202020204" pitchFamily="34" charset="0"/>
            </a:endParaRPr>
          </a:p>
          <a:p>
            <a:pPr lvl="2" indent="-274320"/>
            <a:r>
              <a:rPr lang="en-US" sz="2800" dirty="0">
                <a:latin typeface="Arial" panose="020B0604020202020204" pitchFamily="34" charset="0"/>
                <a:cs typeface="Arial" panose="020B0604020202020204" pitchFamily="34" charset="0"/>
              </a:rPr>
              <a:t>Reference: May 7 FAQs # 5 thru 7; 16 thru 20; 26 thru 28; and 35</a:t>
            </a:r>
          </a:p>
          <a:p>
            <a:pPr lvl="2" indent="-274320"/>
            <a:endParaRPr lang="en-US" sz="2200" dirty="0">
              <a:latin typeface="Arial" panose="020B0604020202020204" pitchFamily="34" charset="0"/>
              <a:cs typeface="Arial" panose="020B0604020202020204" pitchFamily="34" charset="0"/>
            </a:endParaRPr>
          </a:p>
          <a:p>
            <a:pPr lvl="2" indent="-274320"/>
            <a:r>
              <a:rPr lang="en-US" sz="2800" dirty="0">
                <a:latin typeface="Arial" panose="020B0604020202020204" pitchFamily="34" charset="0"/>
                <a:cs typeface="Arial" panose="020B0604020202020204" pitchFamily="34" charset="0"/>
              </a:rPr>
              <a:t>Current Rent and Rental arrears</a:t>
            </a:r>
          </a:p>
          <a:p>
            <a:pPr lvl="1" indent="-274320"/>
            <a:endParaRPr lang="en-US" sz="2200" dirty="0">
              <a:latin typeface="Arial" panose="020B0604020202020204" pitchFamily="34" charset="0"/>
              <a:cs typeface="Arial" panose="020B0604020202020204" pitchFamily="34" charset="0"/>
            </a:endParaRPr>
          </a:p>
          <a:p>
            <a:pPr lvl="2" indent="-274320">
              <a:lnSpc>
                <a:spcPct val="120000"/>
              </a:lnSpc>
            </a:pPr>
            <a:r>
              <a:rPr lang="en-US" sz="2800" dirty="0">
                <a:latin typeface="Arial" panose="020B0604020202020204" pitchFamily="34" charset="0"/>
                <a:cs typeface="Arial" panose="020B0604020202020204" pitchFamily="34" charset="0"/>
              </a:rPr>
              <a:t>Utilities and home energy costs and arrears - reference: May 7 FAQs # 6, 11 &amp; 12</a:t>
            </a:r>
          </a:p>
          <a:p>
            <a:pPr lvl="2" indent="-274320"/>
            <a:endParaRPr lang="en-US" sz="2200" dirty="0">
              <a:latin typeface="Arial" panose="020B0604020202020204" pitchFamily="34" charset="0"/>
              <a:cs typeface="Arial" panose="020B0604020202020204" pitchFamily="34" charset="0"/>
            </a:endParaRPr>
          </a:p>
          <a:p>
            <a:pPr lvl="2" indent="-274320"/>
            <a:r>
              <a:rPr lang="en-US" sz="2800" dirty="0">
                <a:latin typeface="Arial" panose="020B0604020202020204" pitchFamily="34" charset="0"/>
                <a:cs typeface="Arial" panose="020B0604020202020204" pitchFamily="34" charset="0"/>
              </a:rPr>
              <a:t>Housing Stability Services – reference: May 7 FAQs # 23 &amp; 29</a:t>
            </a:r>
          </a:p>
          <a:p>
            <a:pPr lvl="1" indent="-274320"/>
            <a:endParaRPr lang="en-US" sz="2800" dirty="0">
              <a:latin typeface="Arial" panose="020B0604020202020204" pitchFamily="34" charset="0"/>
              <a:cs typeface="Arial" panose="020B0604020202020204" pitchFamily="34" charset="0"/>
            </a:endParaRPr>
          </a:p>
          <a:p>
            <a:pPr lvl="2" indent="-274320">
              <a:lnSpc>
                <a:spcPct val="110000"/>
              </a:lnSpc>
            </a:pPr>
            <a:r>
              <a:rPr lang="en-US" sz="2800" dirty="0">
                <a:latin typeface="Arial" panose="020B0604020202020204" pitchFamily="34" charset="0"/>
                <a:cs typeface="Arial" panose="020B0604020202020204" pitchFamily="34" charset="0"/>
              </a:rPr>
              <a:t>Other expenses related to housing incurred due, directly or indirectly, to the novel coronavirus disease (COVID-19) outbreak, as defined by the Secretary – reference: May 7 FAQ # 7</a:t>
            </a:r>
          </a:p>
          <a:p>
            <a:pPr lvl="2" indent="-274320">
              <a:lnSpc>
                <a:spcPct val="110000"/>
              </a:lnSpc>
            </a:pPr>
            <a:endParaRPr lang="en-US" sz="2200" dirty="0">
              <a:latin typeface="Arial" panose="020B0604020202020204" pitchFamily="34" charset="0"/>
              <a:cs typeface="Arial" panose="020B0604020202020204" pitchFamily="34" charset="0"/>
            </a:endParaRPr>
          </a:p>
          <a:p>
            <a:pPr lvl="2" indent="-274320">
              <a:lnSpc>
                <a:spcPct val="110000"/>
              </a:lnSpc>
            </a:pPr>
            <a:r>
              <a:rPr lang="en-US" sz="2800" dirty="0">
                <a:latin typeface="Arial" panose="020B0604020202020204" pitchFamily="34" charset="0"/>
                <a:cs typeface="Arial" panose="020B0604020202020204" pitchFamily="34" charset="0"/>
              </a:rPr>
              <a:t>Administrative Expenses – reference: May 7 FAQ # 29</a:t>
            </a:r>
          </a:p>
          <a:p>
            <a:endParaRPr lang="en-US" dirty="0"/>
          </a:p>
        </p:txBody>
      </p:sp>
      <p:sp>
        <p:nvSpPr>
          <p:cNvPr id="4" name="Footer Placeholder 3">
            <a:extLst>
              <a:ext uri="{FF2B5EF4-FFF2-40B4-BE49-F238E27FC236}">
                <a16:creationId xmlns:a16="http://schemas.microsoft.com/office/drawing/2014/main" id="{23B2BAC0-2B4B-6A4A-BCF7-E104A5F91979}"/>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ABDEA325-9C2F-DB48-8161-CB4929563093}"/>
              </a:ext>
            </a:extLst>
          </p:cNvPr>
          <p:cNvSpPr>
            <a:spLocks noGrp="1"/>
          </p:cNvSpPr>
          <p:nvPr>
            <p:ph type="sldNum" sz="quarter" idx="12"/>
          </p:nvPr>
        </p:nvSpPr>
        <p:spPr/>
        <p:txBody>
          <a:bodyPr/>
          <a:lstStyle/>
          <a:p>
            <a:fld id="{9981225C-665E-D943-89BE-01526AF715D0}" type="slidenum">
              <a:rPr lang="en-US" smtClean="0"/>
              <a:t>20</a:t>
            </a:fld>
            <a:endParaRPr lang="en-US"/>
          </a:p>
        </p:txBody>
      </p:sp>
    </p:spTree>
    <p:extLst>
      <p:ext uri="{BB962C8B-B14F-4D97-AF65-F5344CB8AC3E}">
        <p14:creationId xmlns:p14="http://schemas.microsoft.com/office/powerpoint/2010/main" val="30479195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4AE96-4908-ED4B-AF1A-9969DB8F5976}"/>
              </a:ext>
            </a:extLst>
          </p:cNvPr>
          <p:cNvSpPr>
            <a:spLocks noGrp="1"/>
          </p:cNvSpPr>
          <p:nvPr>
            <p:ph type="title"/>
          </p:nvPr>
        </p:nvSpPr>
        <p:spPr>
          <a:xfrm>
            <a:off x="838200" y="1"/>
            <a:ext cx="10515600" cy="1690688"/>
          </a:xfrm>
        </p:spPr>
        <p:txBody>
          <a:bodyPr>
            <a:normAutofit/>
          </a:bodyPr>
          <a:lstStyle/>
          <a:p>
            <a:pPr algn="ctr"/>
            <a:r>
              <a:rPr lang="en-US" sz="4000" b="1" dirty="0">
                <a:latin typeface="Arial" panose="020B0604020202020204" pitchFamily="34" charset="0"/>
                <a:cs typeface="Arial" panose="020B0604020202020204" pitchFamily="34" charset="0"/>
              </a:rPr>
              <a:t>ERA – Measuring your TDHE’s Progress</a:t>
            </a:r>
          </a:p>
        </p:txBody>
      </p:sp>
      <p:sp>
        <p:nvSpPr>
          <p:cNvPr id="3" name="Content Placeholder 2">
            <a:extLst>
              <a:ext uri="{FF2B5EF4-FFF2-40B4-BE49-F238E27FC236}">
                <a16:creationId xmlns:a16="http://schemas.microsoft.com/office/drawing/2014/main" id="{18627690-06FC-C140-A609-9E5242720FF5}"/>
              </a:ext>
            </a:extLst>
          </p:cNvPr>
          <p:cNvSpPr>
            <a:spLocks noGrp="1"/>
          </p:cNvSpPr>
          <p:nvPr>
            <p:ph idx="1"/>
          </p:nvPr>
        </p:nvSpPr>
        <p:spPr>
          <a:xfrm>
            <a:off x="838200" y="1194619"/>
            <a:ext cx="10515600" cy="5161730"/>
          </a:xfrm>
        </p:spPr>
        <p:txBody>
          <a:bodyPr>
            <a:normAutofit fontScale="77500" lnSpcReduction="20000"/>
          </a:bodyPr>
          <a:lstStyle/>
          <a:p>
            <a:pPr marL="0" indent="0">
              <a:buNone/>
            </a:pPr>
            <a:endParaRPr lang="en-US" dirty="0"/>
          </a:p>
          <a:p>
            <a:pPr>
              <a:lnSpc>
                <a:spcPct val="110000"/>
              </a:lnSpc>
            </a:pPr>
            <a:r>
              <a:rPr lang="en-US" sz="2900" dirty="0">
                <a:latin typeface="Arial" panose="020B0604020202020204" pitchFamily="34" charset="0"/>
                <a:cs typeface="Arial" panose="020B0604020202020204" pitchFamily="34" charset="0"/>
              </a:rPr>
              <a:t>Treasury has not provided as much training and assistance as TDHEs are used to getting from HUD.</a:t>
            </a:r>
          </a:p>
          <a:p>
            <a:pPr>
              <a:lnSpc>
                <a:spcPct val="40000"/>
              </a:lnSpc>
              <a:spcBef>
                <a:spcPts val="0"/>
              </a:spcBef>
            </a:pPr>
            <a:endParaRPr lang="en-US" sz="2900" dirty="0">
              <a:latin typeface="Arial" panose="020B0604020202020204" pitchFamily="34" charset="0"/>
              <a:cs typeface="Arial" panose="020B0604020202020204" pitchFamily="34" charset="0"/>
            </a:endParaRPr>
          </a:p>
          <a:p>
            <a:endParaRPr lang="en-US" sz="2900" dirty="0">
              <a:latin typeface="Arial" panose="020B0604020202020204" pitchFamily="34" charset="0"/>
              <a:cs typeface="Arial" panose="020B0604020202020204" pitchFamily="34" charset="0"/>
            </a:endParaRPr>
          </a:p>
          <a:p>
            <a:pPr>
              <a:lnSpc>
                <a:spcPct val="110000"/>
              </a:lnSpc>
            </a:pPr>
            <a:r>
              <a:rPr lang="en-US" sz="2900" dirty="0">
                <a:latin typeface="Arial" panose="020B0604020202020204" pitchFamily="34" charset="0"/>
                <a:cs typeface="Arial" panose="020B0604020202020204" pitchFamily="34" charset="0"/>
              </a:rPr>
              <a:t>How is your TDHE going to spend 65% of your ERA allocation by 9/30/21?</a:t>
            </a:r>
          </a:p>
          <a:p>
            <a:pPr marL="0" indent="0">
              <a:lnSpc>
                <a:spcPct val="40000"/>
              </a:lnSpc>
              <a:spcBef>
                <a:spcPts val="0"/>
              </a:spcBef>
              <a:buNone/>
            </a:pPr>
            <a:endParaRPr lang="en-US" sz="2900" dirty="0">
              <a:latin typeface="Arial" panose="020B0604020202020204" pitchFamily="34" charset="0"/>
              <a:cs typeface="Arial" panose="020B0604020202020204" pitchFamily="34" charset="0"/>
            </a:endParaRPr>
          </a:p>
          <a:p>
            <a:pPr lvl="2">
              <a:lnSpc>
                <a:spcPct val="110000"/>
              </a:lnSpc>
              <a:spcBef>
                <a:spcPts val="1100"/>
              </a:spcBef>
            </a:pPr>
            <a:r>
              <a:rPr lang="en-US" sz="2900" dirty="0">
                <a:latin typeface="Arial" panose="020B0604020202020204" pitchFamily="34" charset="0"/>
                <a:cs typeface="Arial" panose="020B0604020202020204" pitchFamily="34" charset="0"/>
              </a:rPr>
              <a:t>Keep in mind that if you obligate 65% by 9/30/21, you could get more funding through reallocation of other unspent ERA funds.</a:t>
            </a:r>
          </a:p>
          <a:p>
            <a:pPr lvl="1">
              <a:lnSpc>
                <a:spcPct val="40000"/>
              </a:lnSpc>
              <a:spcBef>
                <a:spcPts val="0"/>
              </a:spcBef>
            </a:pPr>
            <a:endParaRPr lang="en-US" sz="2900" dirty="0">
              <a:latin typeface="Arial" panose="020B0604020202020204" pitchFamily="34" charset="0"/>
              <a:cs typeface="Arial" panose="020B0604020202020204" pitchFamily="34" charset="0"/>
            </a:endParaRPr>
          </a:p>
          <a:p>
            <a:endParaRPr lang="en-US" sz="2900" dirty="0">
              <a:latin typeface="Arial" panose="020B0604020202020204" pitchFamily="34" charset="0"/>
              <a:cs typeface="Arial" panose="020B0604020202020204" pitchFamily="34" charset="0"/>
            </a:endParaRPr>
          </a:p>
          <a:p>
            <a:r>
              <a:rPr lang="en-US" sz="2900" dirty="0">
                <a:latin typeface="Arial" panose="020B0604020202020204" pitchFamily="34" charset="0"/>
                <a:cs typeface="Arial" panose="020B0604020202020204" pitchFamily="34" charset="0"/>
              </a:rPr>
              <a:t>Where is your program situated today?  </a:t>
            </a:r>
          </a:p>
          <a:p>
            <a:pPr>
              <a:lnSpc>
                <a:spcPct val="40000"/>
              </a:lnSpc>
              <a:spcBef>
                <a:spcPts val="0"/>
              </a:spcBef>
            </a:pPr>
            <a:endParaRPr lang="en-US" sz="2900" dirty="0">
              <a:latin typeface="Arial" panose="020B0604020202020204" pitchFamily="34" charset="0"/>
              <a:cs typeface="Arial" panose="020B0604020202020204" pitchFamily="34" charset="0"/>
            </a:endParaRPr>
          </a:p>
          <a:p>
            <a:pPr lvl="2"/>
            <a:r>
              <a:rPr lang="en-US" sz="2900" dirty="0">
                <a:latin typeface="Arial" panose="020B0604020202020204" pitchFamily="34" charset="0"/>
                <a:cs typeface="Arial" panose="020B0604020202020204" pitchFamily="34" charset="0"/>
              </a:rPr>
              <a:t>Program in place and assistance is being provided.</a:t>
            </a:r>
          </a:p>
          <a:p>
            <a:pPr lvl="2">
              <a:lnSpc>
                <a:spcPct val="40000"/>
              </a:lnSpc>
              <a:spcBef>
                <a:spcPts val="0"/>
              </a:spcBef>
            </a:pPr>
            <a:endParaRPr lang="en-US" sz="2900" dirty="0">
              <a:latin typeface="Arial" panose="020B0604020202020204" pitchFamily="34" charset="0"/>
              <a:cs typeface="Arial" panose="020B0604020202020204" pitchFamily="34" charset="0"/>
            </a:endParaRPr>
          </a:p>
          <a:p>
            <a:pPr lvl="2"/>
            <a:r>
              <a:rPr lang="en-US" sz="2900" dirty="0">
                <a:latin typeface="Arial" panose="020B0604020202020204" pitchFamily="34" charset="0"/>
                <a:cs typeface="Arial" panose="020B0604020202020204" pitchFamily="34" charset="0"/>
              </a:rPr>
              <a:t>Still in the early stages/not much assistance provided yet.</a:t>
            </a:r>
          </a:p>
          <a:p>
            <a:pPr lvl="2">
              <a:lnSpc>
                <a:spcPct val="40000"/>
              </a:lnSpc>
              <a:spcBef>
                <a:spcPts val="0"/>
              </a:spcBef>
            </a:pPr>
            <a:endParaRPr lang="en-US" sz="2900" dirty="0">
              <a:latin typeface="Arial" panose="020B0604020202020204" pitchFamily="34" charset="0"/>
              <a:cs typeface="Arial" panose="020B0604020202020204" pitchFamily="34" charset="0"/>
            </a:endParaRPr>
          </a:p>
          <a:p>
            <a:pPr lvl="2"/>
            <a:r>
              <a:rPr lang="en-US" sz="2900" dirty="0">
                <a:latin typeface="Arial" panose="020B0604020202020204" pitchFamily="34" charset="0"/>
                <a:cs typeface="Arial" panose="020B0604020202020204" pitchFamily="34" charset="0"/>
              </a:rPr>
              <a:t>Not started yet.  </a:t>
            </a:r>
          </a:p>
          <a:p>
            <a:pPr lvl="1"/>
            <a:endParaRPr lang="en-US" dirty="0"/>
          </a:p>
          <a:p>
            <a:pPr lvl="1"/>
            <a:endParaRPr lang="en-US" dirty="0"/>
          </a:p>
          <a:p>
            <a:pPr lvl="1"/>
            <a:endParaRPr lang="en-US" dirty="0"/>
          </a:p>
          <a:p>
            <a:pPr marL="457200" lvl="1" indent="0">
              <a:buNone/>
            </a:pPr>
            <a:endParaRPr lang="en-US" dirty="0"/>
          </a:p>
        </p:txBody>
      </p:sp>
      <p:sp>
        <p:nvSpPr>
          <p:cNvPr id="4" name="Footer Placeholder 3">
            <a:extLst>
              <a:ext uri="{FF2B5EF4-FFF2-40B4-BE49-F238E27FC236}">
                <a16:creationId xmlns:a16="http://schemas.microsoft.com/office/drawing/2014/main" id="{B483D418-2495-F748-B33B-7EB05D598AEB}"/>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D818590C-96F6-BA42-8220-1F6FC466388F}"/>
              </a:ext>
            </a:extLst>
          </p:cNvPr>
          <p:cNvSpPr>
            <a:spLocks noGrp="1"/>
          </p:cNvSpPr>
          <p:nvPr>
            <p:ph type="sldNum" sz="quarter" idx="12"/>
          </p:nvPr>
        </p:nvSpPr>
        <p:spPr/>
        <p:txBody>
          <a:bodyPr/>
          <a:lstStyle/>
          <a:p>
            <a:fld id="{9981225C-665E-D943-89BE-01526AF715D0}" type="slidenum">
              <a:rPr lang="en-US" smtClean="0"/>
              <a:t>21</a:t>
            </a:fld>
            <a:endParaRPr lang="en-US"/>
          </a:p>
        </p:txBody>
      </p:sp>
    </p:spTree>
    <p:extLst>
      <p:ext uri="{BB962C8B-B14F-4D97-AF65-F5344CB8AC3E}">
        <p14:creationId xmlns:p14="http://schemas.microsoft.com/office/powerpoint/2010/main" val="42075158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EDB35-6EFB-6647-A1FF-D127DFF07B55}"/>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Preparing for ERA Implementation</a:t>
            </a:r>
          </a:p>
        </p:txBody>
      </p:sp>
      <p:sp>
        <p:nvSpPr>
          <p:cNvPr id="3" name="Content Placeholder 2">
            <a:extLst>
              <a:ext uri="{FF2B5EF4-FFF2-40B4-BE49-F238E27FC236}">
                <a16:creationId xmlns:a16="http://schemas.microsoft.com/office/drawing/2014/main" id="{59D77CBE-A791-AC4A-A88E-8380E3108822}"/>
              </a:ext>
            </a:extLst>
          </p:cNvPr>
          <p:cNvSpPr>
            <a:spLocks noGrp="1"/>
          </p:cNvSpPr>
          <p:nvPr>
            <p:ph idx="1"/>
          </p:nvPr>
        </p:nvSpPr>
        <p:spPr/>
        <p:txBody>
          <a:bodyPr>
            <a:normAutofit fontScale="92500" lnSpcReduction="20000"/>
          </a:bodyPr>
          <a:lstStyle/>
          <a:p>
            <a:r>
              <a:rPr lang="en-US" dirty="0">
                <a:latin typeface="Arial" panose="020B0604020202020204" pitchFamily="34" charset="0"/>
                <a:cs typeface="Arial" panose="020B0604020202020204" pitchFamily="34" charset="0"/>
              </a:rPr>
              <a:t>HIRE ADDITIONAL STAFF! </a:t>
            </a:r>
          </a:p>
          <a:p>
            <a:endParaRPr lang="en-US" sz="22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Create separate account for ERA funding.</a:t>
            </a:r>
          </a:p>
          <a:p>
            <a:endParaRPr lang="en-US" sz="22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Adopt written Policies and Procedures - should be </a:t>
            </a:r>
            <a:r>
              <a:rPr lang="en-US" b="1" dirty="0">
                <a:latin typeface="Arial" panose="020B0604020202020204" pitchFamily="34" charset="0"/>
                <a:cs typeface="Arial" panose="020B0604020202020204" pitchFamily="34" charset="0"/>
              </a:rPr>
              <a:t>reasonable</a:t>
            </a:r>
            <a:r>
              <a:rPr lang="en-US" dirty="0">
                <a:latin typeface="Arial" panose="020B0604020202020204" pitchFamily="34" charset="0"/>
                <a:cs typeface="Arial" panose="020B0604020202020204" pitchFamily="34" charset="0"/>
              </a:rPr>
              <a:t> and </a:t>
            </a:r>
            <a:r>
              <a:rPr lang="en-US" b="1" dirty="0">
                <a:latin typeface="Arial" panose="020B0604020202020204" pitchFamily="34" charset="0"/>
                <a:cs typeface="Arial" panose="020B0604020202020204" pitchFamily="34" charset="0"/>
              </a:rPr>
              <a:t>consistently applied</a:t>
            </a:r>
            <a:r>
              <a:rPr lang="en-US" dirty="0">
                <a:latin typeface="Arial" panose="020B0604020202020204" pitchFamily="34" charset="0"/>
                <a:cs typeface="Arial" panose="020B0604020202020204" pitchFamily="34" charset="0"/>
              </a:rPr>
              <a:t>.  </a:t>
            </a:r>
          </a:p>
          <a:p>
            <a:endParaRPr lang="en-US" sz="22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Advertise</a:t>
            </a:r>
          </a:p>
          <a:p>
            <a:pPr lvl="2">
              <a:lnSpc>
                <a:spcPct val="40000"/>
              </a:lnSpc>
              <a:spcBef>
                <a:spcPts val="0"/>
              </a:spcBef>
            </a:pPr>
            <a:endParaRPr lang="en-US" sz="2400" dirty="0">
              <a:latin typeface="Arial" panose="020B0604020202020204" pitchFamily="34" charset="0"/>
              <a:cs typeface="Arial" panose="020B0604020202020204" pitchFamily="34" charset="0"/>
            </a:endParaRPr>
          </a:p>
          <a:p>
            <a:pPr lvl="2"/>
            <a:r>
              <a:rPr lang="en-US" sz="2400" dirty="0">
                <a:latin typeface="Arial" panose="020B0604020202020204" pitchFamily="34" charset="0"/>
                <a:cs typeface="Arial" panose="020B0604020202020204" pitchFamily="34" charset="0"/>
              </a:rPr>
              <a:t>PSAs on local radio</a:t>
            </a:r>
          </a:p>
          <a:p>
            <a:pPr lvl="2">
              <a:lnSpc>
                <a:spcPct val="40000"/>
              </a:lnSpc>
              <a:spcBef>
                <a:spcPts val="0"/>
              </a:spcBef>
            </a:pPr>
            <a:endParaRPr lang="en-US" sz="2400" dirty="0">
              <a:latin typeface="Arial" panose="020B0604020202020204" pitchFamily="34" charset="0"/>
              <a:cs typeface="Arial" panose="020B0604020202020204" pitchFamily="34" charset="0"/>
            </a:endParaRPr>
          </a:p>
          <a:p>
            <a:pPr lvl="2"/>
            <a:r>
              <a:rPr lang="en-US" sz="2400" dirty="0">
                <a:latin typeface="Arial" panose="020B0604020202020204" pitchFamily="34" charset="0"/>
                <a:cs typeface="Arial" panose="020B0604020202020204" pitchFamily="34" charset="0"/>
              </a:rPr>
              <a:t>Newspapers</a:t>
            </a:r>
          </a:p>
          <a:p>
            <a:pPr lvl="2">
              <a:lnSpc>
                <a:spcPct val="40000"/>
              </a:lnSpc>
              <a:spcBef>
                <a:spcPts val="0"/>
              </a:spcBef>
            </a:pPr>
            <a:endParaRPr lang="en-US" sz="2400" dirty="0">
              <a:latin typeface="Arial" panose="020B0604020202020204" pitchFamily="34" charset="0"/>
              <a:cs typeface="Arial" panose="020B0604020202020204" pitchFamily="34" charset="0"/>
            </a:endParaRPr>
          </a:p>
          <a:p>
            <a:pPr lvl="2"/>
            <a:r>
              <a:rPr lang="en-US" sz="2400" dirty="0">
                <a:latin typeface="Arial" panose="020B0604020202020204" pitchFamily="34" charset="0"/>
                <a:cs typeface="Arial" panose="020B0604020202020204" pitchFamily="34" charset="0"/>
              </a:rPr>
              <a:t>Social Media</a:t>
            </a:r>
            <a:r>
              <a:rPr lang="en-US" dirty="0">
                <a:latin typeface="Arial" panose="020B0604020202020204" pitchFamily="34" charset="0"/>
                <a:cs typeface="Arial" panose="020B0604020202020204" pitchFamily="34" charset="0"/>
              </a:rPr>
              <a:t> </a:t>
            </a:r>
          </a:p>
          <a:p>
            <a:pPr marL="0" indent="0">
              <a:buNone/>
            </a:pPr>
            <a:endParaRPr lang="en-US" dirty="0"/>
          </a:p>
        </p:txBody>
      </p:sp>
      <p:sp>
        <p:nvSpPr>
          <p:cNvPr id="4" name="Footer Placeholder 3">
            <a:extLst>
              <a:ext uri="{FF2B5EF4-FFF2-40B4-BE49-F238E27FC236}">
                <a16:creationId xmlns:a16="http://schemas.microsoft.com/office/drawing/2014/main" id="{A7A50911-F79A-AD45-A258-1D3876698FAC}"/>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169AFA0D-B306-AE4B-9AA5-E2477134B4CC}"/>
              </a:ext>
            </a:extLst>
          </p:cNvPr>
          <p:cNvSpPr>
            <a:spLocks noGrp="1"/>
          </p:cNvSpPr>
          <p:nvPr>
            <p:ph type="sldNum" sz="quarter" idx="12"/>
          </p:nvPr>
        </p:nvSpPr>
        <p:spPr/>
        <p:txBody>
          <a:bodyPr/>
          <a:lstStyle/>
          <a:p>
            <a:fld id="{9981225C-665E-D943-89BE-01526AF715D0}" type="slidenum">
              <a:rPr lang="en-US" smtClean="0"/>
              <a:t>22</a:t>
            </a:fld>
            <a:endParaRPr lang="en-US"/>
          </a:p>
        </p:txBody>
      </p:sp>
    </p:spTree>
    <p:extLst>
      <p:ext uri="{BB962C8B-B14F-4D97-AF65-F5344CB8AC3E}">
        <p14:creationId xmlns:p14="http://schemas.microsoft.com/office/powerpoint/2010/main" val="30177995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EFE21-4A02-374D-BA77-8C6C753D6CBE}"/>
              </a:ext>
            </a:extLst>
          </p:cNvPr>
          <p:cNvSpPr>
            <a:spLocks noGrp="1"/>
          </p:cNvSpPr>
          <p:nvPr>
            <p:ph type="title"/>
          </p:nvPr>
        </p:nvSpPr>
        <p:spPr>
          <a:xfrm>
            <a:off x="838199" y="365125"/>
            <a:ext cx="10828283" cy="1325563"/>
          </a:xfrm>
        </p:spPr>
        <p:txBody>
          <a:bodyPr>
            <a:normAutofit/>
          </a:bodyPr>
          <a:lstStyle/>
          <a:p>
            <a:pPr algn="ctr"/>
            <a:r>
              <a:rPr lang="en-US" sz="4000" b="1" dirty="0">
                <a:latin typeface="Arial" panose="020B0604020202020204" pitchFamily="34" charset="0"/>
                <a:cs typeface="Arial" panose="020B0604020202020204" pitchFamily="34" charset="0"/>
              </a:rPr>
              <a:t>Preparing for ERA Implementation (cont’d)</a:t>
            </a:r>
          </a:p>
        </p:txBody>
      </p:sp>
      <p:sp>
        <p:nvSpPr>
          <p:cNvPr id="3" name="Content Placeholder 2">
            <a:extLst>
              <a:ext uri="{FF2B5EF4-FFF2-40B4-BE49-F238E27FC236}">
                <a16:creationId xmlns:a16="http://schemas.microsoft.com/office/drawing/2014/main" id="{595D7A36-BC44-714F-96F0-6E979AD0A997}"/>
              </a:ext>
            </a:extLst>
          </p:cNvPr>
          <p:cNvSpPr>
            <a:spLocks noGrp="1"/>
          </p:cNvSpPr>
          <p:nvPr>
            <p:ph idx="1"/>
          </p:nvPr>
        </p:nvSpPr>
        <p:spPr/>
        <p:txBody>
          <a:bodyPr>
            <a:normAutofit lnSpcReduction="10000"/>
          </a:bodyPr>
          <a:lstStyle/>
          <a:p>
            <a:r>
              <a:rPr lang="en-US" dirty="0">
                <a:latin typeface="Arial" panose="020B0604020202020204" pitchFamily="34" charset="0"/>
                <a:cs typeface="Arial" panose="020B0604020202020204" pitchFamily="34" charset="0"/>
              </a:rPr>
              <a:t>Applications</a:t>
            </a:r>
          </a:p>
          <a:p>
            <a:pPr lvl="1">
              <a:lnSpc>
                <a:spcPct val="40000"/>
              </a:lnSpc>
              <a:spcBef>
                <a:spcPts val="0"/>
              </a:spcBef>
            </a:pPr>
            <a:endParaRPr lang="en-US" dirty="0">
              <a:latin typeface="Arial" panose="020B0604020202020204" pitchFamily="34" charset="0"/>
              <a:cs typeface="Arial" panose="020B0604020202020204" pitchFamily="34" charset="0"/>
            </a:endParaRPr>
          </a:p>
          <a:p>
            <a:pPr lvl="2"/>
            <a:r>
              <a:rPr lang="en-US" sz="2400" dirty="0">
                <a:latin typeface="Arial" panose="020B0604020202020204" pitchFamily="34" charset="0"/>
                <a:cs typeface="Arial" panose="020B0604020202020204" pitchFamily="34" charset="0"/>
              </a:rPr>
              <a:t>Methods of submission </a:t>
            </a:r>
          </a:p>
          <a:p>
            <a:pPr lvl="2">
              <a:lnSpc>
                <a:spcPct val="39000"/>
              </a:lnSpc>
              <a:spcBef>
                <a:spcPts val="0"/>
              </a:spcBef>
            </a:pPr>
            <a:endParaRPr lang="en-US" sz="2400" dirty="0">
              <a:latin typeface="Arial" panose="020B0604020202020204" pitchFamily="34" charset="0"/>
              <a:cs typeface="Arial" panose="020B0604020202020204" pitchFamily="34" charset="0"/>
            </a:endParaRPr>
          </a:p>
          <a:p>
            <a:pPr lvl="3"/>
            <a:r>
              <a:rPr lang="en-US" sz="2200" dirty="0">
                <a:latin typeface="Arial" panose="020B0604020202020204" pitchFamily="34" charset="0"/>
                <a:cs typeface="Arial" panose="020B0604020202020204" pitchFamily="34" charset="0"/>
              </a:rPr>
              <a:t>Online portal</a:t>
            </a:r>
          </a:p>
          <a:p>
            <a:pPr lvl="3">
              <a:lnSpc>
                <a:spcPct val="40000"/>
              </a:lnSpc>
              <a:spcBef>
                <a:spcPts val="0"/>
              </a:spcBef>
            </a:pPr>
            <a:endParaRPr lang="en-US" dirty="0">
              <a:latin typeface="Arial" panose="020B0604020202020204" pitchFamily="34" charset="0"/>
              <a:cs typeface="Arial" panose="020B0604020202020204" pitchFamily="34" charset="0"/>
            </a:endParaRPr>
          </a:p>
          <a:p>
            <a:pPr lvl="3"/>
            <a:r>
              <a:rPr lang="en-US" sz="2200" dirty="0">
                <a:latin typeface="Arial" panose="020B0604020202020204" pitchFamily="34" charset="0"/>
                <a:cs typeface="Arial" panose="020B0604020202020204" pitchFamily="34" charset="0"/>
              </a:rPr>
              <a:t>E-mail</a:t>
            </a:r>
          </a:p>
          <a:p>
            <a:pPr lvl="3">
              <a:lnSpc>
                <a:spcPct val="40000"/>
              </a:lnSpc>
              <a:spcBef>
                <a:spcPts val="0"/>
              </a:spcBef>
            </a:pPr>
            <a:endParaRPr lang="en-US" dirty="0">
              <a:latin typeface="Arial" panose="020B0604020202020204" pitchFamily="34" charset="0"/>
              <a:cs typeface="Arial" panose="020B0604020202020204" pitchFamily="34" charset="0"/>
            </a:endParaRPr>
          </a:p>
          <a:p>
            <a:pPr lvl="3"/>
            <a:r>
              <a:rPr lang="en-US" sz="2200" dirty="0">
                <a:latin typeface="Arial" panose="020B0604020202020204" pitchFamily="34" charset="0"/>
                <a:cs typeface="Arial" panose="020B0604020202020204" pitchFamily="34" charset="0"/>
              </a:rPr>
              <a:t>In person </a:t>
            </a:r>
          </a:p>
          <a:p>
            <a:pPr lvl="3">
              <a:lnSpc>
                <a:spcPct val="40000"/>
              </a:lnSpc>
              <a:spcBef>
                <a:spcPts val="0"/>
              </a:spcBef>
            </a:pPr>
            <a:endParaRPr lang="en-US" dirty="0">
              <a:latin typeface="Arial" panose="020B0604020202020204" pitchFamily="34" charset="0"/>
              <a:cs typeface="Arial" panose="020B0604020202020204" pitchFamily="34" charset="0"/>
            </a:endParaRPr>
          </a:p>
          <a:p>
            <a:pPr lvl="3"/>
            <a:r>
              <a:rPr lang="en-US" sz="2200" dirty="0">
                <a:latin typeface="Arial" panose="020B0604020202020204" pitchFamily="34" charset="0"/>
                <a:cs typeface="Arial" panose="020B0604020202020204" pitchFamily="34" charset="0"/>
              </a:rPr>
              <a:t>By phone or fax</a:t>
            </a:r>
          </a:p>
          <a:p>
            <a:pPr lvl="1">
              <a:lnSpc>
                <a:spcPct val="40000"/>
              </a:lnSpc>
              <a:spcBef>
                <a:spcPts val="0"/>
              </a:spcBef>
            </a:pPr>
            <a:endParaRPr lang="en-US" dirty="0">
              <a:latin typeface="Arial" panose="020B0604020202020204" pitchFamily="34" charset="0"/>
              <a:cs typeface="Arial" panose="020B0604020202020204" pitchFamily="34" charset="0"/>
            </a:endParaRPr>
          </a:p>
          <a:p>
            <a:pPr>
              <a:lnSpc>
                <a:spcPct val="40000"/>
              </a:lnSpc>
              <a:spcBef>
                <a:spcPts val="0"/>
              </a:spcBef>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Processing Timeframe</a:t>
            </a:r>
          </a:p>
          <a:p>
            <a:pPr>
              <a:lnSpc>
                <a:spcPct val="40000"/>
              </a:lnSpc>
              <a:spcBef>
                <a:spcPts val="0"/>
              </a:spcBef>
            </a:pPr>
            <a:endParaRPr lang="en-US" dirty="0">
              <a:latin typeface="Arial" panose="020B0604020202020204" pitchFamily="34" charset="0"/>
              <a:cs typeface="Arial" panose="020B0604020202020204" pitchFamily="34" charset="0"/>
            </a:endParaRPr>
          </a:p>
          <a:p>
            <a:pPr lvl="3"/>
            <a:r>
              <a:rPr lang="en-US" sz="2200" dirty="0">
                <a:latin typeface="Arial" panose="020B0604020202020204" pitchFamily="34" charset="0"/>
                <a:cs typeface="Arial" panose="020B0604020202020204" pitchFamily="34" charset="0"/>
              </a:rPr>
              <a:t>The faster the applications are processed, the faster assistance is provided, and your TDHE disburses more $$$. </a:t>
            </a:r>
          </a:p>
        </p:txBody>
      </p:sp>
      <p:sp>
        <p:nvSpPr>
          <p:cNvPr id="4" name="Footer Placeholder 3">
            <a:extLst>
              <a:ext uri="{FF2B5EF4-FFF2-40B4-BE49-F238E27FC236}">
                <a16:creationId xmlns:a16="http://schemas.microsoft.com/office/drawing/2014/main" id="{291C7B46-4F0A-6D43-BE85-FEFA28A95E96}"/>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D4C0E602-68B2-BA43-8A51-1DC03A0DF100}"/>
              </a:ext>
            </a:extLst>
          </p:cNvPr>
          <p:cNvSpPr>
            <a:spLocks noGrp="1"/>
          </p:cNvSpPr>
          <p:nvPr>
            <p:ph type="sldNum" sz="quarter" idx="12"/>
          </p:nvPr>
        </p:nvSpPr>
        <p:spPr/>
        <p:txBody>
          <a:bodyPr/>
          <a:lstStyle/>
          <a:p>
            <a:fld id="{9981225C-665E-D943-89BE-01526AF715D0}" type="slidenum">
              <a:rPr lang="en-US" smtClean="0"/>
              <a:t>23</a:t>
            </a:fld>
            <a:endParaRPr lang="en-US"/>
          </a:p>
        </p:txBody>
      </p:sp>
    </p:spTree>
    <p:extLst>
      <p:ext uri="{BB962C8B-B14F-4D97-AF65-F5344CB8AC3E}">
        <p14:creationId xmlns:p14="http://schemas.microsoft.com/office/powerpoint/2010/main" val="20059449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9BDCC-37D7-1D41-83DB-D82A4CE96EE0}"/>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ERA Non- Indian Eligibility Issues</a:t>
            </a:r>
          </a:p>
        </p:txBody>
      </p:sp>
      <p:sp>
        <p:nvSpPr>
          <p:cNvPr id="3" name="Content Placeholder 2">
            <a:extLst>
              <a:ext uri="{FF2B5EF4-FFF2-40B4-BE49-F238E27FC236}">
                <a16:creationId xmlns:a16="http://schemas.microsoft.com/office/drawing/2014/main" id="{B22B8F93-CB2D-AC4D-BCC0-2A046AE4E7F2}"/>
              </a:ext>
            </a:extLst>
          </p:cNvPr>
          <p:cNvSpPr>
            <a:spLocks noGrp="1"/>
          </p:cNvSpPr>
          <p:nvPr>
            <p:ph idx="1"/>
          </p:nvPr>
        </p:nvSpPr>
        <p:spPr/>
        <p:txBody>
          <a:bodyPr>
            <a:normAutofit/>
          </a:bodyPr>
          <a:lstStyle/>
          <a:p>
            <a:r>
              <a:rPr lang="en-US" dirty="0">
                <a:latin typeface="Arial" panose="020B0604020202020204" pitchFamily="34" charset="0"/>
                <a:cs typeface="Arial" panose="020B0604020202020204" pitchFamily="34" charset="0"/>
              </a:rPr>
              <a:t>Reference May 7 ERA FAQ # 17</a:t>
            </a:r>
          </a:p>
          <a:p>
            <a:endParaRPr lang="en-US" sz="18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Don’t limit this program to your own current TDHE participants.</a:t>
            </a:r>
          </a:p>
          <a:p>
            <a:endParaRPr lang="en-US" sz="18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Important to identify and advertise who is eligible for this program (Tribal and Non-Tribal Members)</a:t>
            </a:r>
          </a:p>
          <a:p>
            <a:pPr lvl="1">
              <a:lnSpc>
                <a:spcPct val="50000"/>
              </a:lnSpc>
              <a:spcBef>
                <a:spcPts val="0"/>
              </a:spcBef>
            </a:pPr>
            <a:endParaRPr lang="en-US" dirty="0">
              <a:latin typeface="Arial" panose="020B0604020202020204" pitchFamily="34" charset="0"/>
              <a:cs typeface="Arial" panose="020B0604020202020204" pitchFamily="34" charset="0"/>
            </a:endParaRPr>
          </a:p>
          <a:p>
            <a:pPr lvl="2"/>
            <a:r>
              <a:rPr lang="en-US" sz="2400" dirty="0">
                <a:latin typeface="Arial" panose="020B0604020202020204" pitchFamily="34" charset="0"/>
                <a:cs typeface="Arial" panose="020B0604020202020204" pitchFamily="34" charset="0"/>
              </a:rPr>
              <a:t>In advertising </a:t>
            </a:r>
          </a:p>
          <a:p>
            <a:pPr lvl="1">
              <a:lnSpc>
                <a:spcPct val="40000"/>
              </a:lnSpc>
              <a:spcBef>
                <a:spcPts val="0"/>
              </a:spcBef>
            </a:pPr>
            <a:endParaRPr lang="en-US" dirty="0">
              <a:latin typeface="Arial" panose="020B0604020202020204" pitchFamily="34" charset="0"/>
              <a:cs typeface="Arial" panose="020B0604020202020204" pitchFamily="34" charset="0"/>
            </a:endParaRPr>
          </a:p>
          <a:p>
            <a:pPr lvl="2"/>
            <a:r>
              <a:rPr lang="en-US" sz="2400" dirty="0">
                <a:latin typeface="Arial" panose="020B0604020202020204" pitchFamily="34" charset="0"/>
                <a:cs typeface="Arial" panose="020B0604020202020204" pitchFamily="34" charset="0"/>
              </a:rPr>
              <a:t>On forms</a:t>
            </a:r>
          </a:p>
          <a:p>
            <a:pPr lvl="1">
              <a:lnSpc>
                <a:spcPct val="40000"/>
              </a:lnSpc>
              <a:spcBef>
                <a:spcPts val="0"/>
              </a:spcBef>
            </a:pPr>
            <a:endParaRPr lang="en-US" dirty="0">
              <a:latin typeface="Arial" panose="020B0604020202020204" pitchFamily="34" charset="0"/>
              <a:cs typeface="Arial" panose="020B0604020202020204" pitchFamily="34" charset="0"/>
            </a:endParaRPr>
          </a:p>
          <a:p>
            <a:pPr lvl="2"/>
            <a:r>
              <a:rPr lang="en-US" sz="2400" dirty="0">
                <a:latin typeface="Arial" panose="020B0604020202020204" pitchFamily="34" charset="0"/>
                <a:cs typeface="Arial" panose="020B0604020202020204" pitchFamily="34" charset="0"/>
              </a:rPr>
              <a:t>Policies </a:t>
            </a:r>
          </a:p>
          <a:p>
            <a:endParaRPr lang="en-US" dirty="0"/>
          </a:p>
        </p:txBody>
      </p:sp>
      <p:sp>
        <p:nvSpPr>
          <p:cNvPr id="4" name="Footer Placeholder 3">
            <a:extLst>
              <a:ext uri="{FF2B5EF4-FFF2-40B4-BE49-F238E27FC236}">
                <a16:creationId xmlns:a16="http://schemas.microsoft.com/office/drawing/2014/main" id="{8F067DFE-34C6-B844-A9F3-57FB52061A7D}"/>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A0542F5C-89BE-FF48-8D2D-4908D6A01063}"/>
              </a:ext>
            </a:extLst>
          </p:cNvPr>
          <p:cNvSpPr>
            <a:spLocks noGrp="1"/>
          </p:cNvSpPr>
          <p:nvPr>
            <p:ph type="sldNum" sz="quarter" idx="12"/>
          </p:nvPr>
        </p:nvSpPr>
        <p:spPr/>
        <p:txBody>
          <a:bodyPr/>
          <a:lstStyle/>
          <a:p>
            <a:fld id="{9981225C-665E-D943-89BE-01526AF715D0}" type="slidenum">
              <a:rPr lang="en-US" smtClean="0"/>
              <a:t>24</a:t>
            </a:fld>
            <a:endParaRPr lang="en-US"/>
          </a:p>
        </p:txBody>
      </p:sp>
    </p:spTree>
    <p:extLst>
      <p:ext uri="{BB962C8B-B14F-4D97-AF65-F5344CB8AC3E}">
        <p14:creationId xmlns:p14="http://schemas.microsoft.com/office/powerpoint/2010/main" val="37662067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187AE-6417-8247-9A01-B6AFA759FD7B}"/>
              </a:ext>
            </a:extLst>
          </p:cNvPr>
          <p:cNvSpPr>
            <a:spLocks noGrp="1"/>
          </p:cNvSpPr>
          <p:nvPr>
            <p:ph type="title"/>
          </p:nvPr>
        </p:nvSpPr>
        <p:spPr>
          <a:xfrm>
            <a:off x="838200" y="-143435"/>
            <a:ext cx="10515600" cy="1703295"/>
          </a:xfrm>
        </p:spPr>
        <p:txBody>
          <a:bodyPr/>
          <a:lstStyle/>
          <a:p>
            <a:pPr algn="ctr"/>
            <a:r>
              <a:rPr lang="en-US" b="1" dirty="0">
                <a:latin typeface="Arial" panose="020B0604020202020204" pitchFamily="34" charset="0"/>
                <a:cs typeface="Arial" panose="020B0604020202020204" pitchFamily="34" charset="0"/>
              </a:rPr>
              <a:t>Suggested ERA Forms</a:t>
            </a:r>
          </a:p>
        </p:txBody>
      </p:sp>
      <p:sp>
        <p:nvSpPr>
          <p:cNvPr id="3" name="Content Placeholder 2">
            <a:extLst>
              <a:ext uri="{FF2B5EF4-FFF2-40B4-BE49-F238E27FC236}">
                <a16:creationId xmlns:a16="http://schemas.microsoft.com/office/drawing/2014/main" id="{F23613E5-9B52-0A41-AA74-E8E359716830}"/>
              </a:ext>
            </a:extLst>
          </p:cNvPr>
          <p:cNvSpPr>
            <a:spLocks noGrp="1"/>
          </p:cNvSpPr>
          <p:nvPr>
            <p:ph idx="1"/>
          </p:nvPr>
        </p:nvSpPr>
        <p:spPr>
          <a:xfrm>
            <a:off x="591671" y="1362635"/>
            <a:ext cx="11026587" cy="4993715"/>
          </a:xfrm>
        </p:spPr>
        <p:txBody>
          <a:bodyPr>
            <a:normAutofit/>
          </a:bodyPr>
          <a:lstStyle/>
          <a:p>
            <a:pPr lvl="2"/>
            <a:endParaRPr lang="en-US" sz="2800" dirty="0">
              <a:latin typeface="Arial" panose="020B0604020202020204" pitchFamily="34" charset="0"/>
              <a:cs typeface="Arial" panose="020B0604020202020204" pitchFamily="34" charset="0"/>
            </a:endParaRPr>
          </a:p>
          <a:p>
            <a:pPr lvl="2"/>
            <a:r>
              <a:rPr lang="en-US" sz="2800" dirty="0">
                <a:latin typeface="Arial" panose="020B0604020202020204" pitchFamily="34" charset="0"/>
                <a:cs typeface="Arial" panose="020B0604020202020204" pitchFamily="34" charset="0"/>
              </a:rPr>
              <a:t>“Emergency Rental Assistance Joint Landlord &amp; Tenant Application”</a:t>
            </a:r>
          </a:p>
          <a:p>
            <a:pPr lvl="2"/>
            <a:endParaRPr lang="en-US" sz="2800" dirty="0">
              <a:latin typeface="Arial" panose="020B0604020202020204" pitchFamily="34" charset="0"/>
              <a:cs typeface="Arial" panose="020B0604020202020204" pitchFamily="34" charset="0"/>
            </a:endParaRPr>
          </a:p>
          <a:p>
            <a:pPr lvl="2"/>
            <a:r>
              <a:rPr lang="en-US" sz="2800" dirty="0">
                <a:latin typeface="Arial" panose="020B0604020202020204" pitchFamily="34" charset="0"/>
                <a:cs typeface="Arial" panose="020B0604020202020204" pitchFamily="34" charset="0"/>
              </a:rPr>
              <a:t>“Eligibility Information Statement”</a:t>
            </a:r>
          </a:p>
          <a:p>
            <a:pPr lvl="2"/>
            <a:endParaRPr lang="en-US" sz="2800" dirty="0">
              <a:latin typeface="Arial" panose="020B0604020202020204" pitchFamily="34" charset="0"/>
              <a:cs typeface="Arial" panose="020B0604020202020204" pitchFamily="34" charset="0"/>
            </a:endParaRPr>
          </a:p>
          <a:p>
            <a:pPr lvl="2"/>
            <a:r>
              <a:rPr lang="en-US" sz="2800" dirty="0">
                <a:latin typeface="Arial" panose="020B0604020202020204" pitchFamily="34" charset="0"/>
                <a:cs typeface="Arial" panose="020B0604020202020204" pitchFamily="34" charset="0"/>
              </a:rPr>
              <a:t>“Emergency Rental Assistance Landlord Payment Memorandum”</a:t>
            </a:r>
          </a:p>
          <a:p>
            <a:pPr lvl="2"/>
            <a:endParaRPr lang="en-US" sz="2800" dirty="0">
              <a:latin typeface="Arial" panose="020B0604020202020204" pitchFamily="34" charset="0"/>
              <a:cs typeface="Arial" panose="020B0604020202020204" pitchFamily="34" charset="0"/>
            </a:endParaRPr>
          </a:p>
          <a:p>
            <a:pPr lvl="2"/>
            <a:r>
              <a:rPr lang="en-US" sz="2800" dirty="0">
                <a:latin typeface="Arial" panose="020B0604020202020204" pitchFamily="34" charset="0"/>
                <a:cs typeface="Arial" panose="020B0604020202020204" pitchFamily="34" charset="0"/>
              </a:rPr>
              <a:t>“Notification of Total or Partial Denial of Emergency Rental Assistance”</a:t>
            </a:r>
          </a:p>
          <a:p>
            <a:pPr lvl="2"/>
            <a:endParaRPr lang="en-US" sz="2800" dirty="0">
              <a:latin typeface="Arial" panose="020B0604020202020204" pitchFamily="34" charset="0"/>
              <a:cs typeface="Arial" panose="020B0604020202020204" pitchFamily="34" charset="0"/>
            </a:endParaRPr>
          </a:p>
          <a:p>
            <a:pPr lvl="2"/>
            <a:endParaRPr lang="en-US" sz="2800" dirty="0">
              <a:latin typeface="Arial" panose="020B0604020202020204" pitchFamily="34" charset="0"/>
              <a:cs typeface="Arial" panose="020B0604020202020204" pitchFamily="34" charset="0"/>
            </a:endParaRPr>
          </a:p>
          <a:p>
            <a:pPr lvl="2"/>
            <a:endParaRPr lang="en-US" sz="28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DDC0098D-998F-EC48-AF25-820E7B2A8433}"/>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45453055-B1A1-824A-8B33-4EB7013201DC}"/>
              </a:ext>
            </a:extLst>
          </p:cNvPr>
          <p:cNvSpPr>
            <a:spLocks noGrp="1"/>
          </p:cNvSpPr>
          <p:nvPr>
            <p:ph type="sldNum" sz="quarter" idx="12"/>
          </p:nvPr>
        </p:nvSpPr>
        <p:spPr/>
        <p:txBody>
          <a:bodyPr/>
          <a:lstStyle/>
          <a:p>
            <a:fld id="{9981225C-665E-D943-89BE-01526AF715D0}" type="slidenum">
              <a:rPr lang="en-US" smtClean="0"/>
              <a:t>25</a:t>
            </a:fld>
            <a:endParaRPr lang="en-US"/>
          </a:p>
        </p:txBody>
      </p:sp>
    </p:spTree>
    <p:extLst>
      <p:ext uri="{BB962C8B-B14F-4D97-AF65-F5344CB8AC3E}">
        <p14:creationId xmlns:p14="http://schemas.microsoft.com/office/powerpoint/2010/main" val="40156094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60100-0591-FC4D-BE34-6E9A246BE31F}"/>
              </a:ext>
            </a:extLst>
          </p:cNvPr>
          <p:cNvSpPr>
            <a:spLocks noGrp="1"/>
          </p:cNvSpPr>
          <p:nvPr>
            <p:ph type="ctrTitle"/>
          </p:nvPr>
        </p:nvSpPr>
        <p:spPr>
          <a:xfrm>
            <a:off x="1524000" y="296563"/>
            <a:ext cx="9144000" cy="753761"/>
          </a:xfrm>
        </p:spPr>
        <p:txBody>
          <a:bodyPr>
            <a:normAutofit/>
          </a:bodyPr>
          <a:lstStyle/>
          <a:p>
            <a:r>
              <a:rPr lang="en-US" sz="4400" b="1" dirty="0">
                <a:latin typeface="Arial" panose="020B0604020202020204" pitchFamily="34" charset="0"/>
                <a:cs typeface="Arial" panose="020B0604020202020204" pitchFamily="34" charset="0"/>
              </a:rPr>
              <a:t>ERA Application Form</a:t>
            </a:r>
          </a:p>
        </p:txBody>
      </p:sp>
      <p:sp>
        <p:nvSpPr>
          <p:cNvPr id="3" name="Subtitle 2">
            <a:extLst>
              <a:ext uri="{FF2B5EF4-FFF2-40B4-BE49-F238E27FC236}">
                <a16:creationId xmlns:a16="http://schemas.microsoft.com/office/drawing/2014/main" id="{A7028735-DB58-3148-9D74-DB6B914D6013}"/>
              </a:ext>
            </a:extLst>
          </p:cNvPr>
          <p:cNvSpPr>
            <a:spLocks noGrp="1"/>
          </p:cNvSpPr>
          <p:nvPr>
            <p:ph type="subTitle" idx="1"/>
          </p:nvPr>
        </p:nvSpPr>
        <p:spPr>
          <a:xfrm>
            <a:off x="931985" y="1235677"/>
            <a:ext cx="10421815" cy="5120674"/>
          </a:xfrm>
        </p:spPr>
        <p:txBody>
          <a:bodyPr>
            <a:normAutofit/>
          </a:bodyPr>
          <a:lstStyle/>
          <a:p>
            <a:pPr marL="114300" algn="l"/>
            <a:endParaRPr lang="en-US" sz="2800" dirty="0">
              <a:latin typeface="Arial" panose="020B0604020202020204" pitchFamily="34" charset="0"/>
              <a:cs typeface="Arial" panose="020B0604020202020204" pitchFamily="34" charset="0"/>
            </a:endParaRPr>
          </a:p>
          <a:p>
            <a:pPr marL="571500" indent="-457200" algn="l">
              <a:buFont typeface="Arial" panose="020B0604020202020204" pitchFamily="34" charset="0"/>
              <a:buChar char="•"/>
            </a:pPr>
            <a:r>
              <a:rPr lang="en-US" sz="2800" dirty="0">
                <a:latin typeface="Arial" panose="020B0604020202020204" pitchFamily="34" charset="0"/>
                <a:cs typeface="Arial" panose="020B0604020202020204" pitchFamily="34" charset="0"/>
              </a:rPr>
              <a:t>Purposes:</a:t>
            </a:r>
          </a:p>
          <a:p>
            <a:pPr marL="1485900" lvl="2" indent="-457200" algn="l">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1485900" lvl="2" indent="-457200" algn="l">
              <a:buFont typeface="Arial" panose="020B0604020202020204" pitchFamily="34" charset="0"/>
              <a:buChar char="•"/>
            </a:pPr>
            <a:r>
              <a:rPr lang="en-US" sz="2200" dirty="0">
                <a:latin typeface="Arial" panose="020B0604020202020204" pitchFamily="34" charset="0"/>
                <a:cs typeface="Arial" panose="020B0604020202020204" pitchFamily="34" charset="0"/>
              </a:rPr>
              <a:t>The Application identifies the parties and is a signed, itemized, </a:t>
            </a:r>
            <a:r>
              <a:rPr lang="en-US" sz="2200" b="1" dirty="0">
                <a:latin typeface="Arial" panose="020B0604020202020204" pitchFamily="34" charset="0"/>
                <a:cs typeface="Arial" panose="020B0604020202020204" pitchFamily="34" charset="0"/>
              </a:rPr>
              <a:t>monetary request</a:t>
            </a:r>
            <a:r>
              <a:rPr lang="en-US" sz="2200" dirty="0">
                <a:latin typeface="Arial" panose="020B0604020202020204" pitchFamily="34" charset="0"/>
                <a:cs typeface="Arial" panose="020B0604020202020204" pitchFamily="34" charset="0"/>
              </a:rPr>
              <a:t>.</a:t>
            </a:r>
          </a:p>
          <a:p>
            <a:pPr marL="1485900" lvl="2" indent="-457200" algn="l">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1485900" lvl="2" indent="-457200" algn="l">
              <a:buFont typeface="Arial" panose="020B0604020202020204" pitchFamily="34" charset="0"/>
              <a:buChar char="•"/>
            </a:pPr>
            <a:r>
              <a:rPr lang="en-US" sz="2200" dirty="0">
                <a:latin typeface="Arial" panose="020B0604020202020204" pitchFamily="34" charset="0"/>
                <a:cs typeface="Arial" panose="020B0604020202020204" pitchFamily="34" charset="0"/>
              </a:rPr>
              <a:t>The Eligibility Information Statement is used to determine a </a:t>
            </a:r>
            <a:r>
              <a:rPr lang="en-US" sz="2200" b="1" dirty="0">
                <a:latin typeface="Arial" panose="020B0604020202020204" pitchFamily="34" charset="0"/>
                <a:cs typeface="Arial" panose="020B0604020202020204" pitchFamily="34" charset="0"/>
              </a:rPr>
              <a:t>household’s income, </a:t>
            </a:r>
            <a:r>
              <a:rPr lang="en-US" sz="2200" dirty="0">
                <a:latin typeface="Arial" panose="020B0604020202020204" pitchFamily="34" charset="0"/>
                <a:cs typeface="Arial" panose="020B0604020202020204" pitchFamily="34" charset="0"/>
              </a:rPr>
              <a:t>the </a:t>
            </a:r>
            <a:r>
              <a:rPr lang="en-US" sz="2200" b="1" dirty="0">
                <a:latin typeface="Arial" panose="020B0604020202020204" pitchFamily="34" charset="0"/>
                <a:cs typeface="Arial" panose="020B0604020202020204" pitchFamily="34" charset="0"/>
              </a:rPr>
              <a:t>risk of homelessness or housing instability,</a:t>
            </a:r>
            <a:r>
              <a:rPr lang="en-US" sz="2200" dirty="0">
                <a:latin typeface="Arial" panose="020B0604020202020204" pitchFamily="34" charset="0"/>
                <a:cs typeface="Arial" panose="020B0604020202020204" pitchFamily="34" charset="0"/>
              </a:rPr>
              <a:t> and, if necessary, </a:t>
            </a:r>
            <a:r>
              <a:rPr lang="en-US" sz="2200" b="1" dirty="0">
                <a:latin typeface="Arial" panose="020B0604020202020204" pitchFamily="34" charset="0"/>
                <a:cs typeface="Arial" panose="020B0604020202020204" pitchFamily="34" charset="0"/>
              </a:rPr>
              <a:t>the adverse financial effects COVID-19.</a:t>
            </a:r>
            <a:endParaRPr lang="en-US" sz="2200" dirty="0">
              <a:latin typeface="Arial" panose="020B0604020202020204" pitchFamily="34" charset="0"/>
              <a:cs typeface="Arial" panose="020B0604020202020204" pitchFamily="34" charset="0"/>
            </a:endParaRPr>
          </a:p>
          <a:p>
            <a:pPr marL="342900" indent="-228600" algn="l">
              <a:buFont typeface="Arial" panose="020B0604020202020204" pitchFamily="34" charset="0"/>
              <a:buChar char="•"/>
            </a:pPr>
            <a:r>
              <a:rPr lang="en-US" dirty="0">
                <a:latin typeface="Arial" panose="020B0604020202020204" pitchFamily="34" charset="0"/>
                <a:cs typeface="Arial" panose="020B0604020202020204" pitchFamily="34" charset="0"/>
              </a:rPr>
              <a:t>Reference: May 7 ERA FAQs # 1 thru 4; 8 thru 13; 26 thru 28 and 30</a:t>
            </a:r>
          </a:p>
          <a:p>
            <a:pPr marL="342900" indent="-2286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A26375E0-F43B-4046-9073-F5BA50BCD0C0}"/>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F6EF73BE-109F-A24F-9B9E-CBC1878DE4C8}"/>
              </a:ext>
            </a:extLst>
          </p:cNvPr>
          <p:cNvSpPr>
            <a:spLocks noGrp="1"/>
          </p:cNvSpPr>
          <p:nvPr>
            <p:ph type="sldNum" sz="quarter" idx="12"/>
          </p:nvPr>
        </p:nvSpPr>
        <p:spPr/>
        <p:txBody>
          <a:bodyPr/>
          <a:lstStyle/>
          <a:p>
            <a:fld id="{9981225C-665E-D943-89BE-01526AF715D0}" type="slidenum">
              <a:rPr lang="en-US" smtClean="0"/>
              <a:t>26</a:t>
            </a:fld>
            <a:endParaRPr lang="en-US"/>
          </a:p>
        </p:txBody>
      </p:sp>
    </p:spTree>
    <p:extLst>
      <p:ext uri="{BB962C8B-B14F-4D97-AF65-F5344CB8AC3E}">
        <p14:creationId xmlns:p14="http://schemas.microsoft.com/office/powerpoint/2010/main" val="26601050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60100-0591-FC4D-BE34-6E9A246BE31F}"/>
              </a:ext>
            </a:extLst>
          </p:cNvPr>
          <p:cNvSpPr>
            <a:spLocks noGrp="1"/>
          </p:cNvSpPr>
          <p:nvPr>
            <p:ph type="ctrTitle"/>
          </p:nvPr>
        </p:nvSpPr>
        <p:spPr>
          <a:xfrm>
            <a:off x="1524000" y="296563"/>
            <a:ext cx="9144000" cy="753761"/>
          </a:xfrm>
        </p:spPr>
        <p:txBody>
          <a:bodyPr>
            <a:normAutofit/>
          </a:bodyPr>
          <a:lstStyle/>
          <a:p>
            <a:r>
              <a:rPr lang="en-US" sz="4400" b="1" dirty="0">
                <a:latin typeface="Arial" panose="020B0604020202020204" pitchFamily="34" charset="0"/>
                <a:cs typeface="Arial" panose="020B0604020202020204" pitchFamily="34" charset="0"/>
              </a:rPr>
              <a:t>ERA Application Form (cont’d.)</a:t>
            </a:r>
          </a:p>
        </p:txBody>
      </p:sp>
      <p:sp>
        <p:nvSpPr>
          <p:cNvPr id="3" name="Subtitle 2">
            <a:extLst>
              <a:ext uri="{FF2B5EF4-FFF2-40B4-BE49-F238E27FC236}">
                <a16:creationId xmlns:a16="http://schemas.microsoft.com/office/drawing/2014/main" id="{A7028735-DB58-3148-9D74-DB6B914D6013}"/>
              </a:ext>
            </a:extLst>
          </p:cNvPr>
          <p:cNvSpPr>
            <a:spLocks noGrp="1"/>
          </p:cNvSpPr>
          <p:nvPr>
            <p:ph type="subTitle" idx="1"/>
          </p:nvPr>
        </p:nvSpPr>
        <p:spPr>
          <a:xfrm>
            <a:off x="615462" y="1235677"/>
            <a:ext cx="11218983" cy="5120674"/>
          </a:xfrm>
        </p:spPr>
        <p:txBody>
          <a:bodyPr>
            <a:normAutofit/>
          </a:bodyPr>
          <a:lstStyle/>
          <a:p>
            <a:pPr marL="1257300" lvl="2" indent="-228600" algn="l">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a:p>
            <a:pPr marL="1257300" lvl="2" indent="-228600" algn="l">
              <a:buFont typeface="Arial" panose="020B0604020202020204" pitchFamily="34" charset="0"/>
              <a:buChar char="•"/>
            </a:pPr>
            <a:r>
              <a:rPr lang="en-US" sz="2600" dirty="0">
                <a:latin typeface="Arial" panose="020B0604020202020204" pitchFamily="34" charset="0"/>
                <a:cs typeface="Arial" panose="020B0604020202020204" pitchFamily="34" charset="0"/>
              </a:rPr>
              <a:t>In addition to rental assistance, can be used to request assistance for utilities.</a:t>
            </a:r>
          </a:p>
          <a:p>
            <a:pPr marL="1257300" lvl="2" indent="-228600" algn="l">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a:p>
            <a:pPr marL="1257300" lvl="2" indent="-228600" algn="l">
              <a:buFont typeface="Arial" panose="020B0604020202020204" pitchFamily="34" charset="0"/>
              <a:buChar char="•"/>
            </a:pPr>
            <a:r>
              <a:rPr lang="en-US" sz="2600" dirty="0">
                <a:latin typeface="Arial" panose="020B0604020202020204" pitchFamily="34" charset="0"/>
                <a:cs typeface="Arial" panose="020B0604020202020204" pitchFamily="34" charset="0"/>
              </a:rPr>
              <a:t>Assumes the tenant and landlord are cooperating.</a:t>
            </a:r>
          </a:p>
          <a:p>
            <a:pPr marL="1257300" lvl="2" indent="-228600" algn="l">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a:p>
            <a:pPr marL="1257300" lvl="2" indent="-228600" algn="l">
              <a:buFont typeface="Arial" panose="020B0604020202020204" pitchFamily="34" charset="0"/>
              <a:buChar char="•"/>
            </a:pPr>
            <a:r>
              <a:rPr lang="en-US" sz="2600" dirty="0">
                <a:latin typeface="Arial" panose="020B0604020202020204" pitchFamily="34" charset="0"/>
                <a:cs typeface="Arial" panose="020B0604020202020204" pitchFamily="34" charset="0"/>
              </a:rPr>
              <a:t>Utilities provider does not need to sign.</a:t>
            </a:r>
          </a:p>
          <a:p>
            <a:pPr marL="1257300" lvl="2" indent="-228600" algn="l">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a:p>
            <a:pPr marL="1257300" lvl="2" indent="-228600" algn="l">
              <a:buFont typeface="Arial" panose="020B0604020202020204" pitchFamily="34" charset="0"/>
              <a:buChar char="•"/>
            </a:pPr>
            <a:r>
              <a:rPr lang="en-US" sz="2600" dirty="0">
                <a:latin typeface="Arial" panose="020B0604020202020204" pitchFamily="34" charset="0"/>
                <a:cs typeface="Arial" panose="020B0604020202020204" pitchFamily="34" charset="0"/>
              </a:rPr>
              <a:t>Non-TDHE landlords only aware of the tenant’s monetary request.</a:t>
            </a:r>
          </a:p>
          <a:p>
            <a:pPr marL="1257300" lvl="2" indent="-228600" algn="l">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a:p>
            <a:pPr marL="342900" indent="-228600" algn="l">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marL="342900" indent="-228600" algn="l">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114300" algn="l"/>
            <a:endParaRPr lang="en-US" sz="2800" dirty="0">
              <a:latin typeface="Arial" panose="020B0604020202020204" pitchFamily="34" charset="0"/>
              <a:cs typeface="Arial" panose="020B0604020202020204" pitchFamily="34" charset="0"/>
            </a:endParaRPr>
          </a:p>
          <a:p>
            <a:pPr marL="342900" indent="-2286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342900" indent="-2286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A26375E0-F43B-4046-9073-F5BA50BCD0C0}"/>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F6EF73BE-109F-A24F-9B9E-CBC1878DE4C8}"/>
              </a:ext>
            </a:extLst>
          </p:cNvPr>
          <p:cNvSpPr>
            <a:spLocks noGrp="1"/>
          </p:cNvSpPr>
          <p:nvPr>
            <p:ph type="sldNum" sz="quarter" idx="12"/>
          </p:nvPr>
        </p:nvSpPr>
        <p:spPr/>
        <p:txBody>
          <a:bodyPr/>
          <a:lstStyle/>
          <a:p>
            <a:fld id="{9981225C-665E-D943-89BE-01526AF715D0}" type="slidenum">
              <a:rPr lang="en-US" smtClean="0"/>
              <a:t>27</a:t>
            </a:fld>
            <a:endParaRPr lang="en-US"/>
          </a:p>
        </p:txBody>
      </p:sp>
    </p:spTree>
    <p:extLst>
      <p:ext uri="{BB962C8B-B14F-4D97-AF65-F5344CB8AC3E}">
        <p14:creationId xmlns:p14="http://schemas.microsoft.com/office/powerpoint/2010/main" val="7369701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60100-0591-FC4D-BE34-6E9A246BE31F}"/>
              </a:ext>
            </a:extLst>
          </p:cNvPr>
          <p:cNvSpPr>
            <a:spLocks noGrp="1"/>
          </p:cNvSpPr>
          <p:nvPr>
            <p:ph type="ctrTitle"/>
          </p:nvPr>
        </p:nvSpPr>
        <p:spPr>
          <a:xfrm>
            <a:off x="1503485" y="0"/>
            <a:ext cx="9144000" cy="896814"/>
          </a:xfrm>
        </p:spPr>
        <p:txBody>
          <a:bodyPr>
            <a:noAutofit/>
          </a:bodyPr>
          <a:lstStyle/>
          <a:p>
            <a:r>
              <a:rPr lang="en-US" sz="3200" b="1" dirty="0">
                <a:latin typeface="Arial" panose="020B0604020202020204" pitchFamily="34" charset="0"/>
                <a:cs typeface="Arial" panose="020B0604020202020204" pitchFamily="34" charset="0"/>
              </a:rPr>
              <a:t>ERA Eligibility Information Statement</a:t>
            </a:r>
          </a:p>
        </p:txBody>
      </p:sp>
      <p:sp>
        <p:nvSpPr>
          <p:cNvPr id="3" name="Subtitle 2">
            <a:extLst>
              <a:ext uri="{FF2B5EF4-FFF2-40B4-BE49-F238E27FC236}">
                <a16:creationId xmlns:a16="http://schemas.microsoft.com/office/drawing/2014/main" id="{A7028735-DB58-3148-9D74-DB6B914D6013}"/>
              </a:ext>
            </a:extLst>
          </p:cNvPr>
          <p:cNvSpPr>
            <a:spLocks noGrp="1"/>
          </p:cNvSpPr>
          <p:nvPr>
            <p:ph type="subTitle" idx="1"/>
          </p:nvPr>
        </p:nvSpPr>
        <p:spPr>
          <a:xfrm>
            <a:off x="246185" y="1055077"/>
            <a:ext cx="11658600" cy="5666397"/>
          </a:xfrm>
        </p:spPr>
        <p:txBody>
          <a:bodyPr>
            <a:normAutofit fontScale="92500" lnSpcReduction="10000"/>
          </a:bodyPr>
          <a:lstStyle/>
          <a:p>
            <a:pPr marL="342900" indent="-228600" algn="l">
              <a:buFont typeface="Arial" panose="020B0604020202020204" pitchFamily="34" charset="0"/>
              <a:buChar char="•"/>
            </a:pPr>
            <a:r>
              <a:rPr lang="en-US" sz="2800" dirty="0">
                <a:latin typeface="Arial" panose="020B0604020202020204" pitchFamily="34" charset="0"/>
                <a:cs typeface="Arial" panose="020B0604020202020204" pitchFamily="34" charset="0"/>
              </a:rPr>
              <a:t>Suggested form: Eligibility Information Statement </a:t>
            </a:r>
          </a:p>
          <a:p>
            <a:pPr marL="1257300" lvl="2" indent="-2286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257300" lvl="2" indent="-228600" algn="l">
              <a:spcBef>
                <a:spcPts val="0"/>
              </a:spcBef>
              <a:buFont typeface="Arial" panose="020B0604020202020204" pitchFamily="34" charset="0"/>
              <a:buChar char="•"/>
            </a:pPr>
            <a:r>
              <a:rPr lang="en-US" sz="2400" dirty="0">
                <a:latin typeface="Arial" panose="020B0604020202020204" pitchFamily="34" charset="0"/>
                <a:cs typeface="Arial" panose="020B0604020202020204" pitchFamily="34" charset="0"/>
              </a:rPr>
              <a:t>Filled out by tenant only.</a:t>
            </a:r>
          </a:p>
          <a:p>
            <a:pPr marL="1257300" lvl="2" indent="-2286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257300" lvl="2" indent="-228600" algn="l">
              <a:buFont typeface="Arial" panose="020B0604020202020204" pitchFamily="34" charset="0"/>
              <a:buChar char="•"/>
            </a:pPr>
            <a:r>
              <a:rPr lang="en-US" sz="2400" dirty="0">
                <a:latin typeface="Arial" panose="020B0604020202020204" pitchFamily="34" charset="0"/>
                <a:cs typeface="Arial" panose="020B0604020202020204" pitchFamily="34" charset="0"/>
              </a:rPr>
              <a:t>Requests more detailed and </a:t>
            </a:r>
            <a:r>
              <a:rPr lang="en-US" sz="2400" b="1" dirty="0">
                <a:latin typeface="Arial" panose="020B0604020202020204" pitchFamily="34" charset="0"/>
                <a:cs typeface="Arial" panose="020B0604020202020204" pitchFamily="34" charset="0"/>
              </a:rPr>
              <a:t>private</a:t>
            </a:r>
            <a:r>
              <a:rPr lang="en-US" sz="2400" dirty="0">
                <a:latin typeface="Arial" panose="020B0604020202020204" pitchFamily="34" charset="0"/>
                <a:cs typeface="Arial" panose="020B0604020202020204" pitchFamily="34" charset="0"/>
              </a:rPr>
              <a:t> personal information about the household.</a:t>
            </a:r>
          </a:p>
          <a:p>
            <a:pPr marL="1257300" lvl="2" indent="-228600" algn="l">
              <a:buFont typeface="Arial" panose="020B0604020202020204" pitchFamily="34" charset="0"/>
              <a:buChar char="•"/>
            </a:pPr>
            <a:endParaRPr lang="en-US" sz="1900" dirty="0">
              <a:latin typeface="Arial" panose="020B0604020202020204" pitchFamily="34" charset="0"/>
              <a:cs typeface="Arial" panose="020B0604020202020204" pitchFamily="34" charset="0"/>
            </a:endParaRPr>
          </a:p>
          <a:p>
            <a:pPr marL="1257300" lvl="2" indent="-228600" algn="l">
              <a:buFont typeface="Arial" panose="020B0604020202020204" pitchFamily="34" charset="0"/>
              <a:buChar char="•"/>
            </a:pPr>
            <a:r>
              <a:rPr lang="en-US" sz="2400" dirty="0">
                <a:latin typeface="Arial" panose="020B0604020202020204" pitchFamily="34" charset="0"/>
                <a:cs typeface="Arial" panose="020B0604020202020204" pitchFamily="34" charset="0"/>
              </a:rPr>
              <a:t>Reference may 7 ERA FAQs # 1 thru 4</a:t>
            </a:r>
          </a:p>
          <a:p>
            <a:pPr marL="1257300" lvl="2" indent="-2286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257300" lvl="2" indent="-228600" algn="l">
              <a:buFont typeface="Arial" panose="020B0604020202020204" pitchFamily="34" charset="0"/>
              <a:buChar char="•"/>
            </a:pPr>
            <a:r>
              <a:rPr lang="en-US" sz="2400" dirty="0">
                <a:latin typeface="Arial" panose="020B0604020202020204" pitchFamily="34" charset="0"/>
                <a:cs typeface="Arial" panose="020B0604020202020204" pitchFamily="34" charset="0"/>
              </a:rPr>
              <a:t>Two paths to eligibility:</a:t>
            </a:r>
          </a:p>
          <a:p>
            <a:pPr marL="2171700" lvl="4" indent="-228600" algn="l">
              <a:buFont typeface="Arial" panose="020B0604020202020204" pitchFamily="34" charset="0"/>
              <a:buChar char="•"/>
            </a:pPr>
            <a:endParaRPr lang="en-US" sz="1800" dirty="0">
              <a:latin typeface="Arial" panose="020B0604020202020204" pitchFamily="34" charset="0"/>
              <a:cs typeface="Arial" panose="020B0604020202020204" pitchFamily="34" charset="0"/>
            </a:endParaRPr>
          </a:p>
          <a:p>
            <a:pPr marL="1943100" lvl="4" algn="l"/>
            <a:r>
              <a:rPr lang="en-US" sz="2200" dirty="0">
                <a:latin typeface="Arial" panose="020B0604020202020204" pitchFamily="34" charset="0"/>
                <a:cs typeface="Arial" panose="020B0604020202020204" pitchFamily="34" charset="0"/>
              </a:rPr>
              <a:t>1) </a:t>
            </a:r>
            <a:r>
              <a:rPr lang="en-US" sz="2400" dirty="0">
                <a:latin typeface="Arial" panose="020B0604020202020204" pitchFamily="34" charset="0"/>
                <a:cs typeface="Arial" panose="020B0604020202020204" pitchFamily="34" charset="0"/>
              </a:rPr>
              <a:t>Qualified for unemployment benefits; risk of homelessness or housing instability; income less than 80% AMI.</a:t>
            </a:r>
          </a:p>
          <a:p>
            <a:pPr marL="1943100" lvl="4" algn="l"/>
            <a:endParaRPr lang="en-US" sz="1800" dirty="0">
              <a:latin typeface="Arial" panose="020B0604020202020204" pitchFamily="34" charset="0"/>
              <a:cs typeface="Arial" panose="020B0604020202020204" pitchFamily="34" charset="0"/>
            </a:endParaRPr>
          </a:p>
          <a:p>
            <a:pPr marL="1943100" lvl="4" algn="l"/>
            <a:r>
              <a:rPr lang="en-US" sz="2200" dirty="0">
                <a:latin typeface="Arial" panose="020B0604020202020204" pitchFamily="34" charset="0"/>
                <a:cs typeface="Arial" panose="020B0604020202020204" pitchFamily="34" charset="0"/>
              </a:rPr>
              <a:t>2) </a:t>
            </a:r>
            <a:r>
              <a:rPr lang="en-US" sz="2400" dirty="0">
                <a:latin typeface="Arial" panose="020B0604020202020204" pitchFamily="34" charset="0"/>
                <a:cs typeface="Arial" panose="020B0604020202020204" pitchFamily="34" charset="0"/>
              </a:rPr>
              <a:t>Financial hardship due directly or indirectly to COVID-19; risk of homelessness or housing instability; income less than 80% AMI.</a:t>
            </a:r>
          </a:p>
          <a:p>
            <a:pPr marL="1257300" lvl="2" indent="-2286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257300" lvl="2" indent="-228600" algn="l">
              <a:buFont typeface="Arial" panose="020B0604020202020204" pitchFamily="34" charset="0"/>
              <a:buChar char="•"/>
            </a:pPr>
            <a:r>
              <a:rPr lang="en-US" sz="2400" dirty="0">
                <a:latin typeface="Arial" panose="020B0604020202020204" pitchFamily="34" charset="0"/>
                <a:cs typeface="Arial" panose="020B0604020202020204" pitchFamily="34" charset="0"/>
              </a:rPr>
              <a:t>(Note that a tenant who has qualified for unemployment benefits does not necessarily have to demonstrate adverse financial effects due to COVID-19.)</a:t>
            </a:r>
          </a:p>
          <a:p>
            <a:pPr marL="1257300" lvl="2" indent="-228600" algn="l">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2286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342900" indent="-2286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A26375E0-F43B-4046-9073-F5BA50BCD0C0}"/>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F6EF73BE-109F-A24F-9B9E-CBC1878DE4C8}"/>
              </a:ext>
            </a:extLst>
          </p:cNvPr>
          <p:cNvSpPr>
            <a:spLocks noGrp="1"/>
          </p:cNvSpPr>
          <p:nvPr>
            <p:ph type="sldNum" sz="quarter" idx="12"/>
          </p:nvPr>
        </p:nvSpPr>
        <p:spPr/>
        <p:txBody>
          <a:bodyPr/>
          <a:lstStyle/>
          <a:p>
            <a:fld id="{9981225C-665E-D943-89BE-01526AF715D0}" type="slidenum">
              <a:rPr lang="en-US" smtClean="0"/>
              <a:t>28</a:t>
            </a:fld>
            <a:endParaRPr lang="en-US"/>
          </a:p>
        </p:txBody>
      </p:sp>
    </p:spTree>
    <p:extLst>
      <p:ext uri="{BB962C8B-B14F-4D97-AF65-F5344CB8AC3E}">
        <p14:creationId xmlns:p14="http://schemas.microsoft.com/office/powerpoint/2010/main" val="2866832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60100-0591-FC4D-BE34-6E9A246BE31F}"/>
              </a:ext>
            </a:extLst>
          </p:cNvPr>
          <p:cNvSpPr>
            <a:spLocks noGrp="1"/>
          </p:cNvSpPr>
          <p:nvPr>
            <p:ph type="ctrTitle"/>
          </p:nvPr>
        </p:nvSpPr>
        <p:spPr>
          <a:xfrm>
            <a:off x="1524000" y="296563"/>
            <a:ext cx="9144000" cy="753761"/>
          </a:xfrm>
        </p:spPr>
        <p:txBody>
          <a:bodyPr>
            <a:normAutofit/>
          </a:bodyPr>
          <a:lstStyle/>
          <a:p>
            <a:r>
              <a:rPr lang="en-US" sz="3200" b="1" dirty="0">
                <a:latin typeface="Arial" panose="020B0604020202020204" pitchFamily="34" charset="0"/>
                <a:cs typeface="Arial" panose="020B0604020202020204" pitchFamily="34" charset="0"/>
              </a:rPr>
              <a:t>ERA Eligibility Information Statement (cont’d.)</a:t>
            </a:r>
          </a:p>
        </p:txBody>
      </p:sp>
      <p:sp>
        <p:nvSpPr>
          <p:cNvPr id="3" name="Subtitle 2">
            <a:extLst>
              <a:ext uri="{FF2B5EF4-FFF2-40B4-BE49-F238E27FC236}">
                <a16:creationId xmlns:a16="http://schemas.microsoft.com/office/drawing/2014/main" id="{A7028735-DB58-3148-9D74-DB6B914D6013}"/>
              </a:ext>
            </a:extLst>
          </p:cNvPr>
          <p:cNvSpPr>
            <a:spLocks noGrp="1"/>
          </p:cNvSpPr>
          <p:nvPr>
            <p:ph type="subTitle" idx="1"/>
          </p:nvPr>
        </p:nvSpPr>
        <p:spPr>
          <a:xfrm>
            <a:off x="931985" y="1235677"/>
            <a:ext cx="10421815" cy="5120674"/>
          </a:xfrm>
        </p:spPr>
        <p:txBody>
          <a:bodyPr>
            <a:normAutofit fontScale="92500" lnSpcReduction="20000"/>
          </a:bodyPr>
          <a:lstStyle/>
          <a:p>
            <a:pPr marL="571500" indent="-228600" algn="l">
              <a:spcBef>
                <a:spcPts val="1600"/>
              </a:spcBef>
              <a:buFont typeface="Arial" panose="020B0604020202020204" pitchFamily="34" charset="0"/>
              <a:buChar char="•"/>
            </a:pPr>
            <a:r>
              <a:rPr lang="en-US" sz="2800" dirty="0">
                <a:latin typeface="Arial" panose="020B0604020202020204" pitchFamily="34" charset="0"/>
                <a:cs typeface="Arial" panose="020B0604020202020204" pitchFamily="34" charset="0"/>
              </a:rPr>
              <a:t>Suggested form: Eligibility Information Statement </a:t>
            </a:r>
          </a:p>
          <a:p>
            <a:pPr marL="1485900" lvl="2" indent="-457200" algn="l">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1485900" lvl="2" indent="-228600" algn="l">
              <a:lnSpc>
                <a:spcPct val="110000"/>
              </a:lnSpc>
              <a:spcBef>
                <a:spcPts val="0"/>
              </a:spcBef>
              <a:buFont typeface="Arial" panose="020B0604020202020204" pitchFamily="34" charset="0"/>
              <a:buChar char="•"/>
            </a:pPr>
            <a:r>
              <a:rPr lang="en-US" sz="2400" dirty="0">
                <a:latin typeface="Arial" panose="020B0604020202020204" pitchFamily="34" charset="0"/>
                <a:cs typeface="Arial" panose="020B0604020202020204" pitchFamily="34" charset="0"/>
              </a:rPr>
              <a:t>Relies on applicant to describe in own words the adverse effects that the pandemic has had on the household’s financial circumstances.</a:t>
            </a:r>
          </a:p>
          <a:p>
            <a:pPr marL="1485900" lvl="2" indent="-457200" algn="l">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1485900" lvl="2" indent="-228600" algn="l">
              <a:lnSpc>
                <a:spcPct val="110000"/>
              </a:lnSpc>
              <a:buFont typeface="Arial" panose="020B0604020202020204" pitchFamily="34" charset="0"/>
              <a:buChar char="•"/>
            </a:pPr>
            <a:r>
              <a:rPr lang="en-US" sz="2400" dirty="0">
                <a:latin typeface="Arial" panose="020B0604020202020204" pitchFamily="34" charset="0"/>
                <a:cs typeface="Arial" panose="020B0604020202020204" pitchFamily="34" charset="0"/>
              </a:rPr>
              <a:t>In certain extenuating circumstances, allows applicants to substitute a written attestation in place of required documents.</a:t>
            </a:r>
          </a:p>
          <a:p>
            <a:pPr marL="1485900" lvl="2" indent="-457200" algn="l">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1485900" lvl="2" indent="-228600" algn="l">
              <a:lnSpc>
                <a:spcPct val="110000"/>
              </a:lnSpc>
              <a:buFont typeface="Arial" panose="020B0604020202020204" pitchFamily="34" charset="0"/>
              <a:buChar char="•"/>
            </a:pPr>
            <a:r>
              <a:rPr lang="en-US" sz="2400" dirty="0">
                <a:latin typeface="Arial" panose="020B0604020202020204" pitchFamily="34" charset="0"/>
                <a:cs typeface="Arial" panose="020B0604020202020204" pitchFamily="34" charset="0"/>
              </a:rPr>
              <a:t>Should describe situations where written attestations may be allowed.</a:t>
            </a:r>
          </a:p>
          <a:p>
            <a:pPr marL="1485900" lvl="2" indent="-457200" algn="l">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1485900" lvl="2" indent="-228600" algn="l">
              <a:lnSpc>
                <a:spcPct val="100000"/>
              </a:lnSpc>
              <a:buFont typeface="Arial" panose="020B0604020202020204" pitchFamily="34" charset="0"/>
              <a:buChar char="•"/>
            </a:pPr>
            <a:r>
              <a:rPr lang="en-US" sz="2400" dirty="0">
                <a:latin typeface="Arial" panose="020B0604020202020204" pitchFamily="34" charset="0"/>
                <a:cs typeface="Arial" panose="020B0604020202020204" pitchFamily="34" charset="0"/>
              </a:rPr>
              <a:t>TDHE will often have to decide, on a case-by-case basis, whether a written attestation is acceptable.  </a:t>
            </a:r>
          </a:p>
          <a:p>
            <a:pPr marL="1485900" lvl="2" indent="-228600" algn="l">
              <a:lnSpc>
                <a:spcPct val="100000"/>
              </a:lnSpc>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1485900" lvl="2" indent="-228600" algn="l">
              <a:lnSpc>
                <a:spcPct val="100000"/>
              </a:lnSpc>
              <a:buFont typeface="Arial" panose="020B0604020202020204" pitchFamily="34" charset="0"/>
              <a:buChar char="•"/>
            </a:pPr>
            <a:r>
              <a:rPr lang="en-US" sz="2400" dirty="0">
                <a:latin typeface="Arial" panose="020B0604020202020204" pitchFamily="34" charset="0"/>
                <a:cs typeface="Arial" panose="020B0604020202020204" pitchFamily="34" charset="0"/>
              </a:rPr>
              <a:t>Categorical Eligibility – household income - reference: May 7 ERA FAQ #4.</a:t>
            </a:r>
          </a:p>
          <a:p>
            <a:pPr marL="1485900" lvl="2" indent="-228600" algn="l">
              <a:lnSpc>
                <a:spcPct val="100000"/>
              </a:lnSpc>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1485900" lvl="2" indent="-457200" algn="l">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marL="342900" indent="-2286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342900" indent="-2286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A26375E0-F43B-4046-9073-F5BA50BCD0C0}"/>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F6EF73BE-109F-A24F-9B9E-CBC1878DE4C8}"/>
              </a:ext>
            </a:extLst>
          </p:cNvPr>
          <p:cNvSpPr>
            <a:spLocks noGrp="1"/>
          </p:cNvSpPr>
          <p:nvPr>
            <p:ph type="sldNum" sz="quarter" idx="12"/>
          </p:nvPr>
        </p:nvSpPr>
        <p:spPr/>
        <p:txBody>
          <a:bodyPr/>
          <a:lstStyle/>
          <a:p>
            <a:fld id="{9981225C-665E-D943-89BE-01526AF715D0}" type="slidenum">
              <a:rPr lang="en-US" smtClean="0"/>
              <a:t>29</a:t>
            </a:fld>
            <a:endParaRPr lang="en-US"/>
          </a:p>
        </p:txBody>
      </p:sp>
    </p:spTree>
    <p:extLst>
      <p:ext uri="{BB962C8B-B14F-4D97-AF65-F5344CB8AC3E}">
        <p14:creationId xmlns:p14="http://schemas.microsoft.com/office/powerpoint/2010/main" val="3831222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7CF5A-84FA-464B-887B-D2C67C272A42}"/>
              </a:ext>
            </a:extLst>
          </p:cNvPr>
          <p:cNvSpPr>
            <a:spLocks noGrp="1"/>
          </p:cNvSpPr>
          <p:nvPr>
            <p:ph type="title"/>
          </p:nvPr>
        </p:nvSpPr>
        <p:spPr>
          <a:xfrm>
            <a:off x="831850" y="383058"/>
            <a:ext cx="10515600" cy="4819137"/>
          </a:xfrm>
        </p:spPr>
        <p:txBody>
          <a:bodyPr>
            <a:normAutofit/>
          </a:bodyPr>
          <a:lstStyle/>
          <a:p>
            <a:pPr algn="ctr"/>
            <a:r>
              <a:rPr lang="en-US" sz="4400" b="1" dirty="0">
                <a:latin typeface="Arial" panose="020B0604020202020204" pitchFamily="34" charset="0"/>
                <a:cs typeface="Arial" panose="020B0604020202020204" pitchFamily="34" charset="0"/>
              </a:rPr>
              <a:t>1.  The Seismic Impacts</a:t>
            </a:r>
            <a:br>
              <a:rPr lang="en-US" sz="4400" b="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Pandemic &amp; Post-Pandemic Funding</a:t>
            </a:r>
            <a:br>
              <a:rPr lang="en-US" sz="4400" b="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Will Have on </a:t>
            </a:r>
            <a:br>
              <a:rPr lang="en-US" sz="4400" b="1" dirty="0">
                <a:latin typeface="Arial" panose="020B0604020202020204" pitchFamily="34" charset="0"/>
                <a:cs typeface="Arial" panose="020B0604020202020204" pitchFamily="34" charset="0"/>
              </a:rPr>
            </a:br>
            <a:r>
              <a:rPr lang="en-US" sz="4400" b="1" dirty="0">
                <a:latin typeface="Arial" panose="020B0604020202020204" pitchFamily="34" charset="0"/>
                <a:cs typeface="Arial" panose="020B0604020202020204" pitchFamily="34" charset="0"/>
              </a:rPr>
              <a:t>TDHEs &amp; Indian Housing</a:t>
            </a:r>
            <a:br>
              <a:rPr lang="en-US" sz="3200" dirty="0">
                <a:latin typeface="Arial" panose="020B0604020202020204" pitchFamily="34" charset="0"/>
                <a:cs typeface="Arial" panose="020B0604020202020204" pitchFamily="34" charset="0"/>
              </a:rPr>
            </a:br>
            <a:br>
              <a:rPr lang="en-US" sz="3200"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(an overview)</a:t>
            </a:r>
            <a:br>
              <a:rPr lang="en-US" sz="2400" b="1" dirty="0">
                <a:latin typeface="Arial" panose="020B0604020202020204" pitchFamily="34" charset="0"/>
                <a:cs typeface="Arial" panose="020B0604020202020204" pitchFamily="34" charset="0"/>
              </a:rPr>
            </a:br>
            <a:endParaRPr lang="en-US" sz="2400" b="1"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BD872DE6-4CBC-5A42-B9DD-2A6C49976DB8}"/>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CA3779C7-051A-4C4D-B540-EB8CDB04F51C}"/>
              </a:ext>
            </a:extLst>
          </p:cNvPr>
          <p:cNvSpPr>
            <a:spLocks noGrp="1"/>
          </p:cNvSpPr>
          <p:nvPr>
            <p:ph type="sldNum" sz="quarter" idx="12"/>
          </p:nvPr>
        </p:nvSpPr>
        <p:spPr/>
        <p:txBody>
          <a:bodyPr/>
          <a:lstStyle/>
          <a:p>
            <a:fld id="{23089BB5-E7F6-684F-96B5-C3523B4F20E2}" type="slidenum">
              <a:rPr lang="en-US" smtClean="0"/>
              <a:t>3</a:t>
            </a:fld>
            <a:endParaRPr lang="en-US"/>
          </a:p>
        </p:txBody>
      </p:sp>
    </p:spTree>
    <p:extLst>
      <p:ext uri="{BB962C8B-B14F-4D97-AF65-F5344CB8AC3E}">
        <p14:creationId xmlns:p14="http://schemas.microsoft.com/office/powerpoint/2010/main" val="11045380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60100-0591-FC4D-BE34-6E9A246BE31F}"/>
              </a:ext>
            </a:extLst>
          </p:cNvPr>
          <p:cNvSpPr>
            <a:spLocks noGrp="1"/>
          </p:cNvSpPr>
          <p:nvPr>
            <p:ph type="ctrTitle"/>
          </p:nvPr>
        </p:nvSpPr>
        <p:spPr>
          <a:xfrm>
            <a:off x="1524000" y="296563"/>
            <a:ext cx="9144000" cy="753761"/>
          </a:xfrm>
        </p:spPr>
        <p:txBody>
          <a:bodyPr>
            <a:normAutofit/>
          </a:bodyPr>
          <a:lstStyle/>
          <a:p>
            <a:r>
              <a:rPr lang="en-US" sz="3600" b="1" dirty="0">
                <a:latin typeface="Arial" panose="020B0604020202020204" pitchFamily="34" charset="0"/>
                <a:cs typeface="Arial" panose="020B0604020202020204" pitchFamily="34" charset="0"/>
              </a:rPr>
              <a:t>ERA Landlord Payment Memorandum</a:t>
            </a:r>
          </a:p>
        </p:txBody>
      </p:sp>
      <p:sp>
        <p:nvSpPr>
          <p:cNvPr id="3" name="Subtitle 2">
            <a:extLst>
              <a:ext uri="{FF2B5EF4-FFF2-40B4-BE49-F238E27FC236}">
                <a16:creationId xmlns:a16="http://schemas.microsoft.com/office/drawing/2014/main" id="{A7028735-DB58-3148-9D74-DB6B914D6013}"/>
              </a:ext>
            </a:extLst>
          </p:cNvPr>
          <p:cNvSpPr>
            <a:spLocks noGrp="1"/>
          </p:cNvSpPr>
          <p:nvPr>
            <p:ph type="subTitle" idx="1"/>
          </p:nvPr>
        </p:nvSpPr>
        <p:spPr>
          <a:xfrm>
            <a:off x="879231" y="1434353"/>
            <a:ext cx="10621107" cy="4403739"/>
          </a:xfrm>
        </p:spPr>
        <p:txBody>
          <a:bodyPr>
            <a:normAutofit fontScale="92500" lnSpcReduction="10000"/>
          </a:bodyPr>
          <a:lstStyle/>
          <a:p>
            <a:pPr marL="342900" indent="-228600" algn="l">
              <a:buFont typeface="Arial" panose="020B0604020202020204" pitchFamily="34" charset="0"/>
              <a:buChar char="•"/>
            </a:pPr>
            <a:r>
              <a:rPr lang="en-US" sz="2800" dirty="0">
                <a:latin typeface="Arial" panose="020B0604020202020204" pitchFamily="34" charset="0"/>
                <a:cs typeface="Arial" panose="020B0604020202020204" pitchFamily="34" charset="0"/>
              </a:rPr>
              <a:t>Suggested form: ERA Landlord Payment Memorandum</a:t>
            </a:r>
          </a:p>
          <a:p>
            <a:pPr marL="1257300" lvl="2" indent="-228600" algn="l">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1257300" lvl="2" indent="-228600" algn="l">
              <a:spcBef>
                <a:spcPts val="0"/>
              </a:spcBef>
              <a:buFont typeface="Arial" panose="020B0604020202020204" pitchFamily="34" charset="0"/>
              <a:buChar char="•"/>
            </a:pPr>
            <a:r>
              <a:rPr lang="en-US" sz="2800" dirty="0">
                <a:latin typeface="Arial" panose="020B0604020202020204" pitchFamily="34" charset="0"/>
                <a:cs typeface="Arial" panose="020B0604020202020204" pitchFamily="34" charset="0"/>
              </a:rPr>
              <a:t>Memorializes the amount of rental assistance the TDHE has made to landlord.</a:t>
            </a:r>
          </a:p>
          <a:p>
            <a:pPr marL="1257300" lvl="2" indent="-228600" algn="l">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1257300" lvl="2" indent="-228600" algn="l">
              <a:buFont typeface="Arial" panose="020B0604020202020204" pitchFamily="34" charset="0"/>
              <a:buChar char="•"/>
            </a:pPr>
            <a:r>
              <a:rPr lang="en-US" sz="2800" dirty="0">
                <a:latin typeface="Arial" panose="020B0604020202020204" pitchFamily="34" charset="0"/>
                <a:cs typeface="Arial" panose="020B0604020202020204" pitchFamily="34" charset="0"/>
              </a:rPr>
              <a:t>Issued to both tenant and landlord.</a:t>
            </a:r>
          </a:p>
          <a:p>
            <a:pPr marL="1257300" lvl="2" indent="-228600" algn="l">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1257300" lvl="2" indent="-228600" algn="l">
              <a:buFont typeface="Arial" panose="020B0604020202020204" pitchFamily="34" charset="0"/>
              <a:buChar char="•"/>
            </a:pPr>
            <a:r>
              <a:rPr lang="en-US" sz="2800" dirty="0">
                <a:latin typeface="Arial" panose="020B0604020202020204" pitchFamily="34" charset="0"/>
                <a:cs typeface="Arial" panose="020B0604020202020204" pitchFamily="34" charset="0"/>
              </a:rPr>
              <a:t>Provides notice to both tenant and landlord as to whether tenant can apply for funds again, or if tenant has exhausted all potential benefits under the ERA program.</a:t>
            </a:r>
          </a:p>
          <a:p>
            <a:pPr marL="1257300" lvl="2" indent="-228600" algn="l">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1257300" lvl="2" indent="-228600" algn="l">
              <a:buFont typeface="Arial" panose="020B0604020202020204" pitchFamily="34" charset="0"/>
              <a:buChar char="•"/>
            </a:pPr>
            <a:r>
              <a:rPr lang="en-US" sz="2800" dirty="0">
                <a:latin typeface="Arial" panose="020B0604020202020204" pitchFamily="34" charset="0"/>
                <a:cs typeface="Arial" panose="020B0604020202020204" pitchFamily="34" charset="0"/>
              </a:rPr>
              <a:t>Reference: May 7 ERA FAQs #15 and 32</a:t>
            </a:r>
          </a:p>
          <a:p>
            <a:pPr marL="114300" algn="l"/>
            <a:endParaRPr lang="en-US" dirty="0">
              <a:latin typeface="Arial" panose="020B0604020202020204" pitchFamily="34" charset="0"/>
              <a:cs typeface="Arial" panose="020B0604020202020204" pitchFamily="34" charset="0"/>
            </a:endParaRPr>
          </a:p>
          <a:p>
            <a:pPr marL="342900" indent="-2286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342900" indent="-2286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A26375E0-F43B-4046-9073-F5BA50BCD0C0}"/>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F6EF73BE-109F-A24F-9B9E-CBC1878DE4C8}"/>
              </a:ext>
            </a:extLst>
          </p:cNvPr>
          <p:cNvSpPr>
            <a:spLocks noGrp="1"/>
          </p:cNvSpPr>
          <p:nvPr>
            <p:ph type="sldNum" sz="quarter" idx="12"/>
          </p:nvPr>
        </p:nvSpPr>
        <p:spPr/>
        <p:txBody>
          <a:bodyPr/>
          <a:lstStyle/>
          <a:p>
            <a:fld id="{9981225C-665E-D943-89BE-01526AF715D0}" type="slidenum">
              <a:rPr lang="en-US" smtClean="0"/>
              <a:t>30</a:t>
            </a:fld>
            <a:endParaRPr lang="en-US"/>
          </a:p>
        </p:txBody>
      </p:sp>
    </p:spTree>
    <p:extLst>
      <p:ext uri="{BB962C8B-B14F-4D97-AF65-F5344CB8AC3E}">
        <p14:creationId xmlns:p14="http://schemas.microsoft.com/office/powerpoint/2010/main" val="29885633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60100-0591-FC4D-BE34-6E9A246BE31F}"/>
              </a:ext>
            </a:extLst>
          </p:cNvPr>
          <p:cNvSpPr>
            <a:spLocks noGrp="1"/>
          </p:cNvSpPr>
          <p:nvPr>
            <p:ph type="ctrTitle"/>
          </p:nvPr>
        </p:nvSpPr>
        <p:spPr>
          <a:xfrm>
            <a:off x="1524000" y="296563"/>
            <a:ext cx="9144000" cy="753761"/>
          </a:xfrm>
        </p:spPr>
        <p:txBody>
          <a:bodyPr>
            <a:normAutofit/>
          </a:bodyPr>
          <a:lstStyle/>
          <a:p>
            <a:r>
              <a:rPr lang="en-US" sz="3600" b="1" dirty="0">
                <a:latin typeface="Arial" panose="020B0604020202020204" pitchFamily="34" charset="0"/>
                <a:cs typeface="Arial" panose="020B0604020202020204" pitchFamily="34" charset="0"/>
              </a:rPr>
              <a:t>ERA Notification of Total or Partial Denial </a:t>
            </a:r>
          </a:p>
        </p:txBody>
      </p:sp>
      <p:sp>
        <p:nvSpPr>
          <p:cNvPr id="3" name="Subtitle 2">
            <a:extLst>
              <a:ext uri="{FF2B5EF4-FFF2-40B4-BE49-F238E27FC236}">
                <a16:creationId xmlns:a16="http://schemas.microsoft.com/office/drawing/2014/main" id="{A7028735-DB58-3148-9D74-DB6B914D6013}"/>
              </a:ext>
            </a:extLst>
          </p:cNvPr>
          <p:cNvSpPr>
            <a:spLocks noGrp="1"/>
          </p:cNvSpPr>
          <p:nvPr>
            <p:ph type="subTitle" idx="1"/>
          </p:nvPr>
        </p:nvSpPr>
        <p:spPr>
          <a:xfrm>
            <a:off x="786809" y="1210962"/>
            <a:ext cx="10566991" cy="5145387"/>
          </a:xfrm>
        </p:spPr>
        <p:txBody>
          <a:bodyPr>
            <a:normAutofit fontScale="85000" lnSpcReduction="10000"/>
          </a:bodyPr>
          <a:lstStyle/>
          <a:p>
            <a:pPr marL="342900" indent="-228600" algn="l">
              <a:lnSpc>
                <a:spcPct val="120000"/>
              </a:lnSpc>
              <a:buFont typeface="Arial" panose="020B0604020202020204" pitchFamily="34" charset="0"/>
              <a:buChar char="•"/>
            </a:pPr>
            <a:r>
              <a:rPr lang="en-US" sz="2800" dirty="0">
                <a:latin typeface="Arial" panose="020B0604020202020204" pitchFamily="34" charset="0"/>
                <a:cs typeface="Arial" panose="020B0604020202020204" pitchFamily="34" charset="0"/>
              </a:rPr>
              <a:t>Suggested form: Notification of Total or Partial Denial of Assistance</a:t>
            </a:r>
          </a:p>
          <a:p>
            <a:pPr marL="1257300" lvl="2" indent="-228600" algn="l">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1257300" lvl="2" indent="-228600" algn="l">
              <a:spcBef>
                <a:spcPts val="0"/>
              </a:spcBef>
              <a:buFont typeface="Arial" panose="020B0604020202020204" pitchFamily="34" charset="0"/>
              <a:buChar char="•"/>
            </a:pPr>
            <a:r>
              <a:rPr lang="en-US" sz="2600" dirty="0">
                <a:latin typeface="Arial" panose="020B0604020202020204" pitchFamily="34" charset="0"/>
                <a:cs typeface="Arial" panose="020B0604020202020204" pitchFamily="34" charset="0"/>
              </a:rPr>
              <a:t>Explains why application was denied.</a:t>
            </a:r>
          </a:p>
          <a:p>
            <a:pPr marL="1257300" lvl="2" indent="-228600" algn="l">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1257300" lvl="2" indent="-228600" algn="l">
              <a:buFont typeface="Arial" panose="020B0604020202020204" pitchFamily="34" charset="0"/>
              <a:buChar char="•"/>
            </a:pPr>
            <a:r>
              <a:rPr lang="en-US" sz="2600" dirty="0">
                <a:latin typeface="Arial" panose="020B0604020202020204" pitchFamily="34" charset="0"/>
                <a:cs typeface="Arial" panose="020B0604020202020204" pitchFamily="34" charset="0"/>
              </a:rPr>
              <a:t>”Partial denial” = Applicants not paid the entire amount they applied for.</a:t>
            </a:r>
          </a:p>
          <a:p>
            <a:pPr marL="1257300" lvl="2" indent="-228600" algn="l">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1257300" lvl="2" indent="-228600" algn="l">
              <a:lnSpc>
                <a:spcPct val="110000"/>
              </a:lnSpc>
              <a:spcBef>
                <a:spcPts val="0"/>
              </a:spcBef>
              <a:buFont typeface="Arial" panose="020B0604020202020204" pitchFamily="34" charset="0"/>
              <a:buChar char="•"/>
            </a:pPr>
            <a:r>
              <a:rPr lang="en-US" sz="2600" dirty="0">
                <a:latin typeface="Arial" panose="020B0604020202020204" pitchFamily="34" charset="0"/>
                <a:cs typeface="Arial" panose="020B0604020202020204" pitchFamily="34" charset="0"/>
              </a:rPr>
              <a:t>If partial denial, then whatever amount of assistance that is actually paid must be memorialized in a separately sent ERA Landlord Payment Memorandum.</a:t>
            </a:r>
          </a:p>
          <a:p>
            <a:pPr marL="1257300" lvl="2" indent="-228600" algn="l">
              <a:spcBef>
                <a:spcPts val="0"/>
              </a:spcBef>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1257300" lvl="2" indent="-228600" algn="l">
              <a:lnSpc>
                <a:spcPct val="120000"/>
              </a:lnSpc>
              <a:spcBef>
                <a:spcPts val="0"/>
              </a:spcBef>
              <a:buFont typeface="Arial" panose="020B0604020202020204" pitchFamily="34" charset="0"/>
              <a:buChar char="•"/>
            </a:pPr>
            <a:r>
              <a:rPr lang="en-US" sz="2600" dirty="0">
                <a:latin typeface="Arial" panose="020B0604020202020204" pitchFamily="34" charset="0"/>
                <a:cs typeface="Arial" panose="020B0604020202020204" pitchFamily="34" charset="0"/>
              </a:rPr>
              <a:t>IMPORTANTLY, encourages the recipients of this notice to contact the TDHE for further information and explanation about the denial, as well as for information about other possible funding options. </a:t>
            </a:r>
          </a:p>
          <a:p>
            <a:pPr marL="1257300" lvl="2" indent="-228600" algn="l">
              <a:lnSpc>
                <a:spcPct val="120000"/>
              </a:lnSpc>
              <a:spcBef>
                <a:spcPts val="0"/>
              </a:spcBef>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1257300" lvl="2" indent="-228600" algn="l">
              <a:lnSpc>
                <a:spcPct val="120000"/>
              </a:lnSpc>
              <a:spcBef>
                <a:spcPts val="0"/>
              </a:spcBef>
              <a:buFont typeface="Arial" panose="020B0604020202020204" pitchFamily="34" charset="0"/>
              <a:buChar char="•"/>
            </a:pPr>
            <a:r>
              <a:rPr lang="en-US" sz="2600" dirty="0">
                <a:latin typeface="Arial" panose="020B0604020202020204" pitchFamily="34" charset="0"/>
                <a:cs typeface="Arial" panose="020B0604020202020204" pitchFamily="34" charset="0"/>
              </a:rPr>
              <a:t>Reference: May 7 ERA FAQs # 14 and 15</a:t>
            </a:r>
          </a:p>
          <a:p>
            <a:pPr marL="1028700" lvl="2" algn="l"/>
            <a:endParaRPr lang="en-US" dirty="0">
              <a:latin typeface="Arial" panose="020B0604020202020204" pitchFamily="34" charset="0"/>
              <a:cs typeface="Arial" panose="020B0604020202020204" pitchFamily="34" charset="0"/>
            </a:endParaRPr>
          </a:p>
          <a:p>
            <a:pPr marL="1257300" lvl="2" indent="-2286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257300" lvl="2" indent="-2286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A26375E0-F43B-4046-9073-F5BA50BCD0C0}"/>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F6EF73BE-109F-A24F-9B9E-CBC1878DE4C8}"/>
              </a:ext>
            </a:extLst>
          </p:cNvPr>
          <p:cNvSpPr>
            <a:spLocks noGrp="1"/>
          </p:cNvSpPr>
          <p:nvPr>
            <p:ph type="sldNum" sz="quarter" idx="12"/>
          </p:nvPr>
        </p:nvSpPr>
        <p:spPr/>
        <p:txBody>
          <a:bodyPr/>
          <a:lstStyle/>
          <a:p>
            <a:fld id="{9981225C-665E-D943-89BE-01526AF715D0}" type="slidenum">
              <a:rPr lang="en-US" smtClean="0"/>
              <a:t>31</a:t>
            </a:fld>
            <a:endParaRPr lang="en-US"/>
          </a:p>
        </p:txBody>
      </p:sp>
    </p:spTree>
    <p:extLst>
      <p:ext uri="{BB962C8B-B14F-4D97-AF65-F5344CB8AC3E}">
        <p14:creationId xmlns:p14="http://schemas.microsoft.com/office/powerpoint/2010/main" val="28206167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E772A-90E5-4F4D-94BC-6EA2439FB209}"/>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Written Attestations</a:t>
            </a:r>
          </a:p>
        </p:txBody>
      </p:sp>
      <p:sp>
        <p:nvSpPr>
          <p:cNvPr id="3" name="Content Placeholder 2">
            <a:extLst>
              <a:ext uri="{FF2B5EF4-FFF2-40B4-BE49-F238E27FC236}">
                <a16:creationId xmlns:a16="http://schemas.microsoft.com/office/drawing/2014/main" id="{7516BC84-D1C0-FC4D-B21F-EE87142DC992}"/>
              </a:ext>
            </a:extLst>
          </p:cNvPr>
          <p:cNvSpPr>
            <a:spLocks noGrp="1"/>
          </p:cNvSpPr>
          <p:nvPr>
            <p:ph idx="1"/>
          </p:nvPr>
        </p:nvSpPr>
        <p:spPr/>
        <p:txBody>
          <a:bodyPr>
            <a:normAutofit fontScale="92500" lnSpcReduction="20000"/>
          </a:bodyPr>
          <a:lstStyle/>
          <a:p>
            <a:r>
              <a:rPr lang="en-US" dirty="0">
                <a:latin typeface="Arial" panose="020B0604020202020204" pitchFamily="34" charset="0"/>
                <a:cs typeface="Arial" panose="020B0604020202020204" pitchFamily="34" charset="0"/>
              </a:rPr>
              <a:t>Reference: May 7 ERA FAQs # 1, 4, 5, and 15</a:t>
            </a:r>
          </a:p>
          <a:p>
            <a:endParaRPr lang="en-US" sz="20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Information on application is true and correct.</a:t>
            </a:r>
          </a:p>
          <a:p>
            <a:endParaRPr lang="en-US" sz="22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Household income</a:t>
            </a:r>
          </a:p>
          <a:p>
            <a:endParaRPr lang="en-US" sz="20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When there is no lease or other evidence documenting tenancy.</a:t>
            </a:r>
          </a:p>
          <a:p>
            <a:endParaRPr lang="en-US" sz="20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Certification that no other COVID rental assistance (or partial assistance) has been received by household.</a:t>
            </a:r>
          </a:p>
          <a:p>
            <a:pPr lvl="2">
              <a:spcBef>
                <a:spcPts val="1100"/>
              </a:spcBef>
            </a:pPr>
            <a:r>
              <a:rPr lang="en-US" sz="2600" dirty="0">
                <a:latin typeface="Arial" panose="020B0604020202020204" pitchFamily="34" charset="0"/>
                <a:cs typeface="Arial" panose="020B0604020202020204" pitchFamily="34" charset="0"/>
              </a:rPr>
              <a:t>Certification may be included as part of  application form.</a:t>
            </a:r>
          </a:p>
        </p:txBody>
      </p:sp>
      <p:sp>
        <p:nvSpPr>
          <p:cNvPr id="4" name="Footer Placeholder 3">
            <a:extLst>
              <a:ext uri="{FF2B5EF4-FFF2-40B4-BE49-F238E27FC236}">
                <a16:creationId xmlns:a16="http://schemas.microsoft.com/office/drawing/2014/main" id="{22686BD0-D6F7-F849-AADC-69A9C8D546E0}"/>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2468DAE5-473F-1C44-AE4F-3B8B8ED0E9F5}"/>
              </a:ext>
            </a:extLst>
          </p:cNvPr>
          <p:cNvSpPr>
            <a:spLocks noGrp="1"/>
          </p:cNvSpPr>
          <p:nvPr>
            <p:ph type="sldNum" sz="quarter" idx="12"/>
          </p:nvPr>
        </p:nvSpPr>
        <p:spPr/>
        <p:txBody>
          <a:bodyPr/>
          <a:lstStyle/>
          <a:p>
            <a:fld id="{9981225C-665E-D943-89BE-01526AF715D0}" type="slidenum">
              <a:rPr lang="en-US" smtClean="0"/>
              <a:t>32</a:t>
            </a:fld>
            <a:endParaRPr lang="en-US"/>
          </a:p>
        </p:txBody>
      </p:sp>
    </p:spTree>
    <p:extLst>
      <p:ext uri="{BB962C8B-B14F-4D97-AF65-F5344CB8AC3E}">
        <p14:creationId xmlns:p14="http://schemas.microsoft.com/office/powerpoint/2010/main" val="17432384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E772A-90E5-4F4D-94BC-6EA2439FB209}"/>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Income Determination</a:t>
            </a:r>
          </a:p>
        </p:txBody>
      </p:sp>
      <p:sp>
        <p:nvSpPr>
          <p:cNvPr id="3" name="Content Placeholder 2">
            <a:extLst>
              <a:ext uri="{FF2B5EF4-FFF2-40B4-BE49-F238E27FC236}">
                <a16:creationId xmlns:a16="http://schemas.microsoft.com/office/drawing/2014/main" id="{7516BC84-D1C0-FC4D-B21F-EE87142DC992}"/>
              </a:ext>
            </a:extLst>
          </p:cNvPr>
          <p:cNvSpPr>
            <a:spLocks noGrp="1"/>
          </p:cNvSpPr>
          <p:nvPr>
            <p:ph idx="1"/>
          </p:nvPr>
        </p:nvSpPr>
        <p:spPr>
          <a:xfrm>
            <a:off x="838200" y="1466850"/>
            <a:ext cx="10515600" cy="4710113"/>
          </a:xfrm>
        </p:spPr>
        <p:txBody>
          <a:bodyPr>
            <a:normAutofit fontScale="85000" lnSpcReduction="20000"/>
          </a:bodyPr>
          <a:lstStyle/>
          <a:p>
            <a:r>
              <a:rPr lang="en-US" dirty="0">
                <a:latin typeface="Arial" panose="020B0604020202020204" pitchFamily="34" charset="0"/>
                <a:cs typeface="Arial" panose="020B0604020202020204" pitchFamily="34" charset="0"/>
              </a:rPr>
              <a:t>Reference: May 7 ERA FAQ #4</a:t>
            </a:r>
          </a:p>
          <a:p>
            <a:endParaRPr lang="en-US" sz="21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In order to maximize assistance provided and to use the funding as intended:</a:t>
            </a:r>
          </a:p>
          <a:p>
            <a:pPr lvl="2">
              <a:lnSpc>
                <a:spcPct val="110000"/>
              </a:lnSpc>
              <a:spcBef>
                <a:spcPts val="1100"/>
              </a:spcBef>
            </a:pPr>
            <a:r>
              <a:rPr lang="en-US" sz="2600" dirty="0">
                <a:latin typeface="Arial" panose="020B0604020202020204" pitchFamily="34" charset="0"/>
                <a:cs typeface="Arial" panose="020B0604020202020204" pitchFamily="34" charset="0"/>
              </a:rPr>
              <a:t>Use the income determination category that is most favorable to the applicant.</a:t>
            </a:r>
          </a:p>
          <a:p>
            <a:pPr lvl="2">
              <a:spcBef>
                <a:spcPts val="1100"/>
              </a:spcBef>
            </a:pPr>
            <a:r>
              <a:rPr lang="en-US" sz="2600" dirty="0">
                <a:latin typeface="Arial" panose="020B0604020202020204" pitchFamily="34" charset="0"/>
                <a:cs typeface="Arial" panose="020B0604020202020204" pitchFamily="34" charset="0"/>
              </a:rPr>
              <a:t>Uniformity.</a:t>
            </a:r>
          </a:p>
          <a:p>
            <a:pPr lvl="2">
              <a:lnSpc>
                <a:spcPct val="100000"/>
              </a:lnSpc>
              <a:spcBef>
                <a:spcPts val="1100"/>
              </a:spcBef>
            </a:pPr>
            <a:r>
              <a:rPr lang="en-US" sz="2600" dirty="0">
                <a:latin typeface="Arial" panose="020B0604020202020204" pitchFamily="34" charset="0"/>
                <a:cs typeface="Arial" panose="020B0604020202020204" pitchFamily="34" charset="0"/>
              </a:rPr>
              <a:t>Could require more documentation and legwork by staff, but allows the TDHE to assist more families. </a:t>
            </a:r>
          </a:p>
          <a:p>
            <a:endParaRPr lang="en-US" sz="21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The statute gives the TDHE the option to determine income by either: </a:t>
            </a:r>
          </a:p>
          <a:p>
            <a:pPr lvl="2">
              <a:spcBef>
                <a:spcPts val="1100"/>
              </a:spcBef>
            </a:pPr>
            <a:r>
              <a:rPr lang="en-US" sz="2600" dirty="0">
                <a:latin typeface="Arial" panose="020B0604020202020204" pitchFamily="34" charset="0"/>
                <a:cs typeface="Arial" panose="020B0604020202020204" pitchFamily="34" charset="0"/>
              </a:rPr>
              <a:t>2020 Information.</a:t>
            </a:r>
          </a:p>
          <a:p>
            <a:pPr lvl="2">
              <a:spcBef>
                <a:spcPts val="1100"/>
              </a:spcBef>
            </a:pPr>
            <a:r>
              <a:rPr lang="en-US" sz="2600" dirty="0">
                <a:latin typeface="Arial" panose="020B0604020202020204" pitchFamily="34" charset="0"/>
                <a:cs typeface="Arial" panose="020B0604020202020204" pitchFamily="34" charset="0"/>
              </a:rPr>
              <a:t>Monthly income, at the time of the application.</a:t>
            </a:r>
          </a:p>
          <a:p>
            <a:pPr lvl="1"/>
            <a:endParaRPr lang="en-US" dirty="0"/>
          </a:p>
        </p:txBody>
      </p:sp>
      <p:sp>
        <p:nvSpPr>
          <p:cNvPr id="4" name="Footer Placeholder 3">
            <a:extLst>
              <a:ext uri="{FF2B5EF4-FFF2-40B4-BE49-F238E27FC236}">
                <a16:creationId xmlns:a16="http://schemas.microsoft.com/office/drawing/2014/main" id="{22686BD0-D6F7-F849-AADC-69A9C8D546E0}"/>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2468DAE5-473F-1C44-AE4F-3B8B8ED0E9F5}"/>
              </a:ext>
            </a:extLst>
          </p:cNvPr>
          <p:cNvSpPr>
            <a:spLocks noGrp="1"/>
          </p:cNvSpPr>
          <p:nvPr>
            <p:ph type="sldNum" sz="quarter" idx="12"/>
          </p:nvPr>
        </p:nvSpPr>
        <p:spPr/>
        <p:txBody>
          <a:bodyPr/>
          <a:lstStyle/>
          <a:p>
            <a:fld id="{9981225C-665E-D943-89BE-01526AF715D0}" type="slidenum">
              <a:rPr lang="en-US" smtClean="0"/>
              <a:t>33</a:t>
            </a:fld>
            <a:endParaRPr lang="en-US"/>
          </a:p>
        </p:txBody>
      </p:sp>
    </p:spTree>
    <p:extLst>
      <p:ext uri="{BB962C8B-B14F-4D97-AF65-F5344CB8AC3E}">
        <p14:creationId xmlns:p14="http://schemas.microsoft.com/office/powerpoint/2010/main" val="33395611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7F106-0E7F-6149-A40C-DE2E6C138214}"/>
              </a:ext>
            </a:extLst>
          </p:cNvPr>
          <p:cNvSpPr>
            <a:spLocks noGrp="1"/>
          </p:cNvSpPr>
          <p:nvPr>
            <p:ph type="title"/>
          </p:nvPr>
        </p:nvSpPr>
        <p:spPr/>
        <p:txBody>
          <a:bodyPr>
            <a:normAutofit/>
          </a:bodyPr>
          <a:lstStyle/>
          <a:p>
            <a:pPr algn="ctr"/>
            <a:r>
              <a:rPr lang="en-US" sz="3200" b="1" dirty="0">
                <a:latin typeface="Arial" panose="020B0604020202020204" pitchFamily="34" charset="0"/>
                <a:cs typeface="Arial" panose="020B0604020202020204" pitchFamily="34" charset="0"/>
              </a:rPr>
              <a:t>Redetermination Issues for Additional Assistance</a:t>
            </a:r>
          </a:p>
        </p:txBody>
      </p:sp>
      <p:sp>
        <p:nvSpPr>
          <p:cNvPr id="3" name="Content Placeholder 2">
            <a:extLst>
              <a:ext uri="{FF2B5EF4-FFF2-40B4-BE49-F238E27FC236}">
                <a16:creationId xmlns:a16="http://schemas.microsoft.com/office/drawing/2014/main" id="{59FE34E9-1D93-AE4B-9C83-3C8BB589AF46}"/>
              </a:ext>
            </a:extLst>
          </p:cNvPr>
          <p:cNvSpPr>
            <a:spLocks noGrp="1"/>
          </p:cNvSpPr>
          <p:nvPr>
            <p:ph idx="1"/>
          </p:nvPr>
        </p:nvSpPr>
        <p:spPr>
          <a:xfrm>
            <a:off x="838200" y="1917289"/>
            <a:ext cx="10515600" cy="4259673"/>
          </a:xfrm>
        </p:spPr>
        <p:txBody>
          <a:bodyPr>
            <a:normAutofit/>
          </a:bodyPr>
          <a:lstStyle/>
          <a:p>
            <a:r>
              <a:rPr lang="en-US" dirty="0">
                <a:latin typeface="Arial" panose="020B0604020202020204" pitchFamily="34" charset="0"/>
                <a:cs typeface="Arial" panose="020B0604020202020204" pitchFamily="34" charset="0"/>
              </a:rPr>
              <a:t>Reference May 7 ERA FAQ # 10</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Keep track of participants whose income will need redetermination every 3 months.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What process will be in place?  </a:t>
            </a: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Categorical Eligibility – reference: May 7 ERA FAQ #4.</a:t>
            </a:r>
          </a:p>
        </p:txBody>
      </p:sp>
      <p:sp>
        <p:nvSpPr>
          <p:cNvPr id="4" name="Footer Placeholder 3">
            <a:extLst>
              <a:ext uri="{FF2B5EF4-FFF2-40B4-BE49-F238E27FC236}">
                <a16:creationId xmlns:a16="http://schemas.microsoft.com/office/drawing/2014/main" id="{2C09AE4D-95BB-6945-83FC-D012EAF6BC76}"/>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E97B5CD2-9DC2-CA47-9F3D-EF230EEAD7B0}"/>
              </a:ext>
            </a:extLst>
          </p:cNvPr>
          <p:cNvSpPr>
            <a:spLocks noGrp="1"/>
          </p:cNvSpPr>
          <p:nvPr>
            <p:ph type="sldNum" sz="quarter" idx="12"/>
          </p:nvPr>
        </p:nvSpPr>
        <p:spPr/>
        <p:txBody>
          <a:bodyPr/>
          <a:lstStyle/>
          <a:p>
            <a:fld id="{9981225C-665E-D943-89BE-01526AF715D0}" type="slidenum">
              <a:rPr lang="en-US" smtClean="0"/>
              <a:t>34</a:t>
            </a:fld>
            <a:endParaRPr lang="en-US"/>
          </a:p>
        </p:txBody>
      </p:sp>
    </p:spTree>
    <p:extLst>
      <p:ext uri="{BB962C8B-B14F-4D97-AF65-F5344CB8AC3E}">
        <p14:creationId xmlns:p14="http://schemas.microsoft.com/office/powerpoint/2010/main" val="15113632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8E0C7-17A0-3B48-9D3D-BE7528C04026}"/>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Document, Document, Document!</a:t>
            </a:r>
          </a:p>
        </p:txBody>
      </p:sp>
      <p:sp>
        <p:nvSpPr>
          <p:cNvPr id="3" name="Content Placeholder 2">
            <a:extLst>
              <a:ext uri="{FF2B5EF4-FFF2-40B4-BE49-F238E27FC236}">
                <a16:creationId xmlns:a16="http://schemas.microsoft.com/office/drawing/2014/main" id="{F491B85A-7F66-9A47-8552-2998344EAB48}"/>
              </a:ext>
            </a:extLst>
          </p:cNvPr>
          <p:cNvSpPr>
            <a:spLocks noGrp="1"/>
          </p:cNvSpPr>
          <p:nvPr>
            <p:ph idx="1"/>
          </p:nvPr>
        </p:nvSpPr>
        <p:spPr>
          <a:xfrm>
            <a:off x="838200" y="1932039"/>
            <a:ext cx="10515600" cy="4244924"/>
          </a:xfrm>
        </p:spPr>
        <p:txBody>
          <a:bodyPr>
            <a:normAutofit fontScale="92500" lnSpcReduction="10000"/>
          </a:bodyPr>
          <a:lstStyle/>
          <a:p>
            <a:r>
              <a:rPr lang="en-US" dirty="0">
                <a:latin typeface="Arial" panose="020B0604020202020204" pitchFamily="34" charset="0"/>
                <a:cs typeface="Arial" panose="020B0604020202020204" pitchFamily="34" charset="0"/>
              </a:rPr>
              <a:t>Treasury will have their own separate reporting requirements – reference: May 7 ERA FAQ #14</a:t>
            </a:r>
          </a:p>
          <a:p>
            <a:endParaRPr lang="en-US" sz="20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Maintain detailed records and documentation.</a:t>
            </a:r>
          </a:p>
          <a:p>
            <a:pPr lvl="2"/>
            <a:r>
              <a:rPr lang="en-US" sz="2800" dirty="0">
                <a:latin typeface="Arial" panose="020B0604020202020204" pitchFamily="34" charset="0"/>
                <a:cs typeface="Arial" panose="020B0604020202020204" pitchFamily="34" charset="0"/>
              </a:rPr>
              <a:t>Including when your TDHE is providing payments to itself.</a:t>
            </a:r>
          </a:p>
          <a:p>
            <a:pPr marL="0" indent="0">
              <a:buNone/>
            </a:pPr>
            <a:endParaRPr lang="en-US" sz="2000" dirty="0">
              <a:latin typeface="Arial" panose="020B0604020202020204" pitchFamily="34" charset="0"/>
              <a:cs typeface="Arial" panose="020B0604020202020204" pitchFamily="34" charset="0"/>
            </a:endParaRPr>
          </a:p>
          <a:p>
            <a:r>
              <a:rPr lang="en-US" b="1" i="1" u="sng" dirty="0">
                <a:latin typeface="Arial" panose="020B0604020202020204" pitchFamily="34" charset="0"/>
                <a:cs typeface="Arial" panose="020B0604020202020204" pitchFamily="34" charset="0"/>
              </a:rPr>
              <a:t>Assume your TDHE will be audited!</a:t>
            </a:r>
          </a:p>
          <a:p>
            <a:endParaRPr lang="en-US" sz="2200" dirty="0"/>
          </a:p>
          <a:p>
            <a:r>
              <a:rPr lang="en-US" dirty="0">
                <a:latin typeface="Arial" panose="020B0604020202020204" pitchFamily="34" charset="0"/>
                <a:cs typeface="Arial" panose="020B0604020202020204" pitchFamily="34" charset="0"/>
              </a:rPr>
              <a:t>Reference: May 7 ERA FAQ # 25 – “Treasury may recoup ERA funds from a grantee if the grantee does not comply with the applicable limitations on the use of those funds.”</a:t>
            </a:r>
          </a:p>
          <a:p>
            <a:endParaRPr lang="en-US" dirty="0"/>
          </a:p>
        </p:txBody>
      </p:sp>
      <p:sp>
        <p:nvSpPr>
          <p:cNvPr id="4" name="Footer Placeholder 3">
            <a:extLst>
              <a:ext uri="{FF2B5EF4-FFF2-40B4-BE49-F238E27FC236}">
                <a16:creationId xmlns:a16="http://schemas.microsoft.com/office/drawing/2014/main" id="{4DC6F8CC-CEAC-AC44-8EC6-9F849B22499C}"/>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8A8550A0-7693-E149-956A-D80C2110E775}"/>
              </a:ext>
            </a:extLst>
          </p:cNvPr>
          <p:cNvSpPr>
            <a:spLocks noGrp="1"/>
          </p:cNvSpPr>
          <p:nvPr>
            <p:ph type="sldNum" sz="quarter" idx="12"/>
          </p:nvPr>
        </p:nvSpPr>
        <p:spPr/>
        <p:txBody>
          <a:bodyPr/>
          <a:lstStyle/>
          <a:p>
            <a:fld id="{9981225C-665E-D943-89BE-01526AF715D0}" type="slidenum">
              <a:rPr lang="en-US" smtClean="0"/>
              <a:t>35</a:t>
            </a:fld>
            <a:endParaRPr lang="en-US"/>
          </a:p>
        </p:txBody>
      </p:sp>
    </p:spTree>
    <p:extLst>
      <p:ext uri="{BB962C8B-B14F-4D97-AF65-F5344CB8AC3E}">
        <p14:creationId xmlns:p14="http://schemas.microsoft.com/office/powerpoint/2010/main" val="12699629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4F680-1835-F94C-9FD7-B64FABE0A165}"/>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Housing Stability Services</a:t>
            </a:r>
            <a:r>
              <a:rPr lang="en-US" dirty="0"/>
              <a:t>	</a:t>
            </a:r>
          </a:p>
        </p:txBody>
      </p:sp>
      <p:sp>
        <p:nvSpPr>
          <p:cNvPr id="3" name="Content Placeholder 2">
            <a:extLst>
              <a:ext uri="{FF2B5EF4-FFF2-40B4-BE49-F238E27FC236}">
                <a16:creationId xmlns:a16="http://schemas.microsoft.com/office/drawing/2014/main" id="{9E8C7DC4-E915-924D-8F59-BA261EA161D5}"/>
              </a:ext>
            </a:extLst>
          </p:cNvPr>
          <p:cNvSpPr>
            <a:spLocks noGrp="1"/>
          </p:cNvSpPr>
          <p:nvPr>
            <p:ph idx="1"/>
          </p:nvPr>
        </p:nvSpPr>
        <p:spPr>
          <a:xfrm>
            <a:off x="838200" y="1149178"/>
            <a:ext cx="10515600" cy="5027785"/>
          </a:xfrm>
        </p:spPr>
        <p:txBody>
          <a:bodyPr>
            <a:normAutofit fontScale="92500" lnSpcReduction="10000"/>
          </a:bodyPr>
          <a:lstStyle/>
          <a:p>
            <a:endParaRPr lang="en-US" dirty="0"/>
          </a:p>
          <a:p>
            <a:r>
              <a:rPr lang="en-US" dirty="0">
                <a:latin typeface="Arial" panose="020B0604020202020204" pitchFamily="34" charset="0"/>
                <a:cs typeface="Arial" panose="020B0604020202020204" pitchFamily="34" charset="0"/>
              </a:rPr>
              <a:t>Reference: May 7 ERA FAQs #23 and #29</a:t>
            </a:r>
          </a:p>
          <a:p>
            <a:endParaRPr lang="en-US" sz="22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Your TDHE is already providing Housing Stability Services.</a:t>
            </a:r>
          </a:p>
          <a:p>
            <a:pPr marL="0" indent="0">
              <a:buNone/>
            </a:pPr>
            <a:endParaRPr lang="en-US" sz="22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From statute – “Not more than 10 percent of funds received by an eligible grantee from a payment made under this section may be used to provide eligible households </a:t>
            </a:r>
            <a:r>
              <a:rPr lang="en-US" i="1" dirty="0">
                <a:latin typeface="Arial" panose="020B0604020202020204" pitchFamily="34" charset="0"/>
                <a:cs typeface="Arial" panose="020B0604020202020204" pitchFamily="34" charset="0"/>
              </a:rPr>
              <a:t>with case management and other services related to the novel coronavirus disease (COVID-19) outbreak, as defined by the Secretary, intended to help keep households stably housed</a:t>
            </a:r>
            <a:r>
              <a:rPr lang="en-US" dirty="0">
                <a:latin typeface="Arial" panose="020B0604020202020204" pitchFamily="34" charset="0"/>
                <a:cs typeface="Arial" panose="020B0604020202020204" pitchFamily="34" charset="0"/>
              </a:rPr>
              <a:t>.” </a:t>
            </a:r>
          </a:p>
          <a:p>
            <a:pPr lvl="2"/>
            <a:endParaRPr lang="en-US" sz="2800" dirty="0">
              <a:latin typeface="Arial" panose="020B0604020202020204" pitchFamily="34" charset="0"/>
              <a:cs typeface="Arial" panose="020B0604020202020204" pitchFamily="34" charset="0"/>
            </a:endParaRPr>
          </a:p>
          <a:p>
            <a:pPr lvl="3">
              <a:lnSpc>
                <a:spcPct val="40000"/>
              </a:lnSpc>
              <a:spcBef>
                <a:spcPts val="0"/>
              </a:spcBef>
            </a:pPr>
            <a:r>
              <a:rPr lang="en-US" sz="2800" b="1" dirty="0">
                <a:latin typeface="Arial" panose="020B0604020202020204" pitchFamily="34" charset="0"/>
                <a:cs typeface="Arial" panose="020B0604020202020204" pitchFamily="34" charset="0"/>
              </a:rPr>
              <a:t>To maintain or obtain housing.</a:t>
            </a:r>
          </a:p>
        </p:txBody>
      </p:sp>
      <p:sp>
        <p:nvSpPr>
          <p:cNvPr id="4" name="Footer Placeholder 3">
            <a:extLst>
              <a:ext uri="{FF2B5EF4-FFF2-40B4-BE49-F238E27FC236}">
                <a16:creationId xmlns:a16="http://schemas.microsoft.com/office/drawing/2014/main" id="{E7C224AC-E0DF-BA43-BAD8-DCB9EA3A15C3}"/>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787FD6E7-88AA-3340-98D9-B75D8B38AC5B}"/>
              </a:ext>
            </a:extLst>
          </p:cNvPr>
          <p:cNvSpPr>
            <a:spLocks noGrp="1"/>
          </p:cNvSpPr>
          <p:nvPr>
            <p:ph type="sldNum" sz="quarter" idx="12"/>
          </p:nvPr>
        </p:nvSpPr>
        <p:spPr/>
        <p:txBody>
          <a:bodyPr/>
          <a:lstStyle/>
          <a:p>
            <a:fld id="{9981225C-665E-D943-89BE-01526AF715D0}" type="slidenum">
              <a:rPr lang="en-US" smtClean="0"/>
              <a:t>36</a:t>
            </a:fld>
            <a:endParaRPr lang="en-US"/>
          </a:p>
        </p:txBody>
      </p:sp>
    </p:spTree>
    <p:extLst>
      <p:ext uri="{BB962C8B-B14F-4D97-AF65-F5344CB8AC3E}">
        <p14:creationId xmlns:p14="http://schemas.microsoft.com/office/powerpoint/2010/main" val="42318823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4F680-1835-F94C-9FD7-B64FABE0A165}"/>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Housing Stability Services (cont’d.)</a:t>
            </a:r>
            <a:r>
              <a:rPr lang="en-US" dirty="0"/>
              <a:t>	</a:t>
            </a:r>
          </a:p>
        </p:txBody>
      </p:sp>
      <p:sp>
        <p:nvSpPr>
          <p:cNvPr id="3" name="Content Placeholder 2">
            <a:extLst>
              <a:ext uri="{FF2B5EF4-FFF2-40B4-BE49-F238E27FC236}">
                <a16:creationId xmlns:a16="http://schemas.microsoft.com/office/drawing/2014/main" id="{9E8C7DC4-E915-924D-8F59-BA261EA161D5}"/>
              </a:ext>
            </a:extLst>
          </p:cNvPr>
          <p:cNvSpPr>
            <a:spLocks noGrp="1"/>
          </p:cNvSpPr>
          <p:nvPr>
            <p:ph idx="1"/>
          </p:nvPr>
        </p:nvSpPr>
        <p:spPr>
          <a:xfrm>
            <a:off x="838200" y="1149178"/>
            <a:ext cx="10515600" cy="5027785"/>
          </a:xfrm>
        </p:spPr>
        <p:txBody>
          <a:bodyPr>
            <a:normAutofit/>
          </a:bodyPr>
          <a:lstStyle/>
          <a:p>
            <a:endParaRPr lang="en-US" dirty="0"/>
          </a:p>
          <a:p>
            <a:r>
              <a:rPr lang="en-US" sz="2200" dirty="0">
                <a:latin typeface="Arial" panose="020B0604020202020204" pitchFamily="34" charset="0"/>
                <a:cs typeface="Arial" panose="020B0604020202020204" pitchFamily="34" charset="0"/>
              </a:rPr>
              <a:t>Housing counseling, fair housing counseling.</a:t>
            </a:r>
          </a:p>
          <a:p>
            <a:r>
              <a:rPr lang="en-US" sz="2200" dirty="0">
                <a:latin typeface="Arial" panose="020B0604020202020204" pitchFamily="34" charset="0"/>
                <a:cs typeface="Arial" panose="020B0604020202020204" pitchFamily="34" charset="0"/>
              </a:rPr>
              <a:t>Case management related to housing stability.</a:t>
            </a:r>
          </a:p>
          <a:p>
            <a:pPr lvl="2"/>
            <a:r>
              <a:rPr lang="en-US" sz="2200" dirty="0">
                <a:latin typeface="Arial" panose="020B0604020202020204" pitchFamily="34" charset="0"/>
                <a:cs typeface="Arial" panose="020B0604020202020204" pitchFamily="34" charset="0"/>
              </a:rPr>
              <a:t>Repayment agreements.</a:t>
            </a:r>
          </a:p>
          <a:p>
            <a:pPr lvl="2"/>
            <a:r>
              <a:rPr lang="en-US" sz="2200" dirty="0">
                <a:latin typeface="Arial" panose="020B0604020202020204" pitchFamily="34" charset="0"/>
                <a:cs typeface="Arial" panose="020B0604020202020204" pitchFamily="34" charset="0"/>
              </a:rPr>
              <a:t>Settlement agreements.</a:t>
            </a:r>
          </a:p>
          <a:p>
            <a:pPr lvl="2"/>
            <a:r>
              <a:rPr lang="en-US" sz="2200" dirty="0">
                <a:latin typeface="Arial" panose="020B0604020202020204" pitchFamily="34" charset="0"/>
                <a:cs typeface="Arial" panose="020B0604020202020204" pitchFamily="34" charset="0"/>
              </a:rPr>
              <a:t>“Last chance” agreements.</a:t>
            </a:r>
          </a:p>
          <a:p>
            <a:r>
              <a:rPr lang="en-US" sz="2200" dirty="0">
                <a:latin typeface="Arial" panose="020B0604020202020204" pitchFamily="34" charset="0"/>
                <a:cs typeface="Arial" panose="020B0604020202020204" pitchFamily="34" charset="0"/>
              </a:rPr>
              <a:t>Housing-related services for survivors of domestic abuse or human trafficking.</a:t>
            </a:r>
          </a:p>
          <a:p>
            <a:r>
              <a:rPr lang="en-US" sz="2200" dirty="0">
                <a:latin typeface="Arial" panose="020B0604020202020204" pitchFamily="34" charset="0"/>
                <a:cs typeface="Arial" panose="020B0604020202020204" pitchFamily="34" charset="0"/>
              </a:rPr>
              <a:t>Attorney’s fees related to eviction proceedings.</a:t>
            </a:r>
          </a:p>
          <a:p>
            <a:r>
              <a:rPr lang="en-US" sz="2200" dirty="0">
                <a:latin typeface="Arial" panose="020B0604020202020204" pitchFamily="34" charset="0"/>
                <a:cs typeface="Arial" panose="020B0604020202020204" pitchFamily="34" charset="0"/>
              </a:rPr>
              <a:t>Specialized services for individuals with disabilities or seniors that support their ability to access or maintain housing.</a:t>
            </a:r>
          </a:p>
          <a:p>
            <a:r>
              <a:rPr lang="en-US" sz="2200" dirty="0">
                <a:latin typeface="Arial" panose="020B0604020202020204" pitchFamily="34" charset="0"/>
                <a:cs typeface="Arial" panose="020B0604020202020204" pitchFamily="34" charset="0"/>
              </a:rPr>
              <a:t>Grantees using ERA funds for housing stability services </a:t>
            </a:r>
            <a:r>
              <a:rPr lang="en-US" sz="2200" u="sng" dirty="0">
                <a:latin typeface="Arial" panose="020B0604020202020204" pitchFamily="34" charset="0"/>
                <a:cs typeface="Arial" panose="020B0604020202020204" pitchFamily="34" charset="0"/>
              </a:rPr>
              <a:t>must maintain records</a:t>
            </a:r>
            <a:r>
              <a:rPr lang="en-US" sz="2200" dirty="0">
                <a:latin typeface="Arial" panose="020B0604020202020204" pitchFamily="34" charset="0"/>
                <a:cs typeface="Arial" panose="020B0604020202020204" pitchFamily="34" charset="0"/>
              </a:rPr>
              <a:t> regarding such services, and the amount of funds provided to them.</a:t>
            </a:r>
          </a:p>
        </p:txBody>
      </p:sp>
      <p:sp>
        <p:nvSpPr>
          <p:cNvPr id="4" name="Footer Placeholder 3">
            <a:extLst>
              <a:ext uri="{FF2B5EF4-FFF2-40B4-BE49-F238E27FC236}">
                <a16:creationId xmlns:a16="http://schemas.microsoft.com/office/drawing/2014/main" id="{E7C224AC-E0DF-BA43-BAD8-DCB9EA3A15C3}"/>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787FD6E7-88AA-3340-98D9-B75D8B38AC5B}"/>
              </a:ext>
            </a:extLst>
          </p:cNvPr>
          <p:cNvSpPr>
            <a:spLocks noGrp="1"/>
          </p:cNvSpPr>
          <p:nvPr>
            <p:ph type="sldNum" sz="quarter" idx="12"/>
          </p:nvPr>
        </p:nvSpPr>
        <p:spPr/>
        <p:txBody>
          <a:bodyPr/>
          <a:lstStyle/>
          <a:p>
            <a:fld id="{9981225C-665E-D943-89BE-01526AF715D0}" type="slidenum">
              <a:rPr lang="en-US" smtClean="0"/>
              <a:t>37</a:t>
            </a:fld>
            <a:endParaRPr lang="en-US"/>
          </a:p>
        </p:txBody>
      </p:sp>
    </p:spTree>
    <p:extLst>
      <p:ext uri="{BB962C8B-B14F-4D97-AF65-F5344CB8AC3E}">
        <p14:creationId xmlns:p14="http://schemas.microsoft.com/office/powerpoint/2010/main" val="38518851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652F1-B1CC-2341-ACBF-73E94DE40351}"/>
              </a:ext>
            </a:extLst>
          </p:cNvPr>
          <p:cNvSpPr>
            <a:spLocks noGrp="1"/>
          </p:cNvSpPr>
          <p:nvPr>
            <p:ph type="ctrTitle"/>
          </p:nvPr>
        </p:nvSpPr>
        <p:spPr>
          <a:xfrm>
            <a:off x="1524000" y="358347"/>
            <a:ext cx="9144000" cy="1062680"/>
          </a:xfrm>
        </p:spPr>
        <p:txBody>
          <a:bodyPr>
            <a:normAutofit/>
          </a:bodyPr>
          <a:lstStyle/>
          <a:p>
            <a:r>
              <a:rPr lang="en-US" sz="4400" b="1" dirty="0">
                <a:latin typeface="Arial" panose="020B0604020202020204" pitchFamily="34" charset="0"/>
                <a:cs typeface="Arial" panose="020B0604020202020204" pitchFamily="34" charset="0"/>
              </a:rPr>
              <a:t>Other Expenses</a:t>
            </a:r>
          </a:p>
        </p:txBody>
      </p:sp>
      <p:sp>
        <p:nvSpPr>
          <p:cNvPr id="3" name="Subtitle 2">
            <a:extLst>
              <a:ext uri="{FF2B5EF4-FFF2-40B4-BE49-F238E27FC236}">
                <a16:creationId xmlns:a16="http://schemas.microsoft.com/office/drawing/2014/main" id="{AFB464EE-4D4B-8945-B7A3-CCEAD1A3561A}"/>
              </a:ext>
            </a:extLst>
          </p:cNvPr>
          <p:cNvSpPr>
            <a:spLocks noGrp="1"/>
          </p:cNvSpPr>
          <p:nvPr>
            <p:ph type="subTitle" idx="1"/>
          </p:nvPr>
        </p:nvSpPr>
        <p:spPr>
          <a:xfrm>
            <a:off x="1260388" y="1421028"/>
            <a:ext cx="10194325" cy="4707924"/>
          </a:xfrm>
        </p:spPr>
        <p:txBody>
          <a:bodyPr>
            <a:normAutofit fontScale="47500" lnSpcReduction="20000"/>
          </a:bodyPr>
          <a:lstStyle/>
          <a:p>
            <a:pPr algn="l"/>
            <a:endParaRPr lang="en-US" sz="5100" dirty="0">
              <a:latin typeface="Arial" panose="020B0604020202020204" pitchFamily="34" charset="0"/>
              <a:cs typeface="Arial" panose="020B0604020202020204" pitchFamily="34" charset="0"/>
            </a:endParaRPr>
          </a:p>
          <a:p>
            <a:pPr marL="685800" indent="-685800" algn="l">
              <a:buFont typeface="Arial" panose="020B0604020202020204" pitchFamily="34" charset="0"/>
              <a:buChar char="•"/>
            </a:pPr>
            <a:r>
              <a:rPr lang="en-US" sz="5500" dirty="0">
                <a:latin typeface="Arial" panose="020B0604020202020204" pitchFamily="34" charset="0"/>
                <a:cs typeface="Arial" panose="020B0604020202020204" pitchFamily="34" charset="0"/>
              </a:rPr>
              <a:t>Reference: May 7 ERA FAQ #7</a:t>
            </a:r>
          </a:p>
          <a:p>
            <a:pPr marL="685800" indent="-685800" algn="l">
              <a:buFont typeface="Arial" panose="020B0604020202020204" pitchFamily="34" charset="0"/>
              <a:buChar char="•"/>
            </a:pPr>
            <a:endParaRPr lang="en-US" sz="5500" dirty="0">
              <a:latin typeface="Arial" panose="020B0604020202020204" pitchFamily="34" charset="0"/>
              <a:cs typeface="Arial" panose="020B0604020202020204" pitchFamily="34" charset="0"/>
            </a:endParaRPr>
          </a:p>
          <a:p>
            <a:pPr marL="685800" indent="-685800" algn="l">
              <a:buFont typeface="Arial" panose="020B0604020202020204" pitchFamily="34" charset="0"/>
              <a:buChar char="•"/>
            </a:pPr>
            <a:r>
              <a:rPr lang="en-US" sz="5500" dirty="0">
                <a:latin typeface="Arial" panose="020B0604020202020204" pitchFamily="34" charset="0"/>
                <a:cs typeface="Arial" panose="020B0604020202020204" pitchFamily="34" charset="0"/>
              </a:rPr>
              <a:t>Relocation expenses, which may include rental security deposits. – reference May 7 ERA FAQ # 35</a:t>
            </a:r>
          </a:p>
          <a:p>
            <a:pPr lvl="2" algn="l"/>
            <a:endParaRPr lang="en-US" sz="5500" dirty="0">
              <a:latin typeface="Arial" panose="020B0604020202020204" pitchFamily="34" charset="0"/>
              <a:cs typeface="Arial" panose="020B0604020202020204" pitchFamily="34" charset="0"/>
            </a:endParaRPr>
          </a:p>
          <a:p>
            <a:pPr marL="685800" indent="-685800" algn="l">
              <a:lnSpc>
                <a:spcPct val="120000"/>
              </a:lnSpc>
              <a:spcBef>
                <a:spcPts val="0"/>
              </a:spcBef>
              <a:buFont typeface="Arial" panose="020B0604020202020204" pitchFamily="34" charset="0"/>
              <a:buChar char="•"/>
            </a:pPr>
            <a:r>
              <a:rPr lang="en-US" sz="5500" dirty="0">
                <a:latin typeface="Arial" panose="020B0604020202020204" pitchFamily="34" charset="0"/>
                <a:cs typeface="Arial" panose="020B0604020202020204" pitchFamily="34" charset="0"/>
              </a:rPr>
              <a:t>Rental fees, which may include application or screening fees, if a household has been temporarily or permanently displaced due to the COVID-19 outbreak</a:t>
            </a:r>
          </a:p>
          <a:p>
            <a:pPr marL="685800" indent="-685800" algn="l">
              <a:lnSpc>
                <a:spcPct val="120000"/>
              </a:lnSpc>
              <a:spcBef>
                <a:spcPts val="0"/>
              </a:spcBef>
              <a:buFont typeface="Arial" panose="020B0604020202020204" pitchFamily="34" charset="0"/>
              <a:buChar char="•"/>
            </a:pPr>
            <a:endParaRPr lang="en-US" sz="5500" dirty="0">
              <a:latin typeface="Arial" panose="020B0604020202020204" pitchFamily="34" charset="0"/>
              <a:cs typeface="Arial" panose="020B0604020202020204" pitchFamily="34" charset="0"/>
            </a:endParaRPr>
          </a:p>
          <a:p>
            <a:pPr marL="685800" indent="-685800" algn="l">
              <a:lnSpc>
                <a:spcPct val="120000"/>
              </a:lnSpc>
              <a:spcBef>
                <a:spcPts val="0"/>
              </a:spcBef>
              <a:buFont typeface="Arial" panose="020B0604020202020204" pitchFamily="34" charset="0"/>
              <a:buChar char="•"/>
            </a:pPr>
            <a:r>
              <a:rPr lang="en-US" sz="5500" dirty="0">
                <a:latin typeface="Arial" panose="020B0604020202020204" pitchFamily="34" charset="0"/>
                <a:cs typeface="Arial" panose="020B0604020202020204" pitchFamily="34" charset="0"/>
              </a:rPr>
              <a:t>Reasonable accrued late fees (if not included in rental or utility arrears and if incurred due to COVID-19)</a:t>
            </a:r>
          </a:p>
          <a:p>
            <a:pPr marL="800100" lvl="1" indent="-342900" algn="l">
              <a:buFont typeface="Arial" panose="020B0604020202020204" pitchFamily="34" charset="0"/>
              <a:buChar char="•"/>
            </a:pPr>
            <a:endParaRPr lang="en-US" dirty="0"/>
          </a:p>
        </p:txBody>
      </p:sp>
      <p:sp>
        <p:nvSpPr>
          <p:cNvPr id="4" name="Footer Placeholder 3">
            <a:extLst>
              <a:ext uri="{FF2B5EF4-FFF2-40B4-BE49-F238E27FC236}">
                <a16:creationId xmlns:a16="http://schemas.microsoft.com/office/drawing/2014/main" id="{557BBCC7-DD9E-FF43-B139-F8845728337B}"/>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73395E2D-FC34-A24C-90BD-DF3912C3537E}"/>
              </a:ext>
            </a:extLst>
          </p:cNvPr>
          <p:cNvSpPr>
            <a:spLocks noGrp="1"/>
          </p:cNvSpPr>
          <p:nvPr>
            <p:ph type="sldNum" sz="quarter" idx="12"/>
          </p:nvPr>
        </p:nvSpPr>
        <p:spPr/>
        <p:txBody>
          <a:bodyPr/>
          <a:lstStyle/>
          <a:p>
            <a:fld id="{9981225C-665E-D943-89BE-01526AF715D0}" type="slidenum">
              <a:rPr lang="en-US" smtClean="0"/>
              <a:t>38</a:t>
            </a:fld>
            <a:endParaRPr lang="en-US"/>
          </a:p>
        </p:txBody>
      </p:sp>
    </p:spTree>
    <p:extLst>
      <p:ext uri="{BB962C8B-B14F-4D97-AF65-F5344CB8AC3E}">
        <p14:creationId xmlns:p14="http://schemas.microsoft.com/office/powerpoint/2010/main" val="42404081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652F1-B1CC-2341-ACBF-73E94DE40351}"/>
              </a:ext>
            </a:extLst>
          </p:cNvPr>
          <p:cNvSpPr>
            <a:spLocks noGrp="1"/>
          </p:cNvSpPr>
          <p:nvPr>
            <p:ph type="ctrTitle"/>
          </p:nvPr>
        </p:nvSpPr>
        <p:spPr>
          <a:xfrm>
            <a:off x="1524000" y="358347"/>
            <a:ext cx="9144000" cy="1062680"/>
          </a:xfrm>
        </p:spPr>
        <p:txBody>
          <a:bodyPr>
            <a:normAutofit/>
          </a:bodyPr>
          <a:lstStyle/>
          <a:p>
            <a:r>
              <a:rPr lang="en-US" sz="4400" b="1" dirty="0">
                <a:latin typeface="Arial" panose="020B0604020202020204" pitchFamily="34" charset="0"/>
                <a:cs typeface="Arial" panose="020B0604020202020204" pitchFamily="34" charset="0"/>
              </a:rPr>
              <a:t>Other Expenses (cont’d.)</a:t>
            </a:r>
          </a:p>
        </p:txBody>
      </p:sp>
      <p:sp>
        <p:nvSpPr>
          <p:cNvPr id="3" name="Subtitle 2">
            <a:extLst>
              <a:ext uri="{FF2B5EF4-FFF2-40B4-BE49-F238E27FC236}">
                <a16:creationId xmlns:a16="http://schemas.microsoft.com/office/drawing/2014/main" id="{AFB464EE-4D4B-8945-B7A3-CCEAD1A3561A}"/>
              </a:ext>
            </a:extLst>
          </p:cNvPr>
          <p:cNvSpPr>
            <a:spLocks noGrp="1"/>
          </p:cNvSpPr>
          <p:nvPr>
            <p:ph type="subTitle" idx="1"/>
          </p:nvPr>
        </p:nvSpPr>
        <p:spPr>
          <a:xfrm>
            <a:off x="1524000" y="1890583"/>
            <a:ext cx="9144000" cy="4003590"/>
          </a:xfrm>
        </p:spPr>
        <p:txBody>
          <a:bodyPr>
            <a:normAutofit/>
          </a:bodyPr>
          <a:lstStyle/>
          <a:p>
            <a:pPr marL="342900" indent="-228600" algn="l">
              <a:buFont typeface="Arial" panose="020B0604020202020204" pitchFamily="34" charset="0"/>
              <a:buChar char="•"/>
            </a:pPr>
            <a:r>
              <a:rPr lang="en-US" dirty="0">
                <a:latin typeface="Arial" panose="020B0604020202020204" pitchFamily="34" charset="0"/>
                <a:cs typeface="Arial" panose="020B0604020202020204" pitchFamily="34" charset="0"/>
              </a:rPr>
              <a:t>Internet service provided to the rental unit.  Must show service is necessary for work, schooling, etc.</a:t>
            </a:r>
          </a:p>
          <a:p>
            <a:pPr marL="1257300" lvl="2" indent="-342900" algn="l">
              <a:buFont typeface="Arial" panose="020B0604020202020204" pitchFamily="34" charset="0"/>
              <a:buChar char="•"/>
            </a:pPr>
            <a:r>
              <a:rPr lang="en-US" sz="2400" dirty="0">
                <a:latin typeface="Arial" panose="020B0604020202020204" pitchFamily="34" charset="0"/>
                <a:cs typeface="Arial" panose="020B0604020202020204" pitchFamily="34" charset="0"/>
              </a:rPr>
              <a:t>Bundled invoices.</a:t>
            </a:r>
          </a:p>
          <a:p>
            <a:pPr lvl="2" algn="l"/>
            <a:endParaRPr lang="en-US" sz="2400" dirty="0">
              <a:latin typeface="Arial" panose="020B0604020202020204" pitchFamily="34" charset="0"/>
              <a:cs typeface="Arial" panose="020B0604020202020204" pitchFamily="34" charset="0"/>
            </a:endParaRPr>
          </a:p>
          <a:p>
            <a:pPr marL="342900" indent="-228600" algn="l">
              <a:buFont typeface="Arial" panose="020B0604020202020204" pitchFamily="34" charset="0"/>
              <a:buChar char="•"/>
            </a:pPr>
            <a:r>
              <a:rPr lang="en-US" dirty="0">
                <a:latin typeface="Arial" panose="020B0604020202020204" pitchFamily="34" charset="0"/>
                <a:cs typeface="Arial" panose="020B0604020202020204" pitchFamily="34" charset="0"/>
              </a:rPr>
              <a:t>Other expenses must be documented.</a:t>
            </a:r>
          </a:p>
          <a:p>
            <a:pPr marL="1257300" lvl="2" indent="-342900" algn="l">
              <a:buFont typeface="Arial" panose="020B0604020202020204" pitchFamily="34" charset="0"/>
              <a:buChar char="•"/>
            </a:pPr>
            <a:r>
              <a:rPr lang="en-US" sz="2400" dirty="0">
                <a:latin typeface="Arial" panose="020B0604020202020204" pitchFamily="34" charset="0"/>
                <a:cs typeface="Arial" panose="020B0604020202020204" pitchFamily="34" charset="0"/>
              </a:rPr>
              <a:t>Bill, Invoice, Evidence of Payments to the provider of service.</a:t>
            </a:r>
          </a:p>
          <a:p>
            <a:pPr marL="342900" indent="-342900" algn="l">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342900" indent="-228600" algn="l">
              <a:buFont typeface="Arial" panose="020B0604020202020204" pitchFamily="34" charset="0"/>
              <a:buChar char="•"/>
            </a:pPr>
            <a:r>
              <a:rPr lang="en-US" dirty="0">
                <a:latin typeface="Arial" panose="020B0604020202020204" pitchFamily="34" charset="0"/>
                <a:cs typeface="Arial" panose="020B0604020202020204" pitchFamily="34" charset="0"/>
              </a:rPr>
              <a:t>Hotels/Motels have been added – under certain conditions – reference May 7 ERA FAQ #26.</a:t>
            </a:r>
          </a:p>
          <a:p>
            <a:pPr marL="800100" lvl="1" indent="-342900" algn="l">
              <a:buFont typeface="Arial" panose="020B0604020202020204" pitchFamily="34" charset="0"/>
              <a:buChar char="•"/>
            </a:pPr>
            <a:endParaRPr lang="en-US" dirty="0"/>
          </a:p>
        </p:txBody>
      </p:sp>
      <p:sp>
        <p:nvSpPr>
          <p:cNvPr id="4" name="Footer Placeholder 3">
            <a:extLst>
              <a:ext uri="{FF2B5EF4-FFF2-40B4-BE49-F238E27FC236}">
                <a16:creationId xmlns:a16="http://schemas.microsoft.com/office/drawing/2014/main" id="{557BBCC7-DD9E-FF43-B139-F8845728337B}"/>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73395E2D-FC34-A24C-90BD-DF3912C3537E}"/>
              </a:ext>
            </a:extLst>
          </p:cNvPr>
          <p:cNvSpPr>
            <a:spLocks noGrp="1"/>
          </p:cNvSpPr>
          <p:nvPr>
            <p:ph type="sldNum" sz="quarter" idx="12"/>
          </p:nvPr>
        </p:nvSpPr>
        <p:spPr/>
        <p:txBody>
          <a:bodyPr/>
          <a:lstStyle/>
          <a:p>
            <a:fld id="{9981225C-665E-D943-89BE-01526AF715D0}" type="slidenum">
              <a:rPr lang="en-US" smtClean="0"/>
              <a:t>39</a:t>
            </a:fld>
            <a:endParaRPr lang="en-US"/>
          </a:p>
        </p:txBody>
      </p:sp>
    </p:spTree>
    <p:extLst>
      <p:ext uri="{BB962C8B-B14F-4D97-AF65-F5344CB8AC3E}">
        <p14:creationId xmlns:p14="http://schemas.microsoft.com/office/powerpoint/2010/main" val="1002940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F5DFC-9EA6-084A-BF7A-3AF1DB84619C}"/>
              </a:ext>
            </a:extLst>
          </p:cNvPr>
          <p:cNvSpPr>
            <a:spLocks noGrp="1"/>
          </p:cNvSpPr>
          <p:nvPr>
            <p:ph type="title"/>
          </p:nvPr>
        </p:nvSpPr>
        <p:spPr/>
        <p:txBody>
          <a:bodyPr>
            <a:normAutofit/>
          </a:bodyPr>
          <a:lstStyle/>
          <a:p>
            <a:pPr algn="ctr"/>
            <a:br>
              <a:rPr lang="en-US" b="1" u="sng" dirty="0">
                <a:solidFill>
                  <a:schemeClr val="accent1">
                    <a:lumMod val="75000"/>
                  </a:schemeClr>
                </a:solidFill>
                <a:latin typeface="Arial" panose="020B0604020202020204" pitchFamily="34" charset="0"/>
                <a:cs typeface="Arial" panose="020B0604020202020204" pitchFamily="34" charset="0"/>
              </a:rPr>
            </a:br>
            <a:r>
              <a:rPr lang="en-US" b="1" u="sng" dirty="0">
                <a:solidFill>
                  <a:schemeClr val="accent1">
                    <a:lumMod val="75000"/>
                  </a:schemeClr>
                </a:solidFill>
                <a:latin typeface="Arial" panose="020B0604020202020204" pitchFamily="34" charset="0"/>
                <a:cs typeface="Arial" panose="020B0604020202020204" pitchFamily="34" charset="0"/>
              </a:rPr>
              <a:t>BIG CHANGES</a:t>
            </a:r>
          </a:p>
        </p:txBody>
      </p:sp>
      <p:sp>
        <p:nvSpPr>
          <p:cNvPr id="3" name="Content Placeholder 2">
            <a:extLst>
              <a:ext uri="{FF2B5EF4-FFF2-40B4-BE49-F238E27FC236}">
                <a16:creationId xmlns:a16="http://schemas.microsoft.com/office/drawing/2014/main" id="{13094E2A-54EA-4940-98BC-7141E5851061}"/>
              </a:ext>
            </a:extLst>
          </p:cNvPr>
          <p:cNvSpPr>
            <a:spLocks noGrp="1"/>
          </p:cNvSpPr>
          <p:nvPr>
            <p:ph idx="1"/>
          </p:nvPr>
        </p:nvSpPr>
        <p:spPr/>
        <p:txBody>
          <a:bodyPr>
            <a:normAutofit/>
          </a:bodyPr>
          <a:lstStyle/>
          <a:p>
            <a:pPr marL="0" indent="0" algn="ctr">
              <a:buNone/>
            </a:pPr>
            <a:endParaRPr lang="en-US" sz="2600" dirty="0">
              <a:solidFill>
                <a:schemeClr val="accent1">
                  <a:lumMod val="75000"/>
                </a:schemeClr>
              </a:solidFill>
              <a:latin typeface="Arial" panose="020B0604020202020204" pitchFamily="34" charset="0"/>
              <a:cs typeface="Arial" panose="020B0604020202020204" pitchFamily="34" charset="0"/>
            </a:endParaRPr>
          </a:p>
          <a:p>
            <a:pPr marL="0" indent="0" algn="ctr">
              <a:buNone/>
            </a:pPr>
            <a:r>
              <a:rPr lang="en-US" sz="2600" dirty="0">
                <a:solidFill>
                  <a:schemeClr val="accent1">
                    <a:lumMod val="75000"/>
                  </a:schemeClr>
                </a:solidFill>
                <a:latin typeface="Arial" panose="020B0604020202020204" pitchFamily="34" charset="0"/>
                <a:cs typeface="Arial" panose="020B0604020202020204" pitchFamily="34" charset="0"/>
              </a:rPr>
              <a:t>Significant changes</a:t>
            </a:r>
          </a:p>
          <a:p>
            <a:pPr marL="0" indent="0" algn="ctr">
              <a:buNone/>
            </a:pPr>
            <a:r>
              <a:rPr lang="en-US" sz="2600" dirty="0">
                <a:solidFill>
                  <a:schemeClr val="accent1">
                    <a:lumMod val="75000"/>
                  </a:schemeClr>
                </a:solidFill>
                <a:latin typeface="Arial" panose="020B0604020202020204" pitchFamily="34" charset="0"/>
                <a:cs typeface="Arial" panose="020B0604020202020204" pitchFamily="34" charset="0"/>
              </a:rPr>
              <a:t>have come to TDHEs and Indian Housing</a:t>
            </a:r>
          </a:p>
          <a:p>
            <a:pPr marL="0" indent="0" algn="ctr">
              <a:buNone/>
            </a:pPr>
            <a:r>
              <a:rPr lang="en-US" sz="2600" dirty="0">
                <a:solidFill>
                  <a:schemeClr val="accent1">
                    <a:lumMod val="75000"/>
                  </a:schemeClr>
                </a:solidFill>
                <a:latin typeface="Arial" panose="020B0604020202020204" pitchFamily="34" charset="0"/>
                <a:cs typeface="Arial" panose="020B0604020202020204" pitchFamily="34" charset="0"/>
              </a:rPr>
              <a:t>during the COVID-19 pandemic.</a:t>
            </a:r>
          </a:p>
          <a:p>
            <a:pPr marL="0" indent="0" algn="ctr">
              <a:buNone/>
            </a:pPr>
            <a:endParaRPr lang="en-US" sz="2600" dirty="0">
              <a:solidFill>
                <a:schemeClr val="accent1">
                  <a:lumMod val="75000"/>
                </a:schemeClr>
              </a:solidFill>
              <a:latin typeface="Arial" panose="020B0604020202020204" pitchFamily="34" charset="0"/>
              <a:cs typeface="Arial" panose="020B0604020202020204" pitchFamily="34" charset="0"/>
            </a:endParaRPr>
          </a:p>
          <a:p>
            <a:pPr marL="0" indent="0" algn="ctr">
              <a:buNone/>
            </a:pPr>
            <a:r>
              <a:rPr lang="en-US" sz="2600" dirty="0">
                <a:solidFill>
                  <a:schemeClr val="accent1">
                    <a:lumMod val="75000"/>
                  </a:schemeClr>
                </a:solidFill>
                <a:latin typeface="Arial" panose="020B0604020202020204" pitchFamily="34" charset="0"/>
                <a:cs typeface="Arial" panose="020B0604020202020204" pitchFamily="34" charset="0"/>
              </a:rPr>
              <a:t>Some of these changes are</a:t>
            </a:r>
          </a:p>
          <a:p>
            <a:pPr marL="0" indent="0" algn="ctr">
              <a:buNone/>
            </a:pPr>
            <a:r>
              <a:rPr lang="en-US" sz="2600" dirty="0">
                <a:solidFill>
                  <a:schemeClr val="accent1">
                    <a:lumMod val="75000"/>
                  </a:schemeClr>
                </a:solidFill>
                <a:latin typeface="Arial" panose="020B0604020202020204" pitchFamily="34" charset="0"/>
                <a:cs typeface="Arial" panose="020B0604020202020204" pitchFamily="34" charset="0"/>
              </a:rPr>
              <a:t>probably for the long term.</a:t>
            </a:r>
          </a:p>
        </p:txBody>
      </p:sp>
      <p:sp>
        <p:nvSpPr>
          <p:cNvPr id="4" name="Footer Placeholder 3">
            <a:extLst>
              <a:ext uri="{FF2B5EF4-FFF2-40B4-BE49-F238E27FC236}">
                <a16:creationId xmlns:a16="http://schemas.microsoft.com/office/drawing/2014/main" id="{C9908DAB-BC8D-D949-8C0B-2EF5FFD32E7F}"/>
              </a:ext>
            </a:extLst>
          </p:cNvPr>
          <p:cNvSpPr>
            <a:spLocks noGrp="1"/>
          </p:cNvSpPr>
          <p:nvPr>
            <p:ph type="ftr" sz="quarter" idx="11"/>
          </p:nvPr>
        </p:nvSpPr>
        <p:spPr/>
        <p:txBody>
          <a:bodyPr/>
          <a:lstStyle/>
          <a:p>
            <a:r>
              <a:rPr lang="en-US"/>
              <a:t>Wagenlander &amp; Heisterkamp, LLC  April, 2021</a:t>
            </a:r>
            <a:endParaRPr lang="en-US" dirty="0"/>
          </a:p>
        </p:txBody>
      </p:sp>
      <p:sp>
        <p:nvSpPr>
          <p:cNvPr id="5" name="Slide Number Placeholder 4">
            <a:extLst>
              <a:ext uri="{FF2B5EF4-FFF2-40B4-BE49-F238E27FC236}">
                <a16:creationId xmlns:a16="http://schemas.microsoft.com/office/drawing/2014/main" id="{210B599A-513A-174D-BCCD-B8379F46190F}"/>
              </a:ext>
            </a:extLst>
          </p:cNvPr>
          <p:cNvSpPr>
            <a:spLocks noGrp="1"/>
          </p:cNvSpPr>
          <p:nvPr>
            <p:ph type="sldNum" sz="quarter" idx="12"/>
          </p:nvPr>
        </p:nvSpPr>
        <p:spPr/>
        <p:txBody>
          <a:bodyPr/>
          <a:lstStyle/>
          <a:p>
            <a:fld id="{9981225C-665E-D943-89BE-01526AF715D0}" type="slidenum">
              <a:rPr lang="en-US" smtClean="0"/>
              <a:t>4</a:t>
            </a:fld>
            <a:endParaRPr lang="en-US" dirty="0"/>
          </a:p>
        </p:txBody>
      </p:sp>
    </p:spTree>
    <p:extLst>
      <p:ext uri="{BB962C8B-B14F-4D97-AF65-F5344CB8AC3E}">
        <p14:creationId xmlns:p14="http://schemas.microsoft.com/office/powerpoint/2010/main" val="394598684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FC43D-ABAA-6346-80C8-ABD6E87B54AE}"/>
              </a:ext>
            </a:extLst>
          </p:cNvPr>
          <p:cNvSpPr>
            <a:spLocks noGrp="1"/>
          </p:cNvSpPr>
          <p:nvPr>
            <p:ph type="title"/>
          </p:nvPr>
        </p:nvSpPr>
        <p:spPr>
          <a:xfrm>
            <a:off x="197708" y="1"/>
            <a:ext cx="11775989" cy="1690688"/>
          </a:xfrm>
        </p:spPr>
        <p:txBody>
          <a:bodyPr/>
          <a:lstStyle/>
          <a:p>
            <a:pPr algn="ctr"/>
            <a:r>
              <a:rPr lang="en-US" b="1" dirty="0">
                <a:latin typeface="Arial" panose="020B0604020202020204" pitchFamily="34" charset="0"/>
                <a:cs typeface="Arial" panose="020B0604020202020204" pitchFamily="34" charset="0"/>
              </a:rPr>
              <a:t>Partner and Coordinate with Other Agencies and Entities</a:t>
            </a:r>
          </a:p>
        </p:txBody>
      </p:sp>
      <p:sp>
        <p:nvSpPr>
          <p:cNvPr id="3" name="Content Placeholder 2">
            <a:extLst>
              <a:ext uri="{FF2B5EF4-FFF2-40B4-BE49-F238E27FC236}">
                <a16:creationId xmlns:a16="http://schemas.microsoft.com/office/drawing/2014/main" id="{8F3C3ECF-77AE-DC46-880A-9B13AB7003BE}"/>
              </a:ext>
            </a:extLst>
          </p:cNvPr>
          <p:cNvSpPr>
            <a:spLocks noGrp="1"/>
          </p:cNvSpPr>
          <p:nvPr>
            <p:ph idx="1"/>
          </p:nvPr>
        </p:nvSpPr>
        <p:spPr>
          <a:xfrm>
            <a:off x="838200" y="1915297"/>
            <a:ext cx="10515600" cy="4261666"/>
          </a:xfrm>
        </p:spPr>
        <p:txBody>
          <a:bodyPr>
            <a:normAutofit fontScale="92500" lnSpcReduction="10000"/>
          </a:bodyPr>
          <a:lstStyle/>
          <a:p>
            <a:pPr marL="0" indent="0">
              <a:buNone/>
            </a:pPr>
            <a:endParaRPr lang="en-US" dirty="0">
              <a:latin typeface="Arial" panose="020B0604020202020204" pitchFamily="34" charset="0"/>
              <a:cs typeface="Arial" panose="020B0604020202020204" pitchFamily="34" charset="0"/>
            </a:endParaRPr>
          </a:p>
          <a:p>
            <a:pPr lvl="2"/>
            <a:r>
              <a:rPr lang="en-US" sz="3800" dirty="0">
                <a:latin typeface="Arial" panose="020B0604020202020204" pitchFamily="34" charset="0"/>
                <a:cs typeface="Arial" panose="020B0604020202020204" pitchFamily="34" charset="0"/>
              </a:rPr>
              <a:t>State</a:t>
            </a:r>
          </a:p>
          <a:p>
            <a:pPr lvl="2"/>
            <a:endParaRPr lang="en-US" sz="3600" dirty="0">
              <a:latin typeface="Arial" panose="020B0604020202020204" pitchFamily="34" charset="0"/>
              <a:cs typeface="Arial" panose="020B0604020202020204" pitchFamily="34" charset="0"/>
            </a:endParaRPr>
          </a:p>
          <a:p>
            <a:pPr lvl="2"/>
            <a:r>
              <a:rPr lang="en-US" sz="3800" dirty="0">
                <a:latin typeface="Arial" panose="020B0604020202020204" pitchFamily="34" charset="0"/>
                <a:cs typeface="Arial" panose="020B0604020202020204" pitchFamily="34" charset="0"/>
              </a:rPr>
              <a:t>County</a:t>
            </a:r>
            <a:r>
              <a:rPr lang="en-US" sz="3600" dirty="0">
                <a:latin typeface="Arial" panose="020B0604020202020204" pitchFamily="34" charset="0"/>
                <a:cs typeface="Arial" panose="020B0604020202020204" pitchFamily="34" charset="0"/>
              </a:rPr>
              <a:t> </a:t>
            </a:r>
          </a:p>
          <a:p>
            <a:pPr lvl="3"/>
            <a:endParaRPr lang="en-US" sz="3600" dirty="0">
              <a:latin typeface="Arial" panose="020B0604020202020204" pitchFamily="34" charset="0"/>
              <a:cs typeface="Arial" panose="020B0604020202020204" pitchFamily="34" charset="0"/>
            </a:endParaRPr>
          </a:p>
          <a:p>
            <a:pPr lvl="2"/>
            <a:r>
              <a:rPr lang="en-US" sz="3800" dirty="0">
                <a:latin typeface="Arial" panose="020B0604020202020204" pitchFamily="34" charset="0"/>
                <a:cs typeface="Arial" panose="020B0604020202020204" pitchFamily="34" charset="0"/>
              </a:rPr>
              <a:t>Other TDHEs</a:t>
            </a:r>
          </a:p>
          <a:p>
            <a:pPr lvl="2"/>
            <a:endParaRPr lang="en-US" sz="3800" dirty="0">
              <a:latin typeface="Arial" panose="020B0604020202020204" pitchFamily="34" charset="0"/>
              <a:cs typeface="Arial" panose="020B0604020202020204" pitchFamily="34" charset="0"/>
            </a:endParaRPr>
          </a:p>
          <a:p>
            <a:pPr lvl="2"/>
            <a:r>
              <a:rPr lang="en-US" sz="3800" dirty="0">
                <a:latin typeface="Arial" panose="020B0604020202020204" pitchFamily="34" charset="0"/>
                <a:cs typeface="Arial" panose="020B0604020202020204" pitchFamily="34" charset="0"/>
              </a:rPr>
              <a:t>A resource to avoid duplication of assistance – reference May 7 ERA FAQ # 15</a:t>
            </a:r>
          </a:p>
        </p:txBody>
      </p:sp>
      <p:sp>
        <p:nvSpPr>
          <p:cNvPr id="4" name="Footer Placeholder 3">
            <a:extLst>
              <a:ext uri="{FF2B5EF4-FFF2-40B4-BE49-F238E27FC236}">
                <a16:creationId xmlns:a16="http://schemas.microsoft.com/office/drawing/2014/main" id="{872E2566-B691-BC4A-8F54-FAEDF7DD673C}"/>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6FB49FA3-C96A-1E43-A2F5-E130B7D20496}"/>
              </a:ext>
            </a:extLst>
          </p:cNvPr>
          <p:cNvSpPr>
            <a:spLocks noGrp="1"/>
          </p:cNvSpPr>
          <p:nvPr>
            <p:ph type="sldNum" sz="quarter" idx="12"/>
          </p:nvPr>
        </p:nvSpPr>
        <p:spPr/>
        <p:txBody>
          <a:bodyPr/>
          <a:lstStyle/>
          <a:p>
            <a:fld id="{9981225C-665E-D943-89BE-01526AF715D0}" type="slidenum">
              <a:rPr lang="en-US" smtClean="0"/>
              <a:t>40</a:t>
            </a:fld>
            <a:endParaRPr lang="en-US"/>
          </a:p>
        </p:txBody>
      </p:sp>
    </p:spTree>
    <p:extLst>
      <p:ext uri="{BB962C8B-B14F-4D97-AF65-F5344CB8AC3E}">
        <p14:creationId xmlns:p14="http://schemas.microsoft.com/office/powerpoint/2010/main" val="119280810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1E735-FF84-FC42-80BD-8A486D306A88}"/>
              </a:ext>
            </a:extLst>
          </p:cNvPr>
          <p:cNvSpPr>
            <a:spLocks noGrp="1"/>
          </p:cNvSpPr>
          <p:nvPr>
            <p:ph type="title"/>
          </p:nvPr>
        </p:nvSpPr>
        <p:spPr>
          <a:xfrm>
            <a:off x="838200" y="1"/>
            <a:ext cx="10515600" cy="1690688"/>
          </a:xfrm>
        </p:spPr>
        <p:txBody>
          <a:bodyPr/>
          <a:lstStyle/>
          <a:p>
            <a:pPr algn="ctr"/>
            <a:r>
              <a:rPr lang="en-US" b="1" dirty="0">
                <a:latin typeface="Arial" panose="020B0604020202020204" pitchFamily="34" charset="0"/>
                <a:cs typeface="Arial" panose="020B0604020202020204" pitchFamily="34" charset="0"/>
              </a:rPr>
              <a:t>American Rescue Plan Act (ARPA)</a:t>
            </a:r>
          </a:p>
        </p:txBody>
      </p:sp>
      <p:sp>
        <p:nvSpPr>
          <p:cNvPr id="3" name="Content Placeholder 2">
            <a:extLst>
              <a:ext uri="{FF2B5EF4-FFF2-40B4-BE49-F238E27FC236}">
                <a16:creationId xmlns:a16="http://schemas.microsoft.com/office/drawing/2014/main" id="{FC2DBBFE-7697-804C-8FF1-8F72B35D5B49}"/>
              </a:ext>
            </a:extLst>
          </p:cNvPr>
          <p:cNvSpPr>
            <a:spLocks noGrp="1"/>
          </p:cNvSpPr>
          <p:nvPr>
            <p:ph idx="1"/>
          </p:nvPr>
        </p:nvSpPr>
        <p:spPr>
          <a:xfrm>
            <a:off x="271849" y="1594022"/>
            <a:ext cx="11602994" cy="4868561"/>
          </a:xfrm>
        </p:spPr>
        <p:txBody>
          <a:bodyPr>
            <a:normAutofit fontScale="85000" lnSpcReduction="20000"/>
          </a:bodyPr>
          <a:lstStyle/>
          <a:p>
            <a:pPr indent="-274320"/>
            <a:r>
              <a:rPr lang="en-US" b="1" dirty="0">
                <a:latin typeface="Arial" panose="020B0604020202020204" pitchFamily="34" charset="0"/>
                <a:cs typeface="Arial" panose="020B0604020202020204" pitchFamily="34" charset="0"/>
              </a:rPr>
              <a:t>Statute</a:t>
            </a:r>
            <a:r>
              <a:rPr lang="en-US" dirty="0">
                <a:latin typeface="Arial" panose="020B0604020202020204" pitchFamily="34" charset="0"/>
                <a:cs typeface="Arial" panose="020B0604020202020204" pitchFamily="34" charset="0"/>
              </a:rPr>
              <a:t> - Public Law 117-2, enacted March 11, 2021.</a:t>
            </a:r>
          </a:p>
          <a:p>
            <a:endParaRPr lang="en-US" dirty="0">
              <a:latin typeface="Arial" panose="020B0604020202020204" pitchFamily="34" charset="0"/>
              <a:cs typeface="Arial" panose="020B0604020202020204" pitchFamily="34" charset="0"/>
            </a:endParaRPr>
          </a:p>
          <a:p>
            <a:pPr indent="-274320"/>
            <a:r>
              <a:rPr lang="en-US" b="1" dirty="0">
                <a:latin typeface="Arial" panose="020B0604020202020204" pitchFamily="34" charset="0"/>
                <a:cs typeface="Arial" panose="020B0604020202020204" pitchFamily="34" charset="0"/>
              </a:rPr>
              <a:t>Homeowner Assistance Fund (HAF)</a:t>
            </a:r>
          </a:p>
          <a:p>
            <a:pPr lvl="1">
              <a:lnSpc>
                <a:spcPct val="40000"/>
              </a:lnSpc>
              <a:spcBef>
                <a:spcPts val="600"/>
              </a:spcBef>
            </a:pPr>
            <a:endParaRPr lang="en-US" dirty="0">
              <a:latin typeface="Arial" panose="020B0604020202020204" pitchFamily="34" charset="0"/>
              <a:cs typeface="Arial" panose="020B0604020202020204" pitchFamily="34" charset="0"/>
            </a:endParaRPr>
          </a:p>
          <a:p>
            <a:pPr lvl="3" indent="-274320">
              <a:spcAft>
                <a:spcPts val="500"/>
              </a:spcAft>
            </a:pPr>
            <a:r>
              <a:rPr lang="en-US" sz="2400" dirty="0">
                <a:latin typeface="Arial" panose="020B0604020202020204" pitchFamily="34" charset="0"/>
                <a:cs typeface="Arial" panose="020B0604020202020204" pitchFamily="34" charset="0"/>
              </a:rPr>
              <a:t>Administered by U.S. Dept. of Treasury.</a:t>
            </a:r>
          </a:p>
          <a:p>
            <a:pPr lvl="2">
              <a:lnSpc>
                <a:spcPct val="39000"/>
              </a:lnSpc>
              <a:spcBef>
                <a:spcPts val="0"/>
              </a:spcBef>
            </a:pPr>
            <a:endParaRPr lang="en-US" sz="2200" dirty="0">
              <a:latin typeface="Arial" panose="020B0604020202020204" pitchFamily="34" charset="0"/>
              <a:cs typeface="Arial" panose="020B0604020202020204" pitchFamily="34" charset="0"/>
            </a:endParaRPr>
          </a:p>
          <a:p>
            <a:pPr lvl="5" indent="-274320">
              <a:lnSpc>
                <a:spcPct val="110000"/>
              </a:lnSpc>
            </a:pPr>
            <a:r>
              <a:rPr lang="en-US" sz="2400" dirty="0">
                <a:latin typeface="Arial" panose="020B0604020202020204" pitchFamily="34" charset="0"/>
                <a:cs typeface="Arial" panose="020B0604020202020204" pitchFamily="34" charset="0"/>
              </a:rPr>
              <a:t>https://</a:t>
            </a:r>
            <a:r>
              <a:rPr lang="en-US" sz="2400" dirty="0" err="1">
                <a:latin typeface="Arial" panose="020B0604020202020204" pitchFamily="34" charset="0"/>
                <a:cs typeface="Arial" panose="020B0604020202020204" pitchFamily="34" charset="0"/>
              </a:rPr>
              <a:t>home.treasury.gov</a:t>
            </a:r>
            <a:r>
              <a:rPr lang="en-US" sz="2400" dirty="0">
                <a:latin typeface="Arial" panose="020B0604020202020204" pitchFamily="34" charset="0"/>
                <a:cs typeface="Arial" panose="020B0604020202020204" pitchFamily="34" charset="0"/>
              </a:rPr>
              <a:t>/policy-issues/coronavirus/assistance-for-state-local-and-tribal-governments/homeowner-assistance-fund</a:t>
            </a:r>
          </a:p>
          <a:p>
            <a:pPr lvl="1"/>
            <a:endParaRPr lang="en-US" sz="1200" dirty="0">
              <a:latin typeface="Arial" panose="020B0604020202020204" pitchFamily="34" charset="0"/>
              <a:cs typeface="Arial" panose="020B0604020202020204" pitchFamily="34" charset="0"/>
            </a:endParaRPr>
          </a:p>
          <a:p>
            <a:pPr lvl="3" indent="-274320"/>
            <a:r>
              <a:rPr lang="en-US" sz="2400" dirty="0">
                <a:latin typeface="Arial" panose="020B0604020202020204" pitchFamily="34" charset="0"/>
                <a:cs typeface="Arial" panose="020B0604020202020204" pitchFamily="34" charset="0"/>
              </a:rPr>
              <a:t>Notice of Request to Receive Payments (due 9/30/21 for Tribes/TDHEs)</a:t>
            </a:r>
          </a:p>
          <a:p>
            <a:pPr marL="457200" lvl="1" indent="0">
              <a:spcAft>
                <a:spcPts val="500"/>
              </a:spcAft>
              <a:buNone/>
            </a:pPr>
            <a:endParaRPr lang="en-US" sz="1200" dirty="0">
              <a:latin typeface="Arial" panose="020B0604020202020204" pitchFamily="34" charset="0"/>
              <a:cs typeface="Arial" panose="020B0604020202020204" pitchFamily="34" charset="0"/>
            </a:endParaRPr>
          </a:p>
          <a:p>
            <a:pPr lvl="3" indent="-274320"/>
            <a:r>
              <a:rPr lang="en-US" sz="2400" dirty="0">
                <a:latin typeface="Arial" panose="020B0604020202020204" pitchFamily="34" charset="0"/>
                <a:cs typeface="Arial" panose="020B0604020202020204" pitchFamily="34" charset="0"/>
              </a:rPr>
              <a:t>Financial Assistance Agreement (due when funds are requested)</a:t>
            </a:r>
          </a:p>
          <a:p>
            <a:pPr marL="457200" lvl="1" indent="0">
              <a:spcAft>
                <a:spcPts val="500"/>
              </a:spcAft>
              <a:buNone/>
            </a:pPr>
            <a:endParaRPr lang="en-US" sz="1200" dirty="0">
              <a:latin typeface="Arial" panose="020B0604020202020204" pitchFamily="34" charset="0"/>
              <a:cs typeface="Arial" panose="020B0604020202020204" pitchFamily="34" charset="0"/>
            </a:endParaRPr>
          </a:p>
          <a:p>
            <a:pPr lvl="3" indent="-274320"/>
            <a:r>
              <a:rPr lang="en-US" sz="2400" dirty="0">
                <a:latin typeface="Arial" panose="020B0604020202020204" pitchFamily="34" charset="0"/>
                <a:cs typeface="Arial" panose="020B0604020202020204" pitchFamily="34" charset="0"/>
              </a:rPr>
              <a:t>Initial Payment of 10%</a:t>
            </a:r>
          </a:p>
          <a:p>
            <a:pPr lvl="4">
              <a:lnSpc>
                <a:spcPct val="39000"/>
              </a:lnSpc>
            </a:pPr>
            <a:endParaRPr lang="en-US" sz="2400" dirty="0">
              <a:latin typeface="Arial" panose="020B0604020202020204" pitchFamily="34" charset="0"/>
              <a:cs typeface="Arial" panose="020B0604020202020204" pitchFamily="34" charset="0"/>
            </a:endParaRPr>
          </a:p>
          <a:p>
            <a:pPr lvl="5" indent="-274320">
              <a:lnSpc>
                <a:spcPct val="110000"/>
              </a:lnSpc>
            </a:pPr>
            <a:r>
              <a:rPr lang="en-US" sz="2400" dirty="0">
                <a:latin typeface="Arial" panose="020B0604020202020204" pitchFamily="34" charset="0"/>
                <a:cs typeface="Arial" panose="020B0604020202020204" pitchFamily="34" charset="0"/>
              </a:rPr>
              <a:t>Treasury encourages HAF participants to create or fund pilot programs</a:t>
            </a:r>
          </a:p>
          <a:p>
            <a:pPr lvl="5" indent="-274320">
              <a:lnSpc>
                <a:spcPct val="110000"/>
              </a:lnSpc>
            </a:pPr>
            <a:r>
              <a:rPr lang="en-US" sz="2400" dirty="0">
                <a:latin typeface="Arial" panose="020B0604020202020204" pitchFamily="34" charset="0"/>
                <a:cs typeface="Arial" panose="020B0604020202020204" pitchFamily="34" charset="0"/>
              </a:rPr>
              <a:t>50% of 10% may be used for planning, community engagement, needs assessment, and administrative expenses.</a:t>
            </a:r>
          </a:p>
        </p:txBody>
      </p:sp>
      <p:sp>
        <p:nvSpPr>
          <p:cNvPr id="4" name="Footer Placeholder 3">
            <a:extLst>
              <a:ext uri="{FF2B5EF4-FFF2-40B4-BE49-F238E27FC236}">
                <a16:creationId xmlns:a16="http://schemas.microsoft.com/office/drawing/2014/main" id="{F9416DD2-CBF9-1F48-AC3D-A6851DA18073}"/>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BFDB9AB7-7BBF-214B-A831-83D5BA7B93D8}"/>
              </a:ext>
            </a:extLst>
          </p:cNvPr>
          <p:cNvSpPr>
            <a:spLocks noGrp="1"/>
          </p:cNvSpPr>
          <p:nvPr>
            <p:ph type="sldNum" sz="quarter" idx="12"/>
          </p:nvPr>
        </p:nvSpPr>
        <p:spPr/>
        <p:txBody>
          <a:bodyPr/>
          <a:lstStyle/>
          <a:p>
            <a:fld id="{9981225C-665E-D943-89BE-01526AF715D0}" type="slidenum">
              <a:rPr lang="en-US" smtClean="0"/>
              <a:t>41</a:t>
            </a:fld>
            <a:endParaRPr lang="en-US"/>
          </a:p>
        </p:txBody>
      </p:sp>
    </p:spTree>
    <p:extLst>
      <p:ext uri="{BB962C8B-B14F-4D97-AF65-F5344CB8AC3E}">
        <p14:creationId xmlns:p14="http://schemas.microsoft.com/office/powerpoint/2010/main" val="29459679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1E735-FF84-FC42-80BD-8A486D306A88}"/>
              </a:ext>
            </a:extLst>
          </p:cNvPr>
          <p:cNvSpPr>
            <a:spLocks noGrp="1"/>
          </p:cNvSpPr>
          <p:nvPr>
            <p:ph type="title"/>
          </p:nvPr>
        </p:nvSpPr>
        <p:spPr>
          <a:xfrm>
            <a:off x="838200" y="-370703"/>
            <a:ext cx="10515600" cy="1872933"/>
          </a:xfrm>
        </p:spPr>
        <p:txBody>
          <a:bodyPr>
            <a:normAutofit/>
          </a:bodyPr>
          <a:lstStyle/>
          <a:p>
            <a:pPr algn="ctr"/>
            <a:r>
              <a:rPr lang="en-US" b="1" dirty="0">
                <a:latin typeface="Arial" panose="020B0604020202020204" pitchFamily="34" charset="0"/>
                <a:cs typeface="Arial" panose="020B0604020202020204" pitchFamily="34" charset="0"/>
              </a:rPr>
              <a:t>American Rescue Plan Act (ARPA)</a:t>
            </a:r>
          </a:p>
        </p:txBody>
      </p:sp>
      <p:sp>
        <p:nvSpPr>
          <p:cNvPr id="3" name="Content Placeholder 2">
            <a:extLst>
              <a:ext uri="{FF2B5EF4-FFF2-40B4-BE49-F238E27FC236}">
                <a16:creationId xmlns:a16="http://schemas.microsoft.com/office/drawing/2014/main" id="{FC2DBBFE-7697-804C-8FF1-8F72B35D5B49}"/>
              </a:ext>
            </a:extLst>
          </p:cNvPr>
          <p:cNvSpPr>
            <a:spLocks noGrp="1"/>
          </p:cNvSpPr>
          <p:nvPr>
            <p:ph idx="1"/>
          </p:nvPr>
        </p:nvSpPr>
        <p:spPr>
          <a:xfrm>
            <a:off x="222423" y="1322172"/>
            <a:ext cx="11714204" cy="5034177"/>
          </a:xfrm>
        </p:spPr>
        <p:txBody>
          <a:bodyPr>
            <a:normAutofit/>
          </a:bodyPr>
          <a:lstStyle/>
          <a:p>
            <a:pPr indent="-274320"/>
            <a:r>
              <a:rPr lang="en-US" sz="3000" b="1" dirty="0">
                <a:latin typeface="Arial" panose="020B0604020202020204" pitchFamily="34" charset="0"/>
                <a:cs typeface="Arial" panose="020B0604020202020204" pitchFamily="34" charset="0"/>
              </a:rPr>
              <a:t>Homeowner Assistance Fund (HAF) Allowable Uses</a:t>
            </a:r>
          </a:p>
          <a:p>
            <a:pPr lvl="2"/>
            <a:endParaRPr lang="en-US" dirty="0">
              <a:latin typeface="Arial" panose="020B0604020202020204" pitchFamily="34" charset="0"/>
              <a:cs typeface="Arial" panose="020B0604020202020204" pitchFamily="34" charset="0"/>
            </a:endParaRPr>
          </a:p>
          <a:p>
            <a:pPr lvl="2" indent="-274320"/>
            <a:r>
              <a:rPr lang="en-US" sz="2400" dirty="0">
                <a:latin typeface="Arial" panose="020B0604020202020204" pitchFamily="34" charset="0"/>
                <a:cs typeface="Arial" panose="020B0604020202020204" pitchFamily="34" charset="0"/>
              </a:rPr>
              <a:t>Mortgage payment assistance.</a:t>
            </a:r>
          </a:p>
          <a:p>
            <a:pPr lvl="2"/>
            <a:endParaRPr lang="en-US" sz="2400" dirty="0">
              <a:latin typeface="Arial" panose="020B0604020202020204" pitchFamily="34" charset="0"/>
              <a:cs typeface="Arial" panose="020B0604020202020204" pitchFamily="34" charset="0"/>
            </a:endParaRPr>
          </a:p>
          <a:p>
            <a:pPr lvl="2" indent="-274320"/>
            <a:r>
              <a:rPr lang="en-US" sz="2400" dirty="0">
                <a:latin typeface="Arial" panose="020B0604020202020204" pitchFamily="34" charset="0"/>
                <a:cs typeface="Arial" panose="020B0604020202020204" pitchFamily="34" charset="0"/>
              </a:rPr>
              <a:t>Financial assistance to allow a homeowner to reinstate a mortgage or to pay other housing-related costs related to a period of forbearance, delinquency, or default.</a:t>
            </a:r>
          </a:p>
          <a:p>
            <a:pPr lvl="2"/>
            <a:endParaRPr lang="en-US" sz="2400" dirty="0">
              <a:latin typeface="Arial" panose="020B0604020202020204" pitchFamily="34" charset="0"/>
              <a:cs typeface="Arial" panose="020B0604020202020204" pitchFamily="34" charset="0"/>
            </a:endParaRPr>
          </a:p>
          <a:p>
            <a:pPr lvl="2" indent="-274320"/>
            <a:r>
              <a:rPr lang="en-US" sz="2400" dirty="0">
                <a:latin typeface="Arial" panose="020B0604020202020204" pitchFamily="34" charset="0"/>
                <a:cs typeface="Arial" panose="020B0604020202020204" pitchFamily="34" charset="0"/>
              </a:rPr>
              <a:t>Mortgage principal reduction, including with respect to a second mortgage provided by a nonprofit or government entity.</a:t>
            </a:r>
          </a:p>
          <a:p>
            <a:pPr lvl="2"/>
            <a:endParaRPr lang="en-US" sz="2400" dirty="0">
              <a:latin typeface="Arial" panose="020B0604020202020204" pitchFamily="34" charset="0"/>
              <a:cs typeface="Arial" panose="020B0604020202020204" pitchFamily="34" charset="0"/>
            </a:endParaRPr>
          </a:p>
          <a:p>
            <a:pPr lvl="2" indent="-274320"/>
            <a:r>
              <a:rPr lang="en-US" sz="2400" dirty="0">
                <a:latin typeface="Arial" panose="020B0604020202020204" pitchFamily="34" charset="0"/>
                <a:cs typeface="Arial" panose="020B0604020202020204" pitchFamily="34" charset="0"/>
              </a:rPr>
              <a:t>Facilitating mortgage interest rate reductions.</a:t>
            </a:r>
          </a:p>
          <a:p>
            <a:pPr lvl="2"/>
            <a:endParaRPr lang="en-US" dirty="0">
              <a:latin typeface="Arial" panose="020B0604020202020204" pitchFamily="34" charset="0"/>
              <a:cs typeface="Arial" panose="020B0604020202020204" pitchFamily="34" charset="0"/>
            </a:endParaRPr>
          </a:p>
          <a:p>
            <a:endParaRPr lang="en-US" dirty="0"/>
          </a:p>
        </p:txBody>
      </p:sp>
      <p:sp>
        <p:nvSpPr>
          <p:cNvPr id="4" name="Footer Placeholder 3">
            <a:extLst>
              <a:ext uri="{FF2B5EF4-FFF2-40B4-BE49-F238E27FC236}">
                <a16:creationId xmlns:a16="http://schemas.microsoft.com/office/drawing/2014/main" id="{F46D2D05-1EE0-7549-9587-78BDA593CF6C}"/>
              </a:ext>
            </a:extLst>
          </p:cNvPr>
          <p:cNvSpPr>
            <a:spLocks noGrp="1"/>
          </p:cNvSpPr>
          <p:nvPr>
            <p:ph type="ftr" sz="quarter" idx="11"/>
          </p:nvPr>
        </p:nvSpPr>
        <p:spPr/>
        <p:txBody>
          <a:bodyPr/>
          <a:lstStyle/>
          <a:p>
            <a:r>
              <a:rPr lang="en-US"/>
              <a:t>Wagenlander &amp; Heisterkamp, LLC June, 2021</a:t>
            </a:r>
            <a:endParaRPr lang="en-US" dirty="0"/>
          </a:p>
        </p:txBody>
      </p:sp>
      <p:sp>
        <p:nvSpPr>
          <p:cNvPr id="5" name="Slide Number Placeholder 4">
            <a:extLst>
              <a:ext uri="{FF2B5EF4-FFF2-40B4-BE49-F238E27FC236}">
                <a16:creationId xmlns:a16="http://schemas.microsoft.com/office/drawing/2014/main" id="{CA0039A2-C53A-C24D-8DA4-498575B46CB6}"/>
              </a:ext>
            </a:extLst>
          </p:cNvPr>
          <p:cNvSpPr>
            <a:spLocks noGrp="1"/>
          </p:cNvSpPr>
          <p:nvPr>
            <p:ph type="sldNum" sz="quarter" idx="12"/>
          </p:nvPr>
        </p:nvSpPr>
        <p:spPr/>
        <p:txBody>
          <a:bodyPr/>
          <a:lstStyle/>
          <a:p>
            <a:fld id="{9981225C-665E-D943-89BE-01526AF715D0}" type="slidenum">
              <a:rPr lang="en-US" smtClean="0"/>
              <a:t>42</a:t>
            </a:fld>
            <a:endParaRPr lang="en-US"/>
          </a:p>
        </p:txBody>
      </p:sp>
    </p:spTree>
    <p:extLst>
      <p:ext uri="{BB962C8B-B14F-4D97-AF65-F5344CB8AC3E}">
        <p14:creationId xmlns:p14="http://schemas.microsoft.com/office/powerpoint/2010/main" val="211371009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6673F-D764-614F-A64E-1A30CD06B563}"/>
              </a:ext>
            </a:extLst>
          </p:cNvPr>
          <p:cNvSpPr>
            <a:spLocks noGrp="1"/>
          </p:cNvSpPr>
          <p:nvPr>
            <p:ph type="ctrTitle"/>
          </p:nvPr>
        </p:nvSpPr>
        <p:spPr>
          <a:xfrm>
            <a:off x="1" y="0"/>
            <a:ext cx="12192000" cy="1186249"/>
          </a:xfrm>
        </p:spPr>
        <p:txBody>
          <a:bodyPr>
            <a:normAutofit/>
          </a:bodyPr>
          <a:lstStyle/>
          <a:p>
            <a:r>
              <a:rPr lang="en-US" sz="4400" b="1" dirty="0">
                <a:latin typeface="Arial" panose="020B0604020202020204" pitchFamily="34" charset="0"/>
                <a:cs typeface="Arial" panose="020B0604020202020204" pitchFamily="34" charset="0"/>
              </a:rPr>
              <a:t>American Rescue Plan Act (ARPA)</a:t>
            </a:r>
          </a:p>
        </p:txBody>
      </p:sp>
      <p:sp>
        <p:nvSpPr>
          <p:cNvPr id="3" name="Subtitle 2">
            <a:extLst>
              <a:ext uri="{FF2B5EF4-FFF2-40B4-BE49-F238E27FC236}">
                <a16:creationId xmlns:a16="http://schemas.microsoft.com/office/drawing/2014/main" id="{9CA34D3C-3884-8F4A-820A-17BCBBDE69C1}"/>
              </a:ext>
            </a:extLst>
          </p:cNvPr>
          <p:cNvSpPr>
            <a:spLocks noGrp="1"/>
          </p:cNvSpPr>
          <p:nvPr>
            <p:ph type="subTitle" idx="1"/>
          </p:nvPr>
        </p:nvSpPr>
        <p:spPr>
          <a:xfrm>
            <a:off x="185351" y="1504336"/>
            <a:ext cx="11850130" cy="4852014"/>
          </a:xfrm>
        </p:spPr>
        <p:txBody>
          <a:bodyPr>
            <a:normAutofit lnSpcReduction="10000"/>
          </a:bodyPr>
          <a:lstStyle/>
          <a:p>
            <a:pPr marL="342900" indent="-274320" algn="l">
              <a:buFont typeface="Arial" panose="020B0604020202020204" pitchFamily="34" charset="0"/>
              <a:buChar char="•"/>
            </a:pPr>
            <a:r>
              <a:rPr lang="en-US" sz="3000" b="1" dirty="0">
                <a:latin typeface="Arial" panose="020B0604020202020204" pitchFamily="34" charset="0"/>
                <a:cs typeface="Arial" panose="020B0604020202020204" pitchFamily="34" charset="0"/>
              </a:rPr>
              <a:t>Homeowner Assistance Fund (HAF) Allowable Uses (cont’d.)</a:t>
            </a:r>
            <a:endParaRPr lang="en-US" sz="3000" dirty="0">
              <a:latin typeface="Arial" panose="020B0604020202020204" pitchFamily="34" charset="0"/>
              <a:cs typeface="Arial" panose="020B0604020202020204" pitchFamily="34" charset="0"/>
            </a:endParaRPr>
          </a:p>
          <a:p>
            <a:pPr marL="1257300" lvl="2" indent="-342900" algn="l">
              <a:lnSpc>
                <a:spcPct val="40000"/>
              </a:lnSpc>
              <a:spcBef>
                <a:spcPts val="0"/>
              </a:spcBef>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1257300" lvl="2" indent="-274320" algn="l">
              <a:spcBef>
                <a:spcPts val="1100"/>
              </a:spcBef>
              <a:buFont typeface="Arial" panose="020B0604020202020204" pitchFamily="34" charset="0"/>
              <a:buChar char="•"/>
            </a:pPr>
            <a:r>
              <a:rPr lang="en-US" sz="2400" dirty="0">
                <a:latin typeface="Arial" panose="020B0604020202020204" pitchFamily="34" charset="0"/>
                <a:cs typeface="Arial" panose="020B0604020202020204" pitchFamily="34" charset="0"/>
              </a:rPr>
              <a:t>Payment assistance for:</a:t>
            </a:r>
          </a:p>
          <a:p>
            <a:pPr marL="2171700" lvl="4" indent="-342900" algn="l">
              <a:lnSpc>
                <a:spcPct val="40000"/>
              </a:lnSpc>
              <a:spcBef>
                <a:spcPts val="0"/>
              </a:spcBef>
              <a:buFont typeface="+mj-lt"/>
              <a:buAutoNum type="alphaLcParenR"/>
            </a:pPr>
            <a:endParaRPr lang="en-US" sz="2400" dirty="0">
              <a:latin typeface="Arial" panose="020B0604020202020204" pitchFamily="34" charset="0"/>
              <a:cs typeface="Arial" panose="020B0604020202020204" pitchFamily="34" charset="0"/>
            </a:endParaRPr>
          </a:p>
          <a:p>
            <a:pPr marL="2171700" lvl="4" indent="-342900" algn="l">
              <a:spcBef>
                <a:spcPts val="1100"/>
              </a:spcBef>
              <a:buFont typeface="+mj-lt"/>
              <a:buAutoNum type="alphaLcParenR"/>
            </a:pPr>
            <a:r>
              <a:rPr lang="en-US" sz="2400" dirty="0">
                <a:latin typeface="Arial" panose="020B0604020202020204" pitchFamily="34" charset="0"/>
                <a:cs typeface="Arial" panose="020B0604020202020204" pitchFamily="34" charset="0"/>
              </a:rPr>
              <a:t>Homeowner’s utilities, including electric, gas, home energy, and water.</a:t>
            </a:r>
          </a:p>
          <a:p>
            <a:pPr marL="2171700" lvl="4" indent="-342900" algn="l">
              <a:lnSpc>
                <a:spcPct val="40000"/>
              </a:lnSpc>
              <a:spcBef>
                <a:spcPts val="0"/>
              </a:spcBef>
              <a:buFont typeface="+mj-lt"/>
              <a:buAutoNum type="alphaLcParenR"/>
            </a:pPr>
            <a:endParaRPr lang="en-US" sz="2400" dirty="0">
              <a:latin typeface="Arial" panose="020B0604020202020204" pitchFamily="34" charset="0"/>
              <a:cs typeface="Arial" panose="020B0604020202020204" pitchFamily="34" charset="0"/>
            </a:endParaRPr>
          </a:p>
          <a:p>
            <a:pPr marL="2171700" lvl="4" indent="-342900" algn="l">
              <a:spcBef>
                <a:spcPts val="1100"/>
              </a:spcBef>
              <a:buFont typeface="+mj-lt"/>
              <a:buAutoNum type="alphaLcParenR"/>
            </a:pPr>
            <a:r>
              <a:rPr lang="en-US" sz="2400" dirty="0">
                <a:latin typeface="Arial" panose="020B0604020202020204" pitchFamily="34" charset="0"/>
                <a:cs typeface="Arial" panose="020B0604020202020204" pitchFamily="34" charset="0"/>
              </a:rPr>
              <a:t>Homeowner’s internet service, including broadband internet access service.</a:t>
            </a:r>
          </a:p>
          <a:p>
            <a:pPr marL="2171700" lvl="4" indent="-342900" algn="l">
              <a:lnSpc>
                <a:spcPct val="40000"/>
              </a:lnSpc>
              <a:spcBef>
                <a:spcPts val="0"/>
              </a:spcBef>
              <a:buFont typeface="+mj-lt"/>
              <a:buAutoNum type="alphaLcParenR"/>
            </a:pPr>
            <a:endParaRPr lang="en-US" sz="2400" dirty="0">
              <a:latin typeface="Arial" panose="020B0604020202020204" pitchFamily="34" charset="0"/>
              <a:cs typeface="Arial" panose="020B0604020202020204" pitchFamily="34" charset="0"/>
            </a:endParaRPr>
          </a:p>
          <a:p>
            <a:pPr marL="2171700" lvl="4" indent="-342900" algn="l">
              <a:spcBef>
                <a:spcPts val="1100"/>
              </a:spcBef>
              <a:buFont typeface="+mj-lt"/>
              <a:buAutoNum type="alphaLcParenR"/>
            </a:pPr>
            <a:r>
              <a:rPr lang="en-US" sz="2400" dirty="0">
                <a:latin typeface="Arial" panose="020B0604020202020204" pitchFamily="34" charset="0"/>
                <a:cs typeface="Arial" panose="020B0604020202020204" pitchFamily="34" charset="0"/>
              </a:rPr>
              <a:t>Homeowner’s insurance, flood insurance, and mortgage insurance.</a:t>
            </a:r>
          </a:p>
          <a:p>
            <a:pPr marL="2171700" lvl="4" indent="-342900" algn="l">
              <a:lnSpc>
                <a:spcPct val="40000"/>
              </a:lnSpc>
              <a:spcBef>
                <a:spcPts val="0"/>
              </a:spcBef>
              <a:buFont typeface="+mj-lt"/>
              <a:buAutoNum type="alphaLcParenR"/>
            </a:pPr>
            <a:endParaRPr lang="en-US" sz="2400" dirty="0">
              <a:latin typeface="Arial" panose="020B0604020202020204" pitchFamily="34" charset="0"/>
              <a:cs typeface="Arial" panose="020B0604020202020204" pitchFamily="34" charset="0"/>
            </a:endParaRPr>
          </a:p>
          <a:p>
            <a:pPr marL="2171700" lvl="4" indent="-342900" algn="l">
              <a:spcBef>
                <a:spcPts val="1100"/>
              </a:spcBef>
              <a:buFont typeface="+mj-lt"/>
              <a:buAutoNum type="alphaLcParenR"/>
            </a:pPr>
            <a:r>
              <a:rPr lang="en-US" sz="2400" dirty="0">
                <a:latin typeface="Arial" panose="020B0604020202020204" pitchFamily="34" charset="0"/>
                <a:cs typeface="Arial" panose="020B0604020202020204" pitchFamily="34" charset="0"/>
              </a:rPr>
              <a:t>Homeowner’s association fees or liens, condominium association fees, or common charges.</a:t>
            </a:r>
          </a:p>
          <a:p>
            <a:pPr marL="2171700" lvl="4" indent="-342900" algn="l">
              <a:lnSpc>
                <a:spcPct val="40000"/>
              </a:lnSpc>
              <a:spcBef>
                <a:spcPts val="0"/>
              </a:spcBef>
              <a:buFont typeface="+mj-lt"/>
              <a:buAutoNum type="alphaLcParenR"/>
            </a:pPr>
            <a:endParaRPr lang="en-US" sz="2400" dirty="0">
              <a:latin typeface="Arial" panose="020B0604020202020204" pitchFamily="34" charset="0"/>
              <a:cs typeface="Arial" panose="020B0604020202020204" pitchFamily="34" charset="0"/>
            </a:endParaRPr>
          </a:p>
          <a:p>
            <a:pPr marL="2171700" lvl="4" indent="-342900" algn="l">
              <a:spcBef>
                <a:spcPts val="1100"/>
              </a:spcBef>
              <a:buFont typeface="+mj-lt"/>
              <a:buAutoNum type="alphaLcParenR"/>
            </a:pPr>
            <a:r>
              <a:rPr lang="en-US" sz="2400" b="1" dirty="0">
                <a:latin typeface="Arial" panose="020B0604020202020204" pitchFamily="34" charset="0"/>
                <a:cs typeface="Arial" panose="020B0604020202020204" pitchFamily="34" charset="0"/>
              </a:rPr>
              <a:t>Down payment assistance loans</a:t>
            </a:r>
            <a:r>
              <a:rPr lang="en-US" sz="2400" dirty="0">
                <a:latin typeface="Arial" panose="020B0604020202020204" pitchFamily="34" charset="0"/>
                <a:cs typeface="Arial" panose="020B0604020202020204" pitchFamily="34" charset="0"/>
              </a:rPr>
              <a:t> provided by nonprofit or government entities.</a:t>
            </a:r>
          </a:p>
          <a:p>
            <a:pPr algn="l"/>
            <a:endParaRPr lang="en-US" b="1"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0A615DEA-873A-7B41-879C-3CAF26598228}"/>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C6440E75-C479-5641-A3CF-8918E78998C9}"/>
              </a:ext>
            </a:extLst>
          </p:cNvPr>
          <p:cNvSpPr>
            <a:spLocks noGrp="1"/>
          </p:cNvSpPr>
          <p:nvPr>
            <p:ph type="sldNum" sz="quarter" idx="12"/>
          </p:nvPr>
        </p:nvSpPr>
        <p:spPr/>
        <p:txBody>
          <a:bodyPr/>
          <a:lstStyle/>
          <a:p>
            <a:fld id="{9981225C-665E-D943-89BE-01526AF715D0}" type="slidenum">
              <a:rPr lang="en-US" smtClean="0"/>
              <a:t>43</a:t>
            </a:fld>
            <a:endParaRPr lang="en-US"/>
          </a:p>
        </p:txBody>
      </p:sp>
    </p:spTree>
    <p:extLst>
      <p:ext uri="{BB962C8B-B14F-4D97-AF65-F5344CB8AC3E}">
        <p14:creationId xmlns:p14="http://schemas.microsoft.com/office/powerpoint/2010/main" val="28165217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1E735-FF84-FC42-80BD-8A486D306A88}"/>
              </a:ext>
            </a:extLst>
          </p:cNvPr>
          <p:cNvSpPr>
            <a:spLocks noGrp="1"/>
          </p:cNvSpPr>
          <p:nvPr>
            <p:ph type="title"/>
          </p:nvPr>
        </p:nvSpPr>
        <p:spPr>
          <a:xfrm>
            <a:off x="838200" y="235974"/>
            <a:ext cx="10515600" cy="1253614"/>
          </a:xfrm>
        </p:spPr>
        <p:txBody>
          <a:bodyPr>
            <a:normAutofit/>
          </a:bodyPr>
          <a:lstStyle/>
          <a:p>
            <a:pPr algn="ctr"/>
            <a:r>
              <a:rPr lang="en-US" b="1" dirty="0">
                <a:latin typeface="Arial" panose="020B0604020202020204" pitchFamily="34" charset="0"/>
                <a:cs typeface="Arial" panose="020B0604020202020204" pitchFamily="34" charset="0"/>
              </a:rPr>
              <a:t>American Rescue Plan Act (ARPA)</a:t>
            </a:r>
          </a:p>
        </p:txBody>
      </p:sp>
      <p:sp>
        <p:nvSpPr>
          <p:cNvPr id="3" name="Content Placeholder 2">
            <a:extLst>
              <a:ext uri="{FF2B5EF4-FFF2-40B4-BE49-F238E27FC236}">
                <a16:creationId xmlns:a16="http://schemas.microsoft.com/office/drawing/2014/main" id="{FC2DBBFE-7697-804C-8FF1-8F72B35D5B49}"/>
              </a:ext>
            </a:extLst>
          </p:cNvPr>
          <p:cNvSpPr>
            <a:spLocks noGrp="1"/>
          </p:cNvSpPr>
          <p:nvPr>
            <p:ph idx="1"/>
          </p:nvPr>
        </p:nvSpPr>
        <p:spPr>
          <a:xfrm>
            <a:off x="271849" y="1062681"/>
            <a:ext cx="11479427" cy="5354449"/>
          </a:xfrm>
        </p:spPr>
        <p:txBody>
          <a:bodyPr>
            <a:normAutofit fontScale="62500" lnSpcReduction="20000"/>
          </a:bodyPr>
          <a:lstStyle/>
          <a:p>
            <a:pPr marL="0" indent="0">
              <a:buNone/>
            </a:pPr>
            <a:endParaRPr lang="en-US" sz="4400" dirty="0">
              <a:latin typeface="Arial" panose="020B0604020202020204" pitchFamily="34" charset="0"/>
              <a:cs typeface="Arial" panose="020B0604020202020204" pitchFamily="34" charset="0"/>
            </a:endParaRPr>
          </a:p>
          <a:p>
            <a:pPr indent="-274320"/>
            <a:r>
              <a:rPr lang="en-US" sz="4300" b="1" dirty="0">
                <a:latin typeface="Arial" panose="020B0604020202020204" pitchFamily="34" charset="0"/>
                <a:cs typeface="Arial" panose="020B0604020202020204" pitchFamily="34" charset="0"/>
              </a:rPr>
              <a:t>Homeowner Assistance Fund (HAF) Allowable Uses (cont’d.)</a:t>
            </a:r>
          </a:p>
          <a:p>
            <a:pPr lvl="1"/>
            <a:endParaRPr lang="en-US" sz="3600" dirty="0">
              <a:latin typeface="Arial" panose="020B0604020202020204" pitchFamily="34" charset="0"/>
              <a:cs typeface="Arial" panose="020B0604020202020204" pitchFamily="34" charset="0"/>
            </a:endParaRPr>
          </a:p>
          <a:p>
            <a:pPr lvl="2" indent="-274320">
              <a:lnSpc>
                <a:spcPct val="120000"/>
              </a:lnSpc>
            </a:pPr>
            <a:r>
              <a:rPr lang="en-US" sz="3400" dirty="0">
                <a:latin typeface="Arial" panose="020B0604020202020204" pitchFamily="34" charset="0"/>
                <a:cs typeface="Arial" panose="020B0604020202020204" pitchFamily="34" charset="0"/>
              </a:rPr>
              <a:t>Payment assistance for </a:t>
            </a:r>
            <a:r>
              <a:rPr lang="en-US" sz="3400" b="1" dirty="0">
                <a:latin typeface="Arial" panose="020B0604020202020204" pitchFamily="34" charset="0"/>
                <a:cs typeface="Arial" panose="020B0604020202020204" pitchFamily="34" charset="0"/>
              </a:rPr>
              <a:t>delinquent property taxes </a:t>
            </a:r>
            <a:r>
              <a:rPr lang="en-US" sz="3400" dirty="0">
                <a:latin typeface="Arial" panose="020B0604020202020204" pitchFamily="34" charset="0"/>
                <a:cs typeface="Arial" panose="020B0604020202020204" pitchFamily="34" charset="0"/>
              </a:rPr>
              <a:t>to prevent homeowner tax foreclosures.</a:t>
            </a:r>
          </a:p>
          <a:p>
            <a:endParaRPr lang="en-US" sz="3400" dirty="0">
              <a:latin typeface="Arial" panose="020B0604020202020204" pitchFamily="34" charset="0"/>
              <a:cs typeface="Arial" panose="020B0604020202020204" pitchFamily="34" charset="0"/>
            </a:endParaRPr>
          </a:p>
          <a:p>
            <a:pPr lvl="2" indent="-274320">
              <a:lnSpc>
                <a:spcPct val="120000"/>
              </a:lnSpc>
            </a:pPr>
            <a:r>
              <a:rPr lang="en-US" sz="3400" dirty="0">
                <a:latin typeface="Arial" panose="020B0604020202020204" pitchFamily="34" charset="0"/>
                <a:cs typeface="Arial" panose="020B0604020202020204" pitchFamily="34" charset="0"/>
              </a:rPr>
              <a:t>Measures to prevent homeowner displacement, such as </a:t>
            </a:r>
            <a:r>
              <a:rPr lang="en-US" sz="3400" b="1" dirty="0">
                <a:latin typeface="Arial" panose="020B0604020202020204" pitchFamily="34" charset="0"/>
                <a:cs typeface="Arial" panose="020B0604020202020204" pitchFamily="34" charset="0"/>
              </a:rPr>
              <a:t>home repairs to maintain the habitability of a home </a:t>
            </a:r>
            <a:r>
              <a:rPr lang="en-US" sz="3400" dirty="0">
                <a:latin typeface="Arial" panose="020B0604020202020204" pitchFamily="34" charset="0"/>
                <a:cs typeface="Arial" panose="020B0604020202020204" pitchFamily="34" charset="0"/>
              </a:rPr>
              <a:t>or assistance to enable households to receive clear title to their properties.</a:t>
            </a:r>
          </a:p>
          <a:p>
            <a:endParaRPr lang="en-US" sz="3400" dirty="0">
              <a:latin typeface="Arial" panose="020B0604020202020204" pitchFamily="34" charset="0"/>
              <a:cs typeface="Arial" panose="020B0604020202020204" pitchFamily="34" charset="0"/>
            </a:endParaRPr>
          </a:p>
          <a:p>
            <a:pPr lvl="2" indent="-274320">
              <a:lnSpc>
                <a:spcPct val="120000"/>
              </a:lnSpc>
            </a:pPr>
            <a:r>
              <a:rPr lang="en-US" sz="3400" dirty="0">
                <a:latin typeface="Arial" panose="020B0604020202020204" pitchFamily="34" charset="0"/>
                <a:cs typeface="Arial" panose="020B0604020202020204" pitchFamily="34" charset="0"/>
              </a:rPr>
              <a:t>Counseling or educational efforts by housing counseling agencies approved by HUD, or legal services, targeted to households eligible to be served with funding from the HAF related to foreclosure prevention or displacement, in an aggregate amount up to 5% of the funding from the HAF received by the HAF participant.</a:t>
            </a:r>
          </a:p>
          <a:p>
            <a:endParaRPr lang="en-US" sz="4000" dirty="0">
              <a:latin typeface="Arial" panose="020B0604020202020204" pitchFamily="34" charset="0"/>
              <a:cs typeface="Arial" panose="020B0604020202020204" pitchFamily="34" charset="0"/>
            </a:endParaRPr>
          </a:p>
          <a:p>
            <a:endParaRPr lang="en-US" sz="4000" dirty="0">
              <a:latin typeface="Arial" panose="020B0604020202020204" pitchFamily="34" charset="0"/>
              <a:cs typeface="Arial" panose="020B0604020202020204" pitchFamily="34" charset="0"/>
            </a:endParaRPr>
          </a:p>
          <a:p>
            <a:endParaRPr lang="en-US" dirty="0"/>
          </a:p>
        </p:txBody>
      </p:sp>
      <p:sp>
        <p:nvSpPr>
          <p:cNvPr id="4" name="Footer Placeholder 3">
            <a:extLst>
              <a:ext uri="{FF2B5EF4-FFF2-40B4-BE49-F238E27FC236}">
                <a16:creationId xmlns:a16="http://schemas.microsoft.com/office/drawing/2014/main" id="{156E987B-6F05-0241-821D-88873C4E8AD3}"/>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7C0974AA-6C52-494D-B1F9-A742609BD915}"/>
              </a:ext>
            </a:extLst>
          </p:cNvPr>
          <p:cNvSpPr>
            <a:spLocks noGrp="1"/>
          </p:cNvSpPr>
          <p:nvPr>
            <p:ph type="sldNum" sz="quarter" idx="12"/>
          </p:nvPr>
        </p:nvSpPr>
        <p:spPr/>
        <p:txBody>
          <a:bodyPr/>
          <a:lstStyle/>
          <a:p>
            <a:fld id="{9981225C-665E-D943-89BE-01526AF715D0}" type="slidenum">
              <a:rPr lang="en-US" smtClean="0"/>
              <a:t>44</a:t>
            </a:fld>
            <a:endParaRPr lang="en-US"/>
          </a:p>
        </p:txBody>
      </p:sp>
    </p:spTree>
    <p:extLst>
      <p:ext uri="{BB962C8B-B14F-4D97-AF65-F5344CB8AC3E}">
        <p14:creationId xmlns:p14="http://schemas.microsoft.com/office/powerpoint/2010/main" val="31558495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142FF-D37E-D642-9FB7-073181A963C4}"/>
              </a:ext>
            </a:extLst>
          </p:cNvPr>
          <p:cNvSpPr>
            <a:spLocks noGrp="1"/>
          </p:cNvSpPr>
          <p:nvPr>
            <p:ph type="ctrTitle"/>
          </p:nvPr>
        </p:nvSpPr>
        <p:spPr>
          <a:xfrm>
            <a:off x="0" y="-247135"/>
            <a:ext cx="12192000" cy="1451317"/>
          </a:xfrm>
        </p:spPr>
        <p:txBody>
          <a:bodyPr>
            <a:normAutofit/>
          </a:bodyPr>
          <a:lstStyle/>
          <a:p>
            <a:r>
              <a:rPr lang="en-US" sz="4400" b="1" dirty="0">
                <a:latin typeface="Arial" panose="020B0604020202020204" pitchFamily="34" charset="0"/>
                <a:cs typeface="Arial" panose="020B0604020202020204" pitchFamily="34" charset="0"/>
              </a:rPr>
              <a:t>American Rescue Plan Act (ARPA)</a:t>
            </a:r>
          </a:p>
        </p:txBody>
      </p:sp>
      <p:sp>
        <p:nvSpPr>
          <p:cNvPr id="3" name="Subtitle 2">
            <a:extLst>
              <a:ext uri="{FF2B5EF4-FFF2-40B4-BE49-F238E27FC236}">
                <a16:creationId xmlns:a16="http://schemas.microsoft.com/office/drawing/2014/main" id="{B8B82820-6336-9647-AAB5-A9D72300656F}"/>
              </a:ext>
            </a:extLst>
          </p:cNvPr>
          <p:cNvSpPr>
            <a:spLocks noGrp="1"/>
          </p:cNvSpPr>
          <p:nvPr>
            <p:ph type="subTitle" idx="1"/>
          </p:nvPr>
        </p:nvSpPr>
        <p:spPr>
          <a:xfrm>
            <a:off x="185351" y="1445741"/>
            <a:ext cx="11491784" cy="4910609"/>
          </a:xfrm>
        </p:spPr>
        <p:txBody>
          <a:bodyPr>
            <a:normAutofit/>
          </a:bodyPr>
          <a:lstStyle/>
          <a:p>
            <a:pPr marL="342900" indent="-274320" algn="l">
              <a:buFont typeface="Arial" panose="020B0604020202020204" pitchFamily="34" charset="0"/>
              <a:buChar char="•"/>
            </a:pPr>
            <a:r>
              <a:rPr lang="en-US" sz="2900" b="1" dirty="0">
                <a:latin typeface="Arial" panose="020B0604020202020204" pitchFamily="34" charset="0"/>
                <a:cs typeface="Arial" panose="020B0604020202020204" pitchFamily="34" charset="0"/>
              </a:rPr>
              <a:t>Homeowner’s Assistance Fund (HAF) Allowable Uses (cont’d.)</a:t>
            </a:r>
          </a:p>
          <a:p>
            <a:pPr marL="1257300" lvl="2" indent="-274320" algn="l">
              <a:lnSpc>
                <a:spcPct val="40000"/>
              </a:lnSpc>
              <a:spcBef>
                <a:spcPts val="0"/>
              </a:spcBef>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1257300" lvl="2" indent="-274320" algn="l">
              <a:lnSpc>
                <a:spcPct val="100000"/>
              </a:lnSpc>
              <a:spcBef>
                <a:spcPts val="1100"/>
              </a:spcBef>
              <a:buFont typeface="Arial" panose="020B0604020202020204" pitchFamily="34" charset="0"/>
              <a:buChar char="•"/>
            </a:pPr>
            <a:r>
              <a:rPr lang="en-US" sz="2200" dirty="0">
                <a:latin typeface="Arial" panose="020B0604020202020204" pitchFamily="34" charset="0"/>
                <a:cs typeface="Arial" panose="020B0604020202020204" pitchFamily="34" charset="0"/>
              </a:rPr>
              <a:t>Reimbursement of funds expended by a state, local government, or entity described in clause (3) or (4) of the definition above of “eligible entity” during the period beginning on January 20, 2020, and ending on the date that the first funds are disbursed by the HAF participant under the HAF, for a qualified expense (other than any qualified expense paid directly or indirectly by another federal funding source or any qualified expenses described in clauses (6), (7), (8), or (10) of this definition).</a:t>
            </a:r>
          </a:p>
          <a:p>
            <a:pPr marL="1257300" lvl="2" indent="-274320" algn="l">
              <a:lnSpc>
                <a:spcPct val="40000"/>
              </a:lnSpc>
              <a:spcBef>
                <a:spcPts val="1200"/>
              </a:spcBef>
              <a:buFont typeface="Arial" panose="020B0604020202020204" pitchFamily="34" charset="0"/>
              <a:buChar char="•"/>
            </a:pPr>
            <a:endParaRPr lang="en-US" sz="2200" dirty="0">
              <a:latin typeface="Arial" panose="020B0604020202020204" pitchFamily="34" charset="0"/>
              <a:cs typeface="Arial" panose="020B0604020202020204" pitchFamily="34" charset="0"/>
            </a:endParaRPr>
          </a:p>
          <a:p>
            <a:pPr marL="1257300" lvl="2" indent="-274320" algn="l">
              <a:lnSpc>
                <a:spcPct val="100000"/>
              </a:lnSpc>
              <a:buFont typeface="Arial" panose="020B0604020202020204" pitchFamily="34" charset="0"/>
              <a:buChar char="•"/>
            </a:pPr>
            <a:r>
              <a:rPr lang="en-US" sz="2200" dirty="0">
                <a:latin typeface="Arial" panose="020B0604020202020204" pitchFamily="34" charset="0"/>
                <a:cs typeface="Arial" panose="020B0604020202020204" pitchFamily="34" charset="0"/>
              </a:rPr>
              <a:t>Planning, community engagement, needs assessment and </a:t>
            </a:r>
            <a:r>
              <a:rPr lang="en-US" sz="2200" b="1" dirty="0">
                <a:latin typeface="Arial" panose="020B0604020202020204" pitchFamily="34" charset="0"/>
                <a:cs typeface="Arial" panose="020B0604020202020204" pitchFamily="34" charset="0"/>
              </a:rPr>
              <a:t>administrative expenses</a:t>
            </a:r>
            <a:r>
              <a:rPr lang="en-US" sz="2200" dirty="0">
                <a:latin typeface="Arial" panose="020B0604020202020204" pitchFamily="34" charset="0"/>
                <a:cs typeface="Arial" panose="020B0604020202020204" pitchFamily="34" charset="0"/>
              </a:rPr>
              <a:t> related to the HAF participant’s disbursement of HAF funds for qualified expenses, in an aggregate amount not to exceed </a:t>
            </a:r>
            <a:r>
              <a:rPr lang="en-US" sz="2200" b="1" dirty="0">
                <a:latin typeface="Arial" panose="020B0604020202020204" pitchFamily="34" charset="0"/>
                <a:cs typeface="Arial" panose="020B0604020202020204" pitchFamily="34" charset="0"/>
              </a:rPr>
              <a:t>15%</a:t>
            </a:r>
            <a:r>
              <a:rPr lang="en-US" sz="2200" dirty="0">
                <a:latin typeface="Arial" panose="020B0604020202020204" pitchFamily="34" charset="0"/>
                <a:cs typeface="Arial" panose="020B0604020202020204" pitchFamily="34" charset="0"/>
              </a:rPr>
              <a:t> of the HAF received by the HAF participant.</a:t>
            </a:r>
          </a:p>
        </p:txBody>
      </p:sp>
      <p:sp>
        <p:nvSpPr>
          <p:cNvPr id="4" name="Footer Placeholder 3">
            <a:extLst>
              <a:ext uri="{FF2B5EF4-FFF2-40B4-BE49-F238E27FC236}">
                <a16:creationId xmlns:a16="http://schemas.microsoft.com/office/drawing/2014/main" id="{6FFBBDA6-6431-7A4A-A861-AD2D6D3FA618}"/>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794069CC-1523-454B-8FD8-FD2BE0B86137}"/>
              </a:ext>
            </a:extLst>
          </p:cNvPr>
          <p:cNvSpPr>
            <a:spLocks noGrp="1"/>
          </p:cNvSpPr>
          <p:nvPr>
            <p:ph type="sldNum" sz="quarter" idx="12"/>
          </p:nvPr>
        </p:nvSpPr>
        <p:spPr/>
        <p:txBody>
          <a:bodyPr/>
          <a:lstStyle/>
          <a:p>
            <a:fld id="{9981225C-665E-D943-89BE-01526AF715D0}" type="slidenum">
              <a:rPr lang="en-US" smtClean="0"/>
              <a:t>45</a:t>
            </a:fld>
            <a:endParaRPr lang="en-US"/>
          </a:p>
        </p:txBody>
      </p:sp>
    </p:spTree>
    <p:extLst>
      <p:ext uri="{BB962C8B-B14F-4D97-AF65-F5344CB8AC3E}">
        <p14:creationId xmlns:p14="http://schemas.microsoft.com/office/powerpoint/2010/main" val="240126944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1E735-FF84-FC42-80BD-8A486D306A88}"/>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American Rescue Plan Act (ARPA)</a:t>
            </a:r>
            <a:endParaRPr lang="en-US" sz="32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FC2DBBFE-7697-804C-8FF1-8F72B35D5B49}"/>
              </a:ext>
            </a:extLst>
          </p:cNvPr>
          <p:cNvSpPr>
            <a:spLocks noGrp="1"/>
          </p:cNvSpPr>
          <p:nvPr>
            <p:ph idx="1"/>
          </p:nvPr>
        </p:nvSpPr>
        <p:spPr>
          <a:xfrm>
            <a:off x="838200" y="1594021"/>
            <a:ext cx="10515600" cy="4582941"/>
          </a:xfrm>
        </p:spPr>
        <p:txBody>
          <a:bodyPr anchor="ctr">
            <a:normAutofit fontScale="92500" lnSpcReduction="20000"/>
          </a:bodyPr>
          <a:lstStyle/>
          <a:p>
            <a:pPr indent="-274320"/>
            <a:r>
              <a:rPr lang="en-US" dirty="0">
                <a:latin typeface="Arial" panose="020B0604020202020204" pitchFamily="34" charset="0"/>
                <a:cs typeface="Arial" panose="020B0604020202020204" pitchFamily="34" charset="0"/>
              </a:rPr>
              <a:t>HAF Guidance (issued 4/14/21)</a:t>
            </a:r>
          </a:p>
          <a:p>
            <a:pPr lvl="3">
              <a:spcBef>
                <a:spcPts val="1100"/>
              </a:spcBef>
            </a:pPr>
            <a:r>
              <a:rPr lang="en-US" sz="2400" dirty="0">
                <a:latin typeface="Arial" panose="020B0604020202020204" pitchFamily="34" charset="0"/>
                <a:cs typeface="Arial" panose="020B0604020202020204" pitchFamily="34" charset="0"/>
              </a:rPr>
              <a:t>https://</a:t>
            </a:r>
            <a:r>
              <a:rPr lang="en-US" sz="2400" dirty="0" err="1">
                <a:latin typeface="Arial" panose="020B0604020202020204" pitchFamily="34" charset="0"/>
                <a:cs typeface="Arial" panose="020B0604020202020204" pitchFamily="34" charset="0"/>
              </a:rPr>
              <a:t>home.treasury.gov</a:t>
            </a:r>
            <a:r>
              <a:rPr lang="en-US" sz="2400" dirty="0">
                <a:latin typeface="Arial" panose="020B0604020202020204" pitchFamily="34" charset="0"/>
                <a:cs typeface="Arial" panose="020B0604020202020204" pitchFamily="34" charset="0"/>
              </a:rPr>
              <a:t>/system/files/136/HAF-</a:t>
            </a:r>
            <a:r>
              <a:rPr lang="en-US" sz="2400" dirty="0" err="1">
                <a:latin typeface="Arial" panose="020B0604020202020204" pitchFamily="34" charset="0"/>
                <a:cs typeface="Arial" panose="020B0604020202020204" pitchFamily="34" charset="0"/>
              </a:rPr>
              <a:t>Guidance.pdf</a:t>
            </a:r>
            <a:endParaRPr lang="en-US" sz="2400" dirty="0">
              <a:latin typeface="Arial" panose="020B0604020202020204" pitchFamily="34" charset="0"/>
              <a:cs typeface="Arial" panose="020B0604020202020204" pitchFamily="34" charset="0"/>
            </a:endParaRPr>
          </a:p>
          <a:p>
            <a:pPr marL="457200" lvl="1" indent="0">
              <a:buNone/>
            </a:pPr>
            <a:endParaRPr lang="en-US" dirty="0">
              <a:latin typeface="Arial" panose="020B0604020202020204" pitchFamily="34" charset="0"/>
              <a:cs typeface="Arial" panose="020B0604020202020204" pitchFamily="34" charset="0"/>
            </a:endParaRPr>
          </a:p>
          <a:p>
            <a:pPr indent="-274320"/>
            <a:r>
              <a:rPr lang="en-US" dirty="0">
                <a:latin typeface="Arial" panose="020B0604020202020204" pitchFamily="34" charset="0"/>
                <a:cs typeface="Arial" panose="020B0604020202020204" pitchFamily="34" charset="0"/>
              </a:rPr>
              <a:t>HAF Plan (due 6/30/21)</a:t>
            </a:r>
          </a:p>
          <a:p>
            <a:pPr lvl="3">
              <a:spcBef>
                <a:spcPts val="1100"/>
              </a:spcBef>
            </a:pPr>
            <a:r>
              <a:rPr lang="en-US" sz="2400" dirty="0">
                <a:latin typeface="Arial" panose="020B0604020202020204" pitchFamily="34" charset="0"/>
                <a:cs typeface="Arial" panose="020B0604020202020204" pitchFamily="34" charset="0"/>
              </a:rPr>
              <a:t>Not clear how this reconciles with 9/30/21 due date for Request to Receive Payments</a:t>
            </a:r>
          </a:p>
          <a:p>
            <a:pPr marL="457200" lvl="1" indent="0">
              <a:buNone/>
            </a:pPr>
            <a:endParaRPr lang="en-US" dirty="0">
              <a:latin typeface="Arial" panose="020B0604020202020204" pitchFamily="34" charset="0"/>
              <a:cs typeface="Arial" panose="020B0604020202020204" pitchFamily="34" charset="0"/>
            </a:endParaRPr>
          </a:p>
          <a:p>
            <a:pPr indent="-274320"/>
            <a:r>
              <a:rPr lang="en-US" dirty="0">
                <a:latin typeface="Arial" panose="020B0604020202020204" pitchFamily="34" charset="0"/>
                <a:cs typeface="Arial" panose="020B0604020202020204" pitchFamily="34" charset="0"/>
              </a:rPr>
              <a:t>HAF Plan Assessment and Approval (by Treasury)</a:t>
            </a:r>
          </a:p>
          <a:p>
            <a:pPr marL="457200" lvl="1" indent="0">
              <a:buNone/>
            </a:pPr>
            <a:endParaRPr lang="en-US" dirty="0">
              <a:latin typeface="Arial" panose="020B0604020202020204" pitchFamily="34" charset="0"/>
              <a:cs typeface="Arial" panose="020B0604020202020204" pitchFamily="34" charset="0"/>
            </a:endParaRPr>
          </a:p>
          <a:p>
            <a:pPr indent="-274320"/>
            <a:r>
              <a:rPr lang="en-US" dirty="0">
                <a:latin typeface="Arial" panose="020B0604020202020204" pitchFamily="34" charset="0"/>
                <a:cs typeface="Arial" panose="020B0604020202020204" pitchFamily="34" charset="0"/>
              </a:rPr>
              <a:t>Reporting and Monitoring</a:t>
            </a:r>
          </a:p>
          <a:p>
            <a:pPr marL="457200" lvl="1" indent="0">
              <a:buNone/>
            </a:pPr>
            <a:endParaRPr lang="en-US" dirty="0">
              <a:latin typeface="Arial" panose="020B0604020202020204" pitchFamily="34" charset="0"/>
              <a:cs typeface="Arial" panose="020B0604020202020204" pitchFamily="34" charset="0"/>
            </a:endParaRPr>
          </a:p>
          <a:p>
            <a:pPr indent="-274320"/>
            <a:r>
              <a:rPr lang="en-US" dirty="0">
                <a:latin typeface="Arial" panose="020B0604020202020204" pitchFamily="34" charset="0"/>
                <a:cs typeface="Arial" panose="020B0604020202020204" pitchFamily="34" charset="0"/>
              </a:rPr>
              <a:t>Sanctions</a:t>
            </a:r>
          </a:p>
        </p:txBody>
      </p:sp>
      <p:sp>
        <p:nvSpPr>
          <p:cNvPr id="4" name="Footer Placeholder 3">
            <a:extLst>
              <a:ext uri="{FF2B5EF4-FFF2-40B4-BE49-F238E27FC236}">
                <a16:creationId xmlns:a16="http://schemas.microsoft.com/office/drawing/2014/main" id="{447C38FD-045F-6446-9CE2-A8FEE3EF2C60}"/>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2DF2FA75-D7C2-AE43-80CF-2B8863AC1492}"/>
              </a:ext>
            </a:extLst>
          </p:cNvPr>
          <p:cNvSpPr>
            <a:spLocks noGrp="1"/>
          </p:cNvSpPr>
          <p:nvPr>
            <p:ph type="sldNum" sz="quarter" idx="12"/>
          </p:nvPr>
        </p:nvSpPr>
        <p:spPr/>
        <p:txBody>
          <a:bodyPr/>
          <a:lstStyle/>
          <a:p>
            <a:fld id="{9981225C-665E-D943-89BE-01526AF715D0}" type="slidenum">
              <a:rPr lang="en-US" smtClean="0"/>
              <a:t>46</a:t>
            </a:fld>
            <a:endParaRPr lang="en-US"/>
          </a:p>
        </p:txBody>
      </p:sp>
    </p:spTree>
    <p:extLst>
      <p:ext uri="{BB962C8B-B14F-4D97-AF65-F5344CB8AC3E}">
        <p14:creationId xmlns:p14="http://schemas.microsoft.com/office/powerpoint/2010/main" val="13152836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0A305-25E6-9245-AEC6-3CC39DC3EDA9}"/>
              </a:ext>
            </a:extLst>
          </p:cNvPr>
          <p:cNvSpPr>
            <a:spLocks noGrp="1"/>
          </p:cNvSpPr>
          <p:nvPr>
            <p:ph type="title"/>
          </p:nvPr>
        </p:nvSpPr>
        <p:spPr>
          <a:xfrm>
            <a:off x="838200" y="1"/>
            <a:ext cx="10515600" cy="1534885"/>
          </a:xfrm>
        </p:spPr>
        <p:txBody>
          <a:bodyPr/>
          <a:lstStyle/>
          <a:p>
            <a:pPr algn="ctr"/>
            <a:r>
              <a:rPr lang="en-US" b="1" dirty="0">
                <a:latin typeface="Arial" panose="020B0604020202020204" pitchFamily="34" charset="0"/>
                <a:cs typeface="Arial" panose="020B0604020202020204" pitchFamily="34" charset="0"/>
              </a:rPr>
              <a:t>American Rescue Plan Act</a:t>
            </a:r>
            <a:endParaRPr lang="en-US" sz="3200"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4F90909B-92A6-5148-B74D-9011A6D75506}"/>
              </a:ext>
            </a:extLst>
          </p:cNvPr>
          <p:cNvSpPr>
            <a:spLocks noGrp="1"/>
          </p:cNvSpPr>
          <p:nvPr>
            <p:ph idx="1"/>
          </p:nvPr>
        </p:nvSpPr>
        <p:spPr>
          <a:xfrm>
            <a:off x="1421027" y="1643448"/>
            <a:ext cx="9465276" cy="4871651"/>
          </a:xfrm>
        </p:spPr>
        <p:txBody>
          <a:bodyPr>
            <a:normAutofit/>
          </a:bodyPr>
          <a:lstStyle/>
          <a:p>
            <a:pPr indent="-274320"/>
            <a:r>
              <a:rPr lang="en-US" b="1" dirty="0">
                <a:latin typeface="Arial" panose="020B0604020202020204" pitchFamily="34" charset="0"/>
                <a:cs typeface="Arial" panose="020B0604020202020204" pitchFamily="34" charset="0"/>
              </a:rPr>
              <a:t>Homeowner Assistance Fund Plan Components</a:t>
            </a:r>
            <a:endParaRPr lang="en-US" dirty="0">
              <a:latin typeface="Arial" panose="020B0604020202020204" pitchFamily="34" charset="0"/>
              <a:cs typeface="Arial" panose="020B0604020202020204" pitchFamily="34" charset="0"/>
            </a:endParaRPr>
          </a:p>
          <a:p>
            <a:pPr lvl="2" indent="-274320">
              <a:spcBef>
                <a:spcPts val="2300"/>
              </a:spcBef>
            </a:pPr>
            <a:r>
              <a:rPr lang="en-US" sz="2200" dirty="0">
                <a:latin typeface="Arial" panose="020B0604020202020204" pitchFamily="34" charset="0"/>
                <a:cs typeface="Arial" panose="020B0604020202020204" pitchFamily="34" charset="0"/>
              </a:rPr>
              <a:t>Treasury will provide “streamlined” template for grantees receiving under $5M HAF grant – only 15 Tribes/TDHEs are over $5M nationwide.</a:t>
            </a:r>
          </a:p>
          <a:p>
            <a:pPr lvl="2"/>
            <a:endParaRPr lang="en-US" sz="2200" dirty="0">
              <a:latin typeface="Arial" panose="020B0604020202020204" pitchFamily="34" charset="0"/>
              <a:cs typeface="Arial" panose="020B0604020202020204" pitchFamily="34" charset="0"/>
            </a:endParaRPr>
          </a:p>
          <a:p>
            <a:pPr lvl="2" indent="-274320"/>
            <a:r>
              <a:rPr lang="en-US" sz="2200" dirty="0">
                <a:latin typeface="Arial" panose="020B0604020202020204" pitchFamily="34" charset="0"/>
                <a:cs typeface="Arial" panose="020B0604020202020204" pitchFamily="34" charset="0"/>
              </a:rPr>
              <a:t>Homeowner Needs and Engagement</a:t>
            </a:r>
          </a:p>
          <a:p>
            <a:pPr lvl="2" indent="-274320"/>
            <a:endParaRPr lang="en-US" sz="2200" dirty="0">
              <a:latin typeface="Arial" panose="020B0604020202020204" pitchFamily="34" charset="0"/>
              <a:cs typeface="Arial" panose="020B0604020202020204" pitchFamily="34" charset="0"/>
            </a:endParaRPr>
          </a:p>
          <a:p>
            <a:pPr lvl="2" indent="-274320"/>
            <a:r>
              <a:rPr lang="en-US" sz="2200" dirty="0">
                <a:latin typeface="Arial" panose="020B0604020202020204" pitchFamily="34" charset="0"/>
                <a:cs typeface="Arial" panose="020B0604020202020204" pitchFamily="34" charset="0"/>
              </a:rPr>
              <a:t>Program Descriptions</a:t>
            </a:r>
          </a:p>
          <a:p>
            <a:pPr lvl="2" indent="-274320"/>
            <a:endParaRPr lang="en-US" sz="2200" dirty="0">
              <a:latin typeface="Arial" panose="020B0604020202020204" pitchFamily="34" charset="0"/>
              <a:cs typeface="Arial" panose="020B0604020202020204" pitchFamily="34" charset="0"/>
            </a:endParaRPr>
          </a:p>
          <a:p>
            <a:pPr lvl="2" indent="-274320"/>
            <a:r>
              <a:rPr lang="en-US" sz="2200" dirty="0">
                <a:latin typeface="Arial" panose="020B0604020202020204" pitchFamily="34" charset="0"/>
                <a:cs typeface="Arial" panose="020B0604020202020204" pitchFamily="34" charset="0"/>
              </a:rPr>
              <a:t>Methods of Targeting HAF Funding</a:t>
            </a:r>
          </a:p>
          <a:p>
            <a:pPr lvl="2" indent="-274320"/>
            <a:endParaRPr lang="en-US" sz="2200" dirty="0">
              <a:latin typeface="Arial" panose="020B0604020202020204" pitchFamily="34" charset="0"/>
              <a:cs typeface="Arial" panose="020B0604020202020204" pitchFamily="34" charset="0"/>
            </a:endParaRPr>
          </a:p>
          <a:p>
            <a:pPr lvl="2" indent="-274320"/>
            <a:r>
              <a:rPr lang="en-US" sz="2200" dirty="0">
                <a:latin typeface="Arial" panose="020B0604020202020204" pitchFamily="34" charset="0"/>
                <a:cs typeface="Arial" panose="020B0604020202020204" pitchFamily="34" charset="0"/>
              </a:rPr>
              <a:t>Best Practices in Coordination with Other HAF Participants</a:t>
            </a:r>
          </a:p>
          <a:p>
            <a:pPr lvl="2"/>
            <a:endParaRPr lang="en-US" sz="2200" dirty="0">
              <a:latin typeface="Arial" panose="020B0604020202020204" pitchFamily="34" charset="0"/>
              <a:cs typeface="Arial" panose="020B0604020202020204" pitchFamily="34" charset="0"/>
            </a:endParaRPr>
          </a:p>
          <a:p>
            <a:pPr marL="1371600" lvl="3" indent="0">
              <a:buNone/>
            </a:pPr>
            <a:endParaRPr lang="en-US" sz="2000" dirty="0"/>
          </a:p>
          <a:p>
            <a:endParaRPr lang="en-US" dirty="0"/>
          </a:p>
        </p:txBody>
      </p:sp>
      <p:sp>
        <p:nvSpPr>
          <p:cNvPr id="4" name="Footer Placeholder 3">
            <a:extLst>
              <a:ext uri="{FF2B5EF4-FFF2-40B4-BE49-F238E27FC236}">
                <a16:creationId xmlns:a16="http://schemas.microsoft.com/office/drawing/2014/main" id="{3862C0D1-300A-8941-80A7-5ED46EE22043}"/>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650D3430-5D76-4E4A-BD7A-99CB8A0AE349}"/>
              </a:ext>
            </a:extLst>
          </p:cNvPr>
          <p:cNvSpPr>
            <a:spLocks noGrp="1"/>
          </p:cNvSpPr>
          <p:nvPr>
            <p:ph type="sldNum" sz="quarter" idx="12"/>
          </p:nvPr>
        </p:nvSpPr>
        <p:spPr/>
        <p:txBody>
          <a:bodyPr/>
          <a:lstStyle/>
          <a:p>
            <a:fld id="{9981225C-665E-D943-89BE-01526AF715D0}" type="slidenum">
              <a:rPr lang="en-US" smtClean="0"/>
              <a:t>47</a:t>
            </a:fld>
            <a:endParaRPr lang="en-US"/>
          </a:p>
        </p:txBody>
      </p:sp>
    </p:spTree>
    <p:extLst>
      <p:ext uri="{BB962C8B-B14F-4D97-AF65-F5344CB8AC3E}">
        <p14:creationId xmlns:p14="http://schemas.microsoft.com/office/powerpoint/2010/main" val="396627122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2F1F5-E4F8-6F40-9749-22F839C0B9DF}"/>
              </a:ext>
            </a:extLst>
          </p:cNvPr>
          <p:cNvSpPr>
            <a:spLocks noGrp="1"/>
          </p:cNvSpPr>
          <p:nvPr>
            <p:ph type="ctrTitle"/>
          </p:nvPr>
        </p:nvSpPr>
        <p:spPr>
          <a:xfrm>
            <a:off x="1524000" y="1"/>
            <a:ext cx="9144000" cy="1112107"/>
          </a:xfrm>
        </p:spPr>
        <p:txBody>
          <a:bodyPr>
            <a:normAutofit/>
          </a:bodyPr>
          <a:lstStyle/>
          <a:p>
            <a:r>
              <a:rPr lang="en-US" sz="4400" b="1" dirty="0">
                <a:latin typeface="Arial" panose="020B0604020202020204" pitchFamily="34" charset="0"/>
                <a:cs typeface="Arial" panose="020B0604020202020204" pitchFamily="34" charset="0"/>
              </a:rPr>
              <a:t>American Rescue Plan Act</a:t>
            </a:r>
          </a:p>
        </p:txBody>
      </p:sp>
      <p:sp>
        <p:nvSpPr>
          <p:cNvPr id="3" name="Subtitle 2">
            <a:extLst>
              <a:ext uri="{FF2B5EF4-FFF2-40B4-BE49-F238E27FC236}">
                <a16:creationId xmlns:a16="http://schemas.microsoft.com/office/drawing/2014/main" id="{4AD5A025-22E5-2A44-87B7-E1D8F1C037F9}"/>
              </a:ext>
            </a:extLst>
          </p:cNvPr>
          <p:cNvSpPr>
            <a:spLocks noGrp="1"/>
          </p:cNvSpPr>
          <p:nvPr>
            <p:ph type="subTitle" idx="1"/>
          </p:nvPr>
        </p:nvSpPr>
        <p:spPr>
          <a:xfrm>
            <a:off x="1383957" y="1474838"/>
            <a:ext cx="9284043" cy="4881511"/>
          </a:xfrm>
        </p:spPr>
        <p:txBody>
          <a:bodyPr>
            <a:normAutofit/>
          </a:bodyPr>
          <a:lstStyle/>
          <a:p>
            <a:pPr marL="457200" indent="-274320" algn="l">
              <a:buFont typeface="Arial" panose="020B0604020202020204" pitchFamily="34" charset="0"/>
              <a:buChar char="•"/>
            </a:pPr>
            <a:r>
              <a:rPr lang="en-US" sz="2800" b="1" dirty="0">
                <a:latin typeface="Arial" panose="020B0604020202020204" pitchFamily="34" charset="0"/>
                <a:cs typeface="Arial" panose="020B0604020202020204" pitchFamily="34" charset="0"/>
              </a:rPr>
              <a:t>HAF Plan (cont’d.)</a:t>
            </a:r>
          </a:p>
          <a:p>
            <a:pPr marL="457200" indent="-457200" algn="l">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a:p>
            <a:pPr marL="1371600" lvl="2" indent="-274320" algn="l">
              <a:spcBef>
                <a:spcPts val="0"/>
              </a:spcBef>
              <a:buFont typeface="Arial" panose="020B0604020202020204" pitchFamily="34" charset="0"/>
              <a:buChar char="•"/>
            </a:pPr>
            <a:r>
              <a:rPr lang="en-US" sz="2200" dirty="0">
                <a:latin typeface="Arial" panose="020B0604020202020204" pitchFamily="34" charset="0"/>
                <a:cs typeface="Arial" panose="020B0604020202020204" pitchFamily="34" charset="0"/>
              </a:rPr>
              <a:t>Performance Goals</a:t>
            </a:r>
          </a:p>
          <a:p>
            <a:pPr marL="457200" indent="-457200" algn="l">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a:p>
            <a:pPr marL="1371600" lvl="2" indent="-274320" algn="l">
              <a:buFont typeface="Arial" panose="020B0604020202020204" pitchFamily="34" charset="0"/>
              <a:buChar char="•"/>
            </a:pPr>
            <a:r>
              <a:rPr lang="en-US" sz="2200" dirty="0">
                <a:latin typeface="Arial" panose="020B0604020202020204" pitchFamily="34" charset="0"/>
                <a:cs typeface="Arial" panose="020B0604020202020204" pitchFamily="34" charset="0"/>
              </a:rPr>
              <a:t>Readiness</a:t>
            </a:r>
          </a:p>
          <a:p>
            <a:pPr marL="2286000" lvl="4" indent="-274320" algn="l">
              <a:buFont typeface="Arial" panose="020B0604020202020204" pitchFamily="34" charset="0"/>
              <a:buChar char="•"/>
            </a:pPr>
            <a:r>
              <a:rPr lang="en-US" sz="2200" dirty="0">
                <a:latin typeface="Arial" panose="020B0604020202020204" pitchFamily="34" charset="0"/>
                <a:cs typeface="Arial" panose="020B0604020202020204" pitchFamily="34" charset="0"/>
              </a:rPr>
              <a:t>Staffing and Systems</a:t>
            </a:r>
          </a:p>
          <a:p>
            <a:pPr marL="2286000" lvl="4" indent="-274320" algn="l">
              <a:buFont typeface="Arial" panose="020B0604020202020204" pitchFamily="34" charset="0"/>
              <a:buChar char="•"/>
            </a:pPr>
            <a:r>
              <a:rPr lang="en-US" sz="2200" dirty="0">
                <a:latin typeface="Arial" panose="020B0604020202020204" pitchFamily="34" charset="0"/>
                <a:cs typeface="Arial" panose="020B0604020202020204" pitchFamily="34" charset="0"/>
              </a:rPr>
              <a:t>Contracts and Partnerships</a:t>
            </a:r>
          </a:p>
          <a:p>
            <a:pPr marL="2286000" lvl="4" indent="-274320" algn="l">
              <a:buFont typeface="Arial" panose="020B0604020202020204" pitchFamily="34" charset="0"/>
              <a:buChar char="•"/>
            </a:pPr>
            <a:r>
              <a:rPr lang="en-US" sz="2200" dirty="0">
                <a:latin typeface="Arial" panose="020B0604020202020204" pitchFamily="34" charset="0"/>
                <a:cs typeface="Arial" panose="020B0604020202020204" pitchFamily="34" charset="0"/>
              </a:rPr>
              <a:t>Existing and Pilot Programs</a:t>
            </a:r>
            <a:r>
              <a:rPr lang="en-US" sz="1800" b="1" dirty="0">
                <a:latin typeface="Arial" panose="020B0604020202020204" pitchFamily="34" charset="0"/>
                <a:cs typeface="Arial" panose="020B0604020202020204" pitchFamily="34" charset="0"/>
              </a:rPr>
              <a:t>	</a:t>
            </a:r>
          </a:p>
          <a:p>
            <a:pPr marL="457200" indent="-457200" algn="l">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a:p>
            <a:pPr marL="1371600" lvl="2" indent="-274320" algn="l">
              <a:buFont typeface="Arial" panose="020B0604020202020204" pitchFamily="34" charset="0"/>
              <a:buChar char="•"/>
            </a:pPr>
            <a:r>
              <a:rPr lang="en-US" sz="2200" dirty="0">
                <a:latin typeface="Arial" panose="020B0604020202020204" pitchFamily="34" charset="0"/>
                <a:cs typeface="Arial" panose="020B0604020202020204" pitchFamily="34" charset="0"/>
              </a:rPr>
              <a:t>Budget</a:t>
            </a:r>
          </a:p>
          <a:p>
            <a:pPr marL="2286000" lvl="4" indent="-274320" algn="l">
              <a:buFont typeface="Arial" panose="020B0604020202020204" pitchFamily="34" charset="0"/>
              <a:buChar char="•"/>
            </a:pPr>
            <a:r>
              <a:rPr lang="en-US" sz="2200" dirty="0">
                <a:latin typeface="Arial" panose="020B0604020202020204" pitchFamily="34" charset="0"/>
                <a:cs typeface="Arial" panose="020B0604020202020204" pitchFamily="34" charset="0"/>
              </a:rPr>
              <a:t>Treasury will provide required template.</a:t>
            </a:r>
          </a:p>
        </p:txBody>
      </p:sp>
      <p:sp>
        <p:nvSpPr>
          <p:cNvPr id="4" name="Footer Placeholder 3">
            <a:extLst>
              <a:ext uri="{FF2B5EF4-FFF2-40B4-BE49-F238E27FC236}">
                <a16:creationId xmlns:a16="http://schemas.microsoft.com/office/drawing/2014/main" id="{4E8EBB7A-DA2F-EE41-AF54-4AC02BB4B745}"/>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DF1AFCE2-B722-654D-A3FE-61196932196A}"/>
              </a:ext>
            </a:extLst>
          </p:cNvPr>
          <p:cNvSpPr>
            <a:spLocks noGrp="1"/>
          </p:cNvSpPr>
          <p:nvPr>
            <p:ph type="sldNum" sz="quarter" idx="12"/>
          </p:nvPr>
        </p:nvSpPr>
        <p:spPr/>
        <p:txBody>
          <a:bodyPr/>
          <a:lstStyle/>
          <a:p>
            <a:fld id="{9981225C-665E-D943-89BE-01526AF715D0}" type="slidenum">
              <a:rPr lang="en-US" smtClean="0"/>
              <a:t>48</a:t>
            </a:fld>
            <a:endParaRPr lang="en-US"/>
          </a:p>
        </p:txBody>
      </p:sp>
    </p:spTree>
    <p:extLst>
      <p:ext uri="{BB962C8B-B14F-4D97-AF65-F5344CB8AC3E}">
        <p14:creationId xmlns:p14="http://schemas.microsoft.com/office/powerpoint/2010/main" val="36988065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21641-26F1-994D-A123-CD2EAF45D24D}"/>
              </a:ext>
            </a:extLst>
          </p:cNvPr>
          <p:cNvSpPr>
            <a:spLocks noGrp="1"/>
          </p:cNvSpPr>
          <p:nvPr>
            <p:ph type="title"/>
          </p:nvPr>
        </p:nvSpPr>
        <p:spPr/>
        <p:txBody>
          <a:bodyPr/>
          <a:lstStyle/>
          <a:p>
            <a:pPr algn="ctr"/>
            <a:r>
              <a:rPr lang="en-US" b="1" dirty="0">
                <a:latin typeface="Arial" panose="020B0604020202020204" pitchFamily="34" charset="0"/>
                <a:cs typeface="Arial" panose="020B0604020202020204" pitchFamily="34" charset="0"/>
              </a:rPr>
              <a:t>Share Success!</a:t>
            </a:r>
          </a:p>
        </p:txBody>
      </p:sp>
      <p:sp>
        <p:nvSpPr>
          <p:cNvPr id="3" name="Content Placeholder 2">
            <a:extLst>
              <a:ext uri="{FF2B5EF4-FFF2-40B4-BE49-F238E27FC236}">
                <a16:creationId xmlns:a16="http://schemas.microsoft.com/office/drawing/2014/main" id="{839724F4-0053-E144-BBF7-D9618F3A37CA}"/>
              </a:ext>
            </a:extLst>
          </p:cNvPr>
          <p:cNvSpPr>
            <a:spLocks noGrp="1"/>
          </p:cNvSpPr>
          <p:nvPr>
            <p:ph idx="1"/>
          </p:nvPr>
        </p:nvSpPr>
        <p:spPr>
          <a:xfrm>
            <a:off x="838200" y="1690688"/>
            <a:ext cx="10515600" cy="4486275"/>
          </a:xfrm>
        </p:spPr>
        <p:txBody>
          <a:bodyPr>
            <a:normAutofit/>
          </a:bodyPr>
          <a:lstStyle/>
          <a:p>
            <a:r>
              <a:rPr lang="en-US" dirty="0">
                <a:latin typeface="Arial" panose="020B0604020202020204" pitchFamily="34" charset="0"/>
                <a:cs typeface="Arial" panose="020B0604020202020204" pitchFamily="34" charset="0"/>
              </a:rPr>
              <a:t>When your TDHE has effectively used the funding from a particular program, share positive outcomes with everyone. (Tribe, State, Federal Agency, Senators, House Representatives, etc.)</a:t>
            </a:r>
          </a:p>
          <a:p>
            <a:pPr>
              <a:lnSpc>
                <a:spcPct val="40000"/>
              </a:lnSpc>
              <a:spcBef>
                <a:spcPts val="600"/>
              </a:spcBef>
            </a:pP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Great track records will create incentives for possible other federal assistance or more $$$ in the future.  </a:t>
            </a:r>
          </a:p>
          <a:p>
            <a:pPr>
              <a:lnSpc>
                <a:spcPct val="40000"/>
              </a:lnSpc>
              <a:spcBef>
                <a:spcPts val="0"/>
              </a:spcBef>
            </a:pPr>
            <a:endParaRPr lang="en-US" dirty="0">
              <a:latin typeface="Arial" panose="020B0604020202020204" pitchFamily="34" charset="0"/>
              <a:cs typeface="Arial" panose="020B0604020202020204" pitchFamily="34" charset="0"/>
            </a:endParaRPr>
          </a:p>
          <a:p>
            <a:pPr lvl="2"/>
            <a:r>
              <a:rPr lang="en-US" sz="2600" dirty="0">
                <a:latin typeface="Arial" panose="020B0604020202020204" pitchFamily="34" charset="0"/>
                <a:cs typeface="Arial" panose="020B0604020202020204" pitchFamily="34" charset="0"/>
              </a:rPr>
              <a:t>Indian housing Need is still there.</a:t>
            </a:r>
          </a:p>
          <a:p>
            <a:pPr lvl="2">
              <a:lnSpc>
                <a:spcPct val="40000"/>
              </a:lnSpc>
              <a:spcBef>
                <a:spcPts val="0"/>
              </a:spcBef>
            </a:pPr>
            <a:endParaRPr lang="en-US" sz="2600" dirty="0">
              <a:latin typeface="Arial" panose="020B0604020202020204" pitchFamily="34" charset="0"/>
              <a:cs typeface="Arial" panose="020B0604020202020204" pitchFamily="34" charset="0"/>
            </a:endParaRPr>
          </a:p>
          <a:p>
            <a:pPr lvl="2"/>
            <a:r>
              <a:rPr lang="en-US" sz="2600" dirty="0">
                <a:latin typeface="Arial" panose="020B0604020202020204" pitchFamily="34" charset="0"/>
                <a:cs typeface="Arial" panose="020B0604020202020204" pitchFamily="34" charset="0"/>
              </a:rPr>
              <a:t>But when given the opportunity to address Need, TDHEs can be, and are, successful.</a:t>
            </a:r>
          </a:p>
        </p:txBody>
      </p:sp>
      <p:sp>
        <p:nvSpPr>
          <p:cNvPr id="4" name="Footer Placeholder 3">
            <a:extLst>
              <a:ext uri="{FF2B5EF4-FFF2-40B4-BE49-F238E27FC236}">
                <a16:creationId xmlns:a16="http://schemas.microsoft.com/office/drawing/2014/main" id="{45BD6144-CA7A-854B-96CF-C90CA048B62B}"/>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0231F8AD-A21A-9044-B6AE-8862C72E36B5}"/>
              </a:ext>
            </a:extLst>
          </p:cNvPr>
          <p:cNvSpPr>
            <a:spLocks noGrp="1"/>
          </p:cNvSpPr>
          <p:nvPr>
            <p:ph type="sldNum" sz="quarter" idx="12"/>
          </p:nvPr>
        </p:nvSpPr>
        <p:spPr/>
        <p:txBody>
          <a:bodyPr/>
          <a:lstStyle/>
          <a:p>
            <a:fld id="{9981225C-665E-D943-89BE-01526AF715D0}" type="slidenum">
              <a:rPr lang="en-US" smtClean="0"/>
              <a:t>49</a:t>
            </a:fld>
            <a:endParaRPr lang="en-US"/>
          </a:p>
        </p:txBody>
      </p:sp>
    </p:spTree>
    <p:extLst>
      <p:ext uri="{BB962C8B-B14F-4D97-AF65-F5344CB8AC3E}">
        <p14:creationId xmlns:p14="http://schemas.microsoft.com/office/powerpoint/2010/main" val="868935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73365-AD22-7544-B824-B44AEF8C23B8}"/>
              </a:ext>
            </a:extLst>
          </p:cNvPr>
          <p:cNvSpPr>
            <a:spLocks noGrp="1"/>
          </p:cNvSpPr>
          <p:nvPr>
            <p:ph type="title"/>
          </p:nvPr>
        </p:nvSpPr>
        <p:spPr>
          <a:xfrm>
            <a:off x="838200" y="365125"/>
            <a:ext cx="10515600" cy="2022840"/>
          </a:xfrm>
        </p:spPr>
        <p:txBody>
          <a:bodyPr>
            <a:normAutofit fontScale="90000"/>
          </a:bodyPr>
          <a:lstStyle/>
          <a:p>
            <a:pPr algn="ctr"/>
            <a:br>
              <a:rPr lang="en-US" sz="4800" b="1" u="sng" dirty="0">
                <a:solidFill>
                  <a:schemeClr val="accent1">
                    <a:lumMod val="75000"/>
                  </a:schemeClr>
                </a:solidFill>
                <a:latin typeface="Arial" panose="020B0604020202020204" pitchFamily="34" charset="0"/>
                <a:cs typeface="Arial" panose="020B0604020202020204" pitchFamily="34" charset="0"/>
              </a:rPr>
            </a:br>
            <a:r>
              <a:rPr lang="en-US" sz="4800" b="1" u="sng" dirty="0">
                <a:latin typeface="Arial" panose="020B0604020202020204" pitchFamily="34" charset="0"/>
                <a:cs typeface="Arial" panose="020B0604020202020204" pitchFamily="34" charset="0"/>
              </a:rPr>
              <a:t>IT HELPS TO UNDERSTAND CONTEXT </a:t>
            </a:r>
          </a:p>
        </p:txBody>
      </p:sp>
      <p:sp>
        <p:nvSpPr>
          <p:cNvPr id="3" name="Content Placeholder 2">
            <a:extLst>
              <a:ext uri="{FF2B5EF4-FFF2-40B4-BE49-F238E27FC236}">
                <a16:creationId xmlns:a16="http://schemas.microsoft.com/office/drawing/2014/main" id="{5FDE06F8-4F00-0443-B118-6355811A0DFB}"/>
              </a:ext>
            </a:extLst>
          </p:cNvPr>
          <p:cNvSpPr>
            <a:spLocks noGrp="1"/>
          </p:cNvSpPr>
          <p:nvPr>
            <p:ph idx="1"/>
          </p:nvPr>
        </p:nvSpPr>
        <p:spPr>
          <a:xfrm>
            <a:off x="838200" y="2567353"/>
            <a:ext cx="10515600" cy="3609609"/>
          </a:xfrm>
        </p:spPr>
        <p:txBody>
          <a:bodyPr/>
          <a:lstStyle/>
          <a:p>
            <a:pPr marL="0" indent="0" algn="ctr">
              <a:buNone/>
            </a:pPr>
            <a:endParaRPr lang="en-US" dirty="0">
              <a:latin typeface="Arial" panose="020B0604020202020204" pitchFamily="34" charset="0"/>
              <a:cs typeface="Arial" panose="020B0604020202020204" pitchFamily="34" charset="0"/>
            </a:endParaRPr>
          </a:p>
          <a:p>
            <a:pPr marL="0" indent="0" algn="ctr">
              <a:buNone/>
            </a:pPr>
            <a:r>
              <a:rPr lang="en-US" sz="2600" dirty="0">
                <a:latin typeface="Arial" panose="020B0604020202020204" pitchFamily="34" charset="0"/>
                <a:cs typeface="Arial" panose="020B0604020202020204" pitchFamily="34" charset="0"/>
              </a:rPr>
              <a:t>It is important early on</a:t>
            </a:r>
          </a:p>
          <a:p>
            <a:pPr marL="0" indent="0" algn="ctr">
              <a:buNone/>
            </a:pPr>
            <a:r>
              <a:rPr lang="en-US" sz="2600" dirty="0">
                <a:latin typeface="Arial" panose="020B0604020202020204" pitchFamily="34" charset="0"/>
                <a:cs typeface="Arial" panose="020B0604020202020204" pitchFamily="34" charset="0"/>
              </a:rPr>
              <a:t>to put into context what is happening,</a:t>
            </a:r>
          </a:p>
          <a:p>
            <a:pPr marL="0" indent="0" algn="ctr">
              <a:buNone/>
            </a:pPr>
            <a:r>
              <a:rPr lang="en-US" sz="2600" dirty="0">
                <a:latin typeface="Arial" panose="020B0604020202020204" pitchFamily="34" charset="0"/>
                <a:cs typeface="Arial" panose="020B0604020202020204" pitchFamily="34" charset="0"/>
              </a:rPr>
              <a:t>and after this Introduction </a:t>
            </a:r>
          </a:p>
          <a:p>
            <a:pPr marL="0" indent="0" algn="ctr">
              <a:buNone/>
            </a:pPr>
            <a:r>
              <a:rPr lang="en-US" sz="2600" dirty="0">
                <a:latin typeface="Arial" panose="020B0604020202020204" pitchFamily="34" charset="0"/>
                <a:cs typeface="Arial" panose="020B0604020202020204" pitchFamily="34" charset="0"/>
              </a:rPr>
              <a:t>we will address funding details.</a:t>
            </a:r>
          </a:p>
        </p:txBody>
      </p:sp>
      <p:sp>
        <p:nvSpPr>
          <p:cNvPr id="4" name="Footer Placeholder 3">
            <a:extLst>
              <a:ext uri="{FF2B5EF4-FFF2-40B4-BE49-F238E27FC236}">
                <a16:creationId xmlns:a16="http://schemas.microsoft.com/office/drawing/2014/main" id="{429DF9AC-DD48-DD48-9162-A25146941BC4}"/>
              </a:ext>
            </a:extLst>
          </p:cNvPr>
          <p:cNvSpPr>
            <a:spLocks noGrp="1"/>
          </p:cNvSpPr>
          <p:nvPr>
            <p:ph type="ftr" sz="quarter" idx="11"/>
          </p:nvPr>
        </p:nvSpPr>
        <p:spPr/>
        <p:txBody>
          <a:bodyPr/>
          <a:lstStyle/>
          <a:p>
            <a:r>
              <a:rPr lang="en-US"/>
              <a:t>Wagenlander &amp; Heisterkamp, LLC  April, 2021</a:t>
            </a:r>
          </a:p>
        </p:txBody>
      </p:sp>
      <p:sp>
        <p:nvSpPr>
          <p:cNvPr id="5" name="Slide Number Placeholder 4">
            <a:extLst>
              <a:ext uri="{FF2B5EF4-FFF2-40B4-BE49-F238E27FC236}">
                <a16:creationId xmlns:a16="http://schemas.microsoft.com/office/drawing/2014/main" id="{DDF0442F-AA57-8643-A6EE-50E233C20D3D}"/>
              </a:ext>
            </a:extLst>
          </p:cNvPr>
          <p:cNvSpPr>
            <a:spLocks noGrp="1"/>
          </p:cNvSpPr>
          <p:nvPr>
            <p:ph type="sldNum" sz="quarter" idx="12"/>
          </p:nvPr>
        </p:nvSpPr>
        <p:spPr/>
        <p:txBody>
          <a:bodyPr/>
          <a:lstStyle/>
          <a:p>
            <a:fld id="{9981225C-665E-D943-89BE-01526AF715D0}" type="slidenum">
              <a:rPr lang="en-US" smtClean="0"/>
              <a:t>5</a:t>
            </a:fld>
            <a:endParaRPr lang="en-US"/>
          </a:p>
        </p:txBody>
      </p:sp>
    </p:spTree>
    <p:extLst>
      <p:ext uri="{BB962C8B-B14F-4D97-AF65-F5344CB8AC3E}">
        <p14:creationId xmlns:p14="http://schemas.microsoft.com/office/powerpoint/2010/main" val="20884960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123667-F68B-CE4B-B3F8-C5D62791B03F}"/>
              </a:ext>
            </a:extLst>
          </p:cNvPr>
          <p:cNvSpPr>
            <a:spLocks noGrp="1"/>
          </p:cNvSpPr>
          <p:nvPr>
            <p:ph idx="1"/>
          </p:nvPr>
        </p:nvSpPr>
        <p:spPr>
          <a:xfrm>
            <a:off x="838200" y="321277"/>
            <a:ext cx="9590903" cy="5855686"/>
          </a:xfrm>
        </p:spPr>
        <p:txBody>
          <a:bodyPr>
            <a:noAutofit/>
          </a:bodyPr>
          <a:lstStyle/>
          <a:p>
            <a:r>
              <a:rPr lang="en-US" sz="2200" dirty="0"/>
              <a:t>The National Low Income Housing Coalition (NLIHC) has launched an Emergency Rental Assistance (ERA) </a:t>
            </a:r>
            <a:r>
              <a:rPr lang="en-US" sz="2200" u="sng" dirty="0">
                <a:hlinkClick r:id="rId2"/>
              </a:rPr>
              <a:t>Resource Hub</a:t>
            </a:r>
            <a:r>
              <a:rPr lang="en-US" sz="2200" dirty="0"/>
              <a:t>, </a:t>
            </a:r>
            <a:r>
              <a:rPr lang="en-US" sz="2200" u="sng" dirty="0">
                <a:hlinkClick r:id="rId2"/>
              </a:rPr>
              <a:t>Dashboard</a:t>
            </a:r>
            <a:r>
              <a:rPr lang="en-US" sz="2200" dirty="0"/>
              <a:t>, and </a:t>
            </a:r>
            <a:r>
              <a:rPr lang="en-US" sz="2200" u="sng" dirty="0">
                <a:hlinkClick r:id="rId2"/>
              </a:rPr>
              <a:t>Program Table</a:t>
            </a:r>
            <a:r>
              <a:rPr lang="en-US" sz="2200" dirty="0"/>
              <a:t> to monitor trends, facilitate resource sharing, and help renters access emergency rental assistance. These resources include data and other information on tribal, state, and local programs funded by the Treasury ERA program.  </a:t>
            </a:r>
          </a:p>
          <a:p>
            <a:r>
              <a:rPr lang="en-US" sz="2200" dirty="0"/>
              <a:t>The Dashboard includes certain basic program information including identifying programs allowing self-attestation, programs allowing direct-to-tenant assistance, programs with additional prioritization, and programs serving tenants with federal rent subsidy.  </a:t>
            </a:r>
          </a:p>
          <a:p>
            <a:r>
              <a:rPr lang="en-US" sz="2200" dirty="0"/>
              <a:t>We encourage you to go to the Dashboard (link: </a:t>
            </a:r>
            <a:r>
              <a:rPr lang="en-US" sz="2200" u="sng" dirty="0">
                <a:hlinkClick r:id="rId2"/>
              </a:rPr>
              <a:t>https://nlihc.org/era-dashboard?utm_source=NLIHC+All+Subscribers&amp;utm_campaign=939b712b14-ERA-dashboard_051721&amp;utm_medium=email&amp;utm_term=0_e090383b5e-939b712b14-293302966&amp;ct=t(ERA-dashboard_051721)</a:t>
            </a:r>
            <a:r>
              <a:rPr lang="en-US" sz="2200" dirty="0"/>
              <a:t>  and see if your program is listed and whether or not your program information is complete.  Some tribal programs that do not have webpages or an internet presence may not be listed.</a:t>
            </a:r>
          </a:p>
          <a:p>
            <a:r>
              <a:rPr lang="en-US" sz="2200" dirty="0"/>
              <a:t> </a:t>
            </a:r>
            <a:r>
              <a:rPr lang="en-US" sz="2200" b="1" dirty="0"/>
              <a:t>If your program is not currently listed in the NLIHC database you may contact </a:t>
            </a:r>
            <a:r>
              <a:rPr lang="en-US" sz="2200" b="1" u="sng" dirty="0">
                <a:hlinkClick r:id="rId2"/>
              </a:rPr>
              <a:t>research@nlihc.org</a:t>
            </a:r>
            <a:r>
              <a:rPr lang="en-US" sz="2200" b="1" dirty="0"/>
              <a:t> to have your program added or your program details updated. </a:t>
            </a:r>
            <a:endParaRPr lang="en-US" sz="2200" dirty="0"/>
          </a:p>
        </p:txBody>
      </p:sp>
      <p:sp>
        <p:nvSpPr>
          <p:cNvPr id="4" name="Footer Placeholder 3">
            <a:extLst>
              <a:ext uri="{FF2B5EF4-FFF2-40B4-BE49-F238E27FC236}">
                <a16:creationId xmlns:a16="http://schemas.microsoft.com/office/drawing/2014/main" id="{BF3A18C1-C5B8-2140-920E-A5362E73B4ED}"/>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FA6547E9-4FCD-1B45-B302-A705DB0217F7}"/>
              </a:ext>
            </a:extLst>
          </p:cNvPr>
          <p:cNvSpPr>
            <a:spLocks noGrp="1"/>
          </p:cNvSpPr>
          <p:nvPr>
            <p:ph type="sldNum" sz="quarter" idx="12"/>
          </p:nvPr>
        </p:nvSpPr>
        <p:spPr/>
        <p:txBody>
          <a:bodyPr/>
          <a:lstStyle/>
          <a:p>
            <a:fld id="{23089BB5-E7F6-684F-96B5-C3523B4F20E2}" type="slidenum">
              <a:rPr lang="en-US" smtClean="0"/>
              <a:t>50</a:t>
            </a:fld>
            <a:endParaRPr lang="en-US"/>
          </a:p>
        </p:txBody>
      </p:sp>
    </p:spTree>
    <p:extLst>
      <p:ext uri="{BB962C8B-B14F-4D97-AF65-F5344CB8AC3E}">
        <p14:creationId xmlns:p14="http://schemas.microsoft.com/office/powerpoint/2010/main" val="17000591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E303A-549D-4C43-8A19-C5F83B9773A2}"/>
              </a:ext>
            </a:extLst>
          </p:cNvPr>
          <p:cNvSpPr>
            <a:spLocks noGrp="1"/>
          </p:cNvSpPr>
          <p:nvPr>
            <p:ph type="ctrTitle"/>
          </p:nvPr>
        </p:nvSpPr>
        <p:spPr>
          <a:xfrm>
            <a:off x="1524000" y="753763"/>
            <a:ext cx="9144000" cy="1910319"/>
          </a:xfrm>
        </p:spPr>
        <p:txBody>
          <a:bodyPr>
            <a:normAutofit/>
          </a:bodyPr>
          <a:lstStyle/>
          <a:p>
            <a:r>
              <a:rPr lang="en-US" sz="4400" b="1" dirty="0">
                <a:latin typeface="Arial" panose="020B0604020202020204" pitchFamily="34" charset="0"/>
                <a:cs typeface="Arial" panose="020B0604020202020204" pitchFamily="34" charset="0"/>
              </a:rPr>
              <a:t>3.  Questions &amp; Answers</a:t>
            </a:r>
            <a:br>
              <a:rPr lang="en-US" sz="4400" b="1" dirty="0">
                <a:latin typeface="Arial" panose="020B0604020202020204" pitchFamily="34" charset="0"/>
                <a:cs typeface="Arial" panose="020B0604020202020204" pitchFamily="34" charset="0"/>
              </a:rPr>
            </a:br>
            <a:br>
              <a:rPr lang="en-US" sz="4400" b="1" dirty="0">
                <a:latin typeface="Arial" panose="020B0604020202020204" pitchFamily="34" charset="0"/>
                <a:cs typeface="Arial" panose="020B0604020202020204" pitchFamily="34" charset="0"/>
              </a:rPr>
            </a:br>
            <a:r>
              <a:rPr lang="en-US" sz="2400" b="1" dirty="0">
                <a:latin typeface="Arial" panose="020B0604020202020204" pitchFamily="34" charset="0"/>
                <a:cs typeface="Arial" panose="020B0604020202020204" pitchFamily="34" charset="0"/>
              </a:rPr>
              <a:t>(an open discussion)</a:t>
            </a:r>
            <a:endParaRPr lang="en-US" sz="4400" b="1"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9FCCDC46-1FAF-F84A-B0AF-84814B971657}"/>
              </a:ext>
            </a:extLst>
          </p:cNvPr>
          <p:cNvSpPr>
            <a:spLocks noGrp="1"/>
          </p:cNvSpPr>
          <p:nvPr>
            <p:ph type="subTitle" idx="1"/>
          </p:nvPr>
        </p:nvSpPr>
        <p:spPr>
          <a:xfrm>
            <a:off x="1524000" y="3200400"/>
            <a:ext cx="9144000" cy="2619632"/>
          </a:xfrm>
        </p:spPr>
        <p:txBody>
          <a:bodyPr/>
          <a:lstStyle/>
          <a:p>
            <a:r>
              <a:rPr lang="en-US" b="1" i="1" dirty="0" err="1">
                <a:latin typeface="Arial" panose="020B0604020202020204" pitchFamily="34" charset="0"/>
                <a:cs typeface="Arial" panose="020B0604020202020204" pitchFamily="34" charset="0"/>
              </a:rPr>
              <a:t>Wagenlander</a:t>
            </a:r>
            <a:r>
              <a:rPr lang="en-US" b="1" i="1" dirty="0">
                <a:latin typeface="Arial" panose="020B0604020202020204" pitchFamily="34" charset="0"/>
                <a:cs typeface="Arial" panose="020B0604020202020204" pitchFamily="34" charset="0"/>
              </a:rPr>
              <a:t> &amp; </a:t>
            </a:r>
            <a:r>
              <a:rPr lang="en-US" b="1" i="1" dirty="0" err="1">
                <a:latin typeface="Arial" panose="020B0604020202020204" pitchFamily="34" charset="0"/>
                <a:cs typeface="Arial" panose="020B0604020202020204" pitchFamily="34" charset="0"/>
              </a:rPr>
              <a:t>Heisterkamp</a:t>
            </a:r>
            <a:r>
              <a:rPr lang="en-US" b="1" i="1" dirty="0">
                <a:latin typeface="Arial" panose="020B0604020202020204" pitchFamily="34" charset="0"/>
                <a:cs typeface="Arial" panose="020B0604020202020204" pitchFamily="34" charset="0"/>
              </a:rPr>
              <a:t>, LLC</a:t>
            </a:r>
          </a:p>
          <a:p>
            <a:r>
              <a:rPr lang="en-US" dirty="0">
                <a:latin typeface="Arial" panose="020B0604020202020204" pitchFamily="34" charset="0"/>
                <a:cs typeface="Arial" panose="020B0604020202020204" pitchFamily="34" charset="0"/>
              </a:rPr>
              <a:t>Attorneys at Law</a:t>
            </a:r>
          </a:p>
          <a:p>
            <a:r>
              <a:rPr lang="en-US" dirty="0">
                <a:latin typeface="Arial" panose="020B0604020202020204" pitchFamily="34" charset="0"/>
                <a:cs typeface="Arial" panose="020B0604020202020204" pitchFamily="34" charset="0"/>
              </a:rPr>
              <a:t>Denver, Colorado</a:t>
            </a:r>
          </a:p>
          <a:p>
            <a:r>
              <a:rPr lang="en-US" dirty="0">
                <a:latin typeface="Arial" panose="020B0604020202020204" pitchFamily="34" charset="0"/>
                <a:cs typeface="Arial" panose="020B0604020202020204" pitchFamily="34" charset="0"/>
              </a:rPr>
              <a:t>(303) 832-6511</a:t>
            </a:r>
          </a:p>
          <a:p>
            <a:r>
              <a:rPr lang="en-US" b="1" i="1" dirty="0" err="1">
                <a:latin typeface="Arial" panose="020B0604020202020204" pitchFamily="34" charset="0"/>
                <a:cs typeface="Arial" panose="020B0604020202020204" pitchFamily="34" charset="0"/>
              </a:rPr>
              <a:t>wagenlan@wagenlander.com</a:t>
            </a:r>
            <a:endParaRPr lang="en-US" b="1" i="1"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A891CBEF-89D2-8F43-AD51-F103F7D0E442}"/>
              </a:ext>
            </a:extLst>
          </p:cNvPr>
          <p:cNvSpPr>
            <a:spLocks noGrp="1"/>
          </p:cNvSpPr>
          <p:nvPr>
            <p:ph type="ftr" sz="quarter" idx="11"/>
          </p:nvPr>
        </p:nvSpPr>
        <p:spPr/>
        <p:txBody>
          <a:bodyPr/>
          <a:lstStyle/>
          <a:p>
            <a:r>
              <a:rPr lang="en-US"/>
              <a:t>Wagenlander &amp; Heisterkamp, LLC June, 2021</a:t>
            </a:r>
          </a:p>
        </p:txBody>
      </p:sp>
      <p:sp>
        <p:nvSpPr>
          <p:cNvPr id="5" name="Slide Number Placeholder 4">
            <a:extLst>
              <a:ext uri="{FF2B5EF4-FFF2-40B4-BE49-F238E27FC236}">
                <a16:creationId xmlns:a16="http://schemas.microsoft.com/office/drawing/2014/main" id="{59E2C84C-EE11-D745-9CC3-F49EABE3900D}"/>
              </a:ext>
            </a:extLst>
          </p:cNvPr>
          <p:cNvSpPr>
            <a:spLocks noGrp="1"/>
          </p:cNvSpPr>
          <p:nvPr>
            <p:ph type="sldNum" sz="quarter" idx="12"/>
          </p:nvPr>
        </p:nvSpPr>
        <p:spPr/>
        <p:txBody>
          <a:bodyPr/>
          <a:lstStyle/>
          <a:p>
            <a:fld id="{23089BB5-E7F6-684F-96B5-C3523B4F20E2}" type="slidenum">
              <a:rPr lang="en-US" smtClean="0"/>
              <a:t>51</a:t>
            </a:fld>
            <a:endParaRPr lang="en-US"/>
          </a:p>
        </p:txBody>
      </p:sp>
    </p:spTree>
    <p:extLst>
      <p:ext uri="{BB962C8B-B14F-4D97-AF65-F5344CB8AC3E}">
        <p14:creationId xmlns:p14="http://schemas.microsoft.com/office/powerpoint/2010/main" val="3629976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1B5AD-96AA-F44F-92EA-17EC59E886B0}"/>
              </a:ext>
            </a:extLst>
          </p:cNvPr>
          <p:cNvSpPr>
            <a:spLocks noGrp="1"/>
          </p:cNvSpPr>
          <p:nvPr>
            <p:ph type="title"/>
          </p:nvPr>
        </p:nvSpPr>
        <p:spPr/>
        <p:txBody>
          <a:bodyPr>
            <a:normAutofit/>
          </a:bodyPr>
          <a:lstStyle/>
          <a:p>
            <a:pPr algn="ctr"/>
            <a:r>
              <a:rPr lang="en-US" sz="4300" b="1" dirty="0">
                <a:latin typeface="Arial" panose="020B0604020202020204" pitchFamily="34" charset="0"/>
                <a:cs typeface="Arial" panose="020B0604020202020204" pitchFamily="34" charset="0"/>
              </a:rPr>
              <a:t>Similar Significant Changes in the Past:</a:t>
            </a:r>
          </a:p>
        </p:txBody>
      </p:sp>
      <p:sp>
        <p:nvSpPr>
          <p:cNvPr id="3" name="Content Placeholder 2">
            <a:extLst>
              <a:ext uri="{FF2B5EF4-FFF2-40B4-BE49-F238E27FC236}">
                <a16:creationId xmlns:a16="http://schemas.microsoft.com/office/drawing/2014/main" id="{F8972EB4-80D2-6D46-BBDE-1F72E1D6156F}"/>
              </a:ext>
            </a:extLst>
          </p:cNvPr>
          <p:cNvSpPr>
            <a:spLocks noGrp="1"/>
          </p:cNvSpPr>
          <p:nvPr>
            <p:ph idx="1"/>
          </p:nvPr>
        </p:nvSpPr>
        <p:spPr/>
        <p:txBody>
          <a:bodyPr>
            <a:normAutofit lnSpcReduction="10000"/>
          </a:bodyPr>
          <a:lstStyle/>
          <a:p>
            <a:pPr lvl="3"/>
            <a:r>
              <a:rPr lang="en-US" sz="3000" dirty="0"/>
              <a:t>Public housing funding was expanded to reservations.</a:t>
            </a:r>
          </a:p>
          <a:p>
            <a:pPr lvl="2"/>
            <a:endParaRPr lang="en-US" sz="3200" dirty="0"/>
          </a:p>
          <a:p>
            <a:pPr lvl="3"/>
            <a:r>
              <a:rPr lang="en-US" sz="3000" dirty="0"/>
              <a:t>Specific Indian housing regulations were established.</a:t>
            </a:r>
          </a:p>
          <a:p>
            <a:pPr lvl="2"/>
            <a:endParaRPr lang="en-US" sz="3200" dirty="0"/>
          </a:p>
          <a:p>
            <a:pPr lvl="3"/>
            <a:r>
              <a:rPr lang="en-US" sz="3000" dirty="0"/>
              <a:t>ICDBG funding was started.</a:t>
            </a:r>
          </a:p>
          <a:p>
            <a:pPr lvl="2"/>
            <a:endParaRPr lang="en-US" sz="3200" dirty="0"/>
          </a:p>
          <a:p>
            <a:pPr lvl="3"/>
            <a:r>
              <a:rPr lang="en-US" sz="3000" dirty="0"/>
              <a:t>NAHASDA replaced Tribal Public Housing.</a:t>
            </a:r>
          </a:p>
          <a:p>
            <a:pPr lvl="2"/>
            <a:endParaRPr lang="en-US" sz="3200" dirty="0"/>
          </a:p>
          <a:p>
            <a:pPr lvl="3"/>
            <a:r>
              <a:rPr lang="en-US" sz="3000" dirty="0"/>
              <a:t>Other programs became available (USDA, LIHTC, etc.)</a:t>
            </a:r>
          </a:p>
        </p:txBody>
      </p:sp>
      <p:sp>
        <p:nvSpPr>
          <p:cNvPr id="4" name="Footer Placeholder 3">
            <a:extLst>
              <a:ext uri="{FF2B5EF4-FFF2-40B4-BE49-F238E27FC236}">
                <a16:creationId xmlns:a16="http://schemas.microsoft.com/office/drawing/2014/main" id="{DCBBC450-6603-1540-8158-D67CCB8EA4DC}"/>
              </a:ext>
            </a:extLst>
          </p:cNvPr>
          <p:cNvSpPr>
            <a:spLocks noGrp="1"/>
          </p:cNvSpPr>
          <p:nvPr>
            <p:ph type="ftr" sz="quarter" idx="11"/>
          </p:nvPr>
        </p:nvSpPr>
        <p:spPr/>
        <p:txBody>
          <a:bodyPr/>
          <a:lstStyle/>
          <a:p>
            <a:r>
              <a:rPr lang="en-US"/>
              <a:t>Wagenlander &amp; Heisterkamp, LLC  April, 2021</a:t>
            </a:r>
          </a:p>
        </p:txBody>
      </p:sp>
      <p:sp>
        <p:nvSpPr>
          <p:cNvPr id="5" name="Slide Number Placeholder 4">
            <a:extLst>
              <a:ext uri="{FF2B5EF4-FFF2-40B4-BE49-F238E27FC236}">
                <a16:creationId xmlns:a16="http://schemas.microsoft.com/office/drawing/2014/main" id="{0CF97DB8-1AE3-C749-B528-F445193B4405}"/>
              </a:ext>
            </a:extLst>
          </p:cNvPr>
          <p:cNvSpPr>
            <a:spLocks noGrp="1"/>
          </p:cNvSpPr>
          <p:nvPr>
            <p:ph type="sldNum" sz="quarter" idx="12"/>
          </p:nvPr>
        </p:nvSpPr>
        <p:spPr/>
        <p:txBody>
          <a:bodyPr/>
          <a:lstStyle/>
          <a:p>
            <a:fld id="{9981225C-665E-D943-89BE-01526AF715D0}" type="slidenum">
              <a:rPr lang="en-US" smtClean="0"/>
              <a:t>6</a:t>
            </a:fld>
            <a:endParaRPr lang="en-US"/>
          </a:p>
        </p:txBody>
      </p:sp>
    </p:spTree>
    <p:extLst>
      <p:ext uri="{BB962C8B-B14F-4D97-AF65-F5344CB8AC3E}">
        <p14:creationId xmlns:p14="http://schemas.microsoft.com/office/powerpoint/2010/main" val="37742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C3D29-80FB-C441-8E86-D6C091522B1B}"/>
              </a:ext>
            </a:extLst>
          </p:cNvPr>
          <p:cNvSpPr>
            <a:spLocks noGrp="1"/>
          </p:cNvSpPr>
          <p:nvPr>
            <p:ph type="title"/>
          </p:nvPr>
        </p:nvSpPr>
        <p:spPr/>
        <p:txBody>
          <a:bodyPr>
            <a:normAutofit/>
          </a:bodyPr>
          <a:lstStyle/>
          <a:p>
            <a:pPr algn="ctr"/>
            <a:r>
              <a:rPr lang="en-US" sz="4000" b="1" dirty="0">
                <a:latin typeface="Arial" panose="020B0604020202020204" pitchFamily="34" charset="0"/>
                <a:cs typeface="Arial" panose="020B0604020202020204" pitchFamily="34" charset="0"/>
              </a:rPr>
              <a:t>Understanding </a:t>
            </a:r>
            <a:br>
              <a:rPr lang="en-US" sz="4000" b="1" dirty="0">
                <a:latin typeface="Arial" panose="020B0604020202020204" pitchFamily="34" charset="0"/>
                <a:cs typeface="Arial" panose="020B0604020202020204" pitchFamily="34" charset="0"/>
              </a:rPr>
            </a:br>
            <a:r>
              <a:rPr lang="en-US" sz="4000" b="1" dirty="0">
                <a:latin typeface="Arial" panose="020B0604020202020204" pitchFamily="34" charset="0"/>
                <a:cs typeface="Arial" panose="020B0604020202020204" pitchFamily="34" charset="0"/>
              </a:rPr>
              <a:t>What Is Causing the Changes Now:</a:t>
            </a:r>
          </a:p>
        </p:txBody>
      </p:sp>
      <p:sp>
        <p:nvSpPr>
          <p:cNvPr id="3" name="Content Placeholder 2">
            <a:extLst>
              <a:ext uri="{FF2B5EF4-FFF2-40B4-BE49-F238E27FC236}">
                <a16:creationId xmlns:a16="http://schemas.microsoft.com/office/drawing/2014/main" id="{A326554B-59B1-DD4A-9D29-2EDCD88F763E}"/>
              </a:ext>
            </a:extLst>
          </p:cNvPr>
          <p:cNvSpPr>
            <a:spLocks noGrp="1"/>
          </p:cNvSpPr>
          <p:nvPr>
            <p:ph idx="1"/>
          </p:nvPr>
        </p:nvSpPr>
        <p:spPr>
          <a:xfrm>
            <a:off x="426720" y="1813560"/>
            <a:ext cx="11628120" cy="4542790"/>
          </a:xfrm>
        </p:spPr>
        <p:txBody>
          <a:bodyPr>
            <a:normAutofit lnSpcReduction="10000"/>
          </a:bodyPr>
          <a:lstStyle/>
          <a:p>
            <a:pPr marL="514350" indent="-514350">
              <a:buAutoNum type="arabicPeriod"/>
            </a:pPr>
            <a:r>
              <a:rPr lang="en-US" sz="2600" dirty="0">
                <a:latin typeface="Arial" panose="020B0604020202020204" pitchFamily="34" charset="0"/>
                <a:cs typeface="Arial" panose="020B0604020202020204" pitchFamily="34" charset="0"/>
              </a:rPr>
              <a:t>Health needs during the COVID-19 pandemic.</a:t>
            </a:r>
          </a:p>
          <a:p>
            <a:pPr marL="514350" indent="-514350">
              <a:spcBef>
                <a:spcPts val="400"/>
              </a:spcBef>
              <a:buAutoNum type="arabicPeriod"/>
            </a:pPr>
            <a:endParaRPr lang="en-US" sz="2600" dirty="0">
              <a:latin typeface="Arial" panose="020B0604020202020204" pitchFamily="34" charset="0"/>
              <a:cs typeface="Arial" panose="020B0604020202020204" pitchFamily="34" charset="0"/>
            </a:endParaRPr>
          </a:p>
          <a:p>
            <a:pPr marL="514350" indent="-514350">
              <a:buAutoNum type="arabicPeriod"/>
            </a:pPr>
            <a:r>
              <a:rPr lang="en-US" sz="2600" dirty="0">
                <a:latin typeface="Arial" panose="020B0604020202020204" pitchFamily="34" charset="0"/>
                <a:cs typeface="Arial" panose="020B0604020202020204" pitchFamily="34" charset="0"/>
              </a:rPr>
              <a:t>Economic needs caused by the pandemic.</a:t>
            </a:r>
          </a:p>
          <a:p>
            <a:pPr marL="514350" indent="-514350">
              <a:spcBef>
                <a:spcPts val="400"/>
              </a:spcBef>
              <a:buAutoNum type="arabicPeriod"/>
            </a:pPr>
            <a:endParaRPr lang="en-US" sz="2600" dirty="0">
              <a:latin typeface="Arial" panose="020B0604020202020204" pitchFamily="34" charset="0"/>
              <a:cs typeface="Arial" panose="020B0604020202020204" pitchFamily="34" charset="0"/>
            </a:endParaRPr>
          </a:p>
          <a:p>
            <a:pPr marL="514350" indent="-514350">
              <a:buAutoNum type="arabicPeriod"/>
            </a:pPr>
            <a:r>
              <a:rPr lang="en-US" sz="2600" dirty="0">
                <a:latin typeface="Arial" panose="020B0604020202020204" pitchFamily="34" charset="0"/>
                <a:cs typeface="Arial" panose="020B0604020202020204" pitchFamily="34" charset="0"/>
              </a:rPr>
              <a:t>A newly elected Presidential Administration, as well as a Democratic Senate and House.</a:t>
            </a:r>
          </a:p>
          <a:p>
            <a:pPr marL="514350" indent="-514350">
              <a:spcBef>
                <a:spcPts val="400"/>
              </a:spcBef>
              <a:buAutoNum type="arabicPeriod"/>
            </a:pPr>
            <a:endParaRPr lang="en-US" sz="2600" dirty="0">
              <a:latin typeface="Arial" panose="020B0604020202020204" pitchFamily="34" charset="0"/>
              <a:cs typeface="Arial" panose="020B0604020202020204" pitchFamily="34" charset="0"/>
            </a:endParaRPr>
          </a:p>
          <a:p>
            <a:pPr marL="514350" indent="-514350">
              <a:buAutoNum type="arabicPeriod"/>
            </a:pPr>
            <a:r>
              <a:rPr lang="en-US" sz="2600" dirty="0">
                <a:latin typeface="Arial" panose="020B0604020202020204" pitchFamily="34" charset="0"/>
                <a:cs typeface="Arial" panose="020B0604020202020204" pitchFamily="34" charset="0"/>
              </a:rPr>
              <a:t>Maybe, at long last, some recognition of the terrible, unmet housing needs on some reservations.</a:t>
            </a:r>
          </a:p>
          <a:p>
            <a:pPr marL="0" indent="0">
              <a:spcBef>
                <a:spcPts val="400"/>
              </a:spcBef>
              <a:buNone/>
            </a:pPr>
            <a:endParaRPr lang="en-US" sz="2600" dirty="0">
              <a:latin typeface="Arial" panose="020B0604020202020204" pitchFamily="34" charset="0"/>
              <a:cs typeface="Arial" panose="020B0604020202020204" pitchFamily="34" charset="0"/>
            </a:endParaRPr>
          </a:p>
          <a:p>
            <a:pPr marL="514350" indent="-514350">
              <a:buAutoNum type="arabicPeriod" startAt="5"/>
            </a:pPr>
            <a:r>
              <a:rPr lang="en-US" sz="2600" dirty="0">
                <a:latin typeface="Arial" panose="020B0604020202020204" pitchFamily="34" charset="0"/>
                <a:cs typeface="Arial" panose="020B0604020202020204" pitchFamily="34" charset="0"/>
              </a:rPr>
              <a:t>A new federal agency is administering some of these funds (Treasury).</a:t>
            </a:r>
          </a:p>
        </p:txBody>
      </p:sp>
      <p:sp>
        <p:nvSpPr>
          <p:cNvPr id="5" name="Footer Placeholder 4">
            <a:extLst>
              <a:ext uri="{FF2B5EF4-FFF2-40B4-BE49-F238E27FC236}">
                <a16:creationId xmlns:a16="http://schemas.microsoft.com/office/drawing/2014/main" id="{318E2B85-BDFC-5E40-A718-5CB8B7A3B713}"/>
              </a:ext>
            </a:extLst>
          </p:cNvPr>
          <p:cNvSpPr>
            <a:spLocks noGrp="1"/>
          </p:cNvSpPr>
          <p:nvPr>
            <p:ph type="ftr" sz="quarter" idx="11"/>
          </p:nvPr>
        </p:nvSpPr>
        <p:spPr/>
        <p:txBody>
          <a:bodyPr/>
          <a:lstStyle/>
          <a:p>
            <a:r>
              <a:rPr lang="en-US"/>
              <a:t>Wagenlander &amp; Heisterkamp, LLC  April, 2021</a:t>
            </a:r>
          </a:p>
        </p:txBody>
      </p:sp>
      <p:sp>
        <p:nvSpPr>
          <p:cNvPr id="6" name="Slide Number Placeholder 5">
            <a:extLst>
              <a:ext uri="{FF2B5EF4-FFF2-40B4-BE49-F238E27FC236}">
                <a16:creationId xmlns:a16="http://schemas.microsoft.com/office/drawing/2014/main" id="{F13F7D31-0C5F-A44A-B3D4-07633C74335D}"/>
              </a:ext>
            </a:extLst>
          </p:cNvPr>
          <p:cNvSpPr>
            <a:spLocks noGrp="1"/>
          </p:cNvSpPr>
          <p:nvPr>
            <p:ph type="sldNum" sz="quarter" idx="12"/>
          </p:nvPr>
        </p:nvSpPr>
        <p:spPr/>
        <p:txBody>
          <a:bodyPr/>
          <a:lstStyle/>
          <a:p>
            <a:fld id="{9981225C-665E-D943-89BE-01526AF715D0}" type="slidenum">
              <a:rPr lang="en-US" smtClean="0"/>
              <a:t>7</a:t>
            </a:fld>
            <a:endParaRPr lang="en-US"/>
          </a:p>
        </p:txBody>
      </p:sp>
    </p:spTree>
    <p:extLst>
      <p:ext uri="{BB962C8B-B14F-4D97-AF65-F5344CB8AC3E}">
        <p14:creationId xmlns:p14="http://schemas.microsoft.com/office/powerpoint/2010/main" val="3792698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7756F43-FCFB-B245-9C76-AF1EA0F449F2}"/>
              </a:ext>
            </a:extLst>
          </p:cNvPr>
          <p:cNvSpPr>
            <a:spLocks noGrp="1"/>
          </p:cNvSpPr>
          <p:nvPr>
            <p:ph type="ftr" sz="quarter" idx="11"/>
          </p:nvPr>
        </p:nvSpPr>
        <p:spPr/>
        <p:txBody>
          <a:bodyPr/>
          <a:lstStyle/>
          <a:p>
            <a:r>
              <a:rPr lang="en-US"/>
              <a:t>Wagenlander &amp; Heisterkamp, LLC June, 2021</a:t>
            </a:r>
          </a:p>
        </p:txBody>
      </p:sp>
      <p:sp>
        <p:nvSpPr>
          <p:cNvPr id="3" name="Slide Number Placeholder 2">
            <a:extLst>
              <a:ext uri="{FF2B5EF4-FFF2-40B4-BE49-F238E27FC236}">
                <a16:creationId xmlns:a16="http://schemas.microsoft.com/office/drawing/2014/main" id="{7ECC579D-895B-8948-8BD4-BBCC6C946000}"/>
              </a:ext>
            </a:extLst>
          </p:cNvPr>
          <p:cNvSpPr>
            <a:spLocks noGrp="1"/>
          </p:cNvSpPr>
          <p:nvPr>
            <p:ph type="sldNum" sz="quarter" idx="12"/>
          </p:nvPr>
        </p:nvSpPr>
        <p:spPr/>
        <p:txBody>
          <a:bodyPr/>
          <a:lstStyle/>
          <a:p>
            <a:fld id="{23089BB5-E7F6-684F-96B5-C3523B4F20E2}" type="slidenum">
              <a:rPr lang="en-US" smtClean="0"/>
              <a:t>8</a:t>
            </a:fld>
            <a:endParaRPr lang="en-US"/>
          </a:p>
        </p:txBody>
      </p:sp>
      <p:pic>
        <p:nvPicPr>
          <p:cNvPr id="7" name="Picture 6">
            <a:extLst>
              <a:ext uri="{FF2B5EF4-FFF2-40B4-BE49-F238E27FC236}">
                <a16:creationId xmlns:a16="http://schemas.microsoft.com/office/drawing/2014/main" id="{B4F0A1EB-5897-9840-868A-8470DB7F1D99}"/>
              </a:ext>
            </a:extLst>
          </p:cNvPr>
          <p:cNvPicPr>
            <a:picLocks noChangeAspect="1"/>
          </p:cNvPicPr>
          <p:nvPr/>
        </p:nvPicPr>
        <p:blipFill>
          <a:blip r:embed="rId2"/>
          <a:stretch>
            <a:fillRect/>
          </a:stretch>
        </p:blipFill>
        <p:spPr>
          <a:xfrm>
            <a:off x="448235" y="0"/>
            <a:ext cx="11295529" cy="6858000"/>
          </a:xfrm>
          <a:prstGeom prst="rect">
            <a:avLst/>
          </a:prstGeom>
        </p:spPr>
      </p:pic>
    </p:spTree>
    <p:extLst>
      <p:ext uri="{BB962C8B-B14F-4D97-AF65-F5344CB8AC3E}">
        <p14:creationId xmlns:p14="http://schemas.microsoft.com/office/powerpoint/2010/main" val="3841237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C8EDB-52BF-2F42-A86F-8A7D3035F2C7}"/>
              </a:ext>
            </a:extLst>
          </p:cNvPr>
          <p:cNvSpPr>
            <a:spLocks noGrp="1"/>
          </p:cNvSpPr>
          <p:nvPr>
            <p:ph type="title"/>
          </p:nvPr>
        </p:nvSpPr>
        <p:spPr/>
        <p:txBody>
          <a:bodyPr>
            <a:normAutofit/>
          </a:bodyPr>
          <a:lstStyle/>
          <a:p>
            <a:pPr algn="ctr"/>
            <a:r>
              <a:rPr lang="en-US" b="1" dirty="0">
                <a:latin typeface="Arial" panose="020B0604020202020204" pitchFamily="34" charset="0"/>
                <a:cs typeface="Arial" panose="020B0604020202020204" pitchFamily="34" charset="0"/>
              </a:rPr>
              <a:t>Uncertainty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About Pending Legislation:</a:t>
            </a:r>
          </a:p>
        </p:txBody>
      </p:sp>
      <p:sp>
        <p:nvSpPr>
          <p:cNvPr id="3" name="Content Placeholder 2">
            <a:extLst>
              <a:ext uri="{FF2B5EF4-FFF2-40B4-BE49-F238E27FC236}">
                <a16:creationId xmlns:a16="http://schemas.microsoft.com/office/drawing/2014/main" id="{3DC075D0-2ED3-4740-93A6-CE191537860F}"/>
              </a:ext>
            </a:extLst>
          </p:cNvPr>
          <p:cNvSpPr>
            <a:spLocks noGrp="1"/>
          </p:cNvSpPr>
          <p:nvPr>
            <p:ph idx="1"/>
          </p:nvPr>
        </p:nvSpPr>
        <p:spPr/>
        <p:txBody>
          <a:bodyPr>
            <a:normAutofit/>
          </a:bodyPr>
          <a:lstStyle/>
          <a:p>
            <a:endParaRPr lang="en-US"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President and Congress have not introduced all pandemic legislation yet, but there is likely to be more.</a:t>
            </a:r>
          </a:p>
          <a:p>
            <a:endParaRPr lang="en-US" sz="2600"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There is uncertainty about passage of some of the future legislation.</a:t>
            </a:r>
          </a:p>
          <a:p>
            <a:endParaRPr lang="en-US" sz="2600" dirty="0">
              <a:latin typeface="Arial" panose="020B0604020202020204" pitchFamily="34" charset="0"/>
              <a:cs typeface="Arial" panose="020B0604020202020204" pitchFamily="34" charset="0"/>
            </a:endParaRPr>
          </a:p>
          <a:p>
            <a:r>
              <a:rPr lang="en-US" sz="2600" dirty="0">
                <a:latin typeface="Arial" panose="020B0604020202020204" pitchFamily="34" charset="0"/>
                <a:cs typeface="Arial" panose="020B0604020202020204" pitchFamily="34" charset="0"/>
              </a:rPr>
              <a:t>Annual appropriations for programs like NAHASDA will continue to occur and funding levels may fluctuate.</a:t>
            </a:r>
          </a:p>
        </p:txBody>
      </p:sp>
      <p:sp>
        <p:nvSpPr>
          <p:cNvPr id="4" name="Footer Placeholder 3">
            <a:extLst>
              <a:ext uri="{FF2B5EF4-FFF2-40B4-BE49-F238E27FC236}">
                <a16:creationId xmlns:a16="http://schemas.microsoft.com/office/drawing/2014/main" id="{2D8ADF20-B3ED-574C-85A0-BD6AA84CFDAA}"/>
              </a:ext>
            </a:extLst>
          </p:cNvPr>
          <p:cNvSpPr>
            <a:spLocks noGrp="1"/>
          </p:cNvSpPr>
          <p:nvPr>
            <p:ph type="ftr" sz="quarter" idx="11"/>
          </p:nvPr>
        </p:nvSpPr>
        <p:spPr/>
        <p:txBody>
          <a:bodyPr/>
          <a:lstStyle/>
          <a:p>
            <a:r>
              <a:rPr lang="en-US"/>
              <a:t>Wagenlander &amp; Heisterkamp, LLC  April, 2021</a:t>
            </a:r>
          </a:p>
        </p:txBody>
      </p:sp>
      <p:sp>
        <p:nvSpPr>
          <p:cNvPr id="5" name="Slide Number Placeholder 4">
            <a:extLst>
              <a:ext uri="{FF2B5EF4-FFF2-40B4-BE49-F238E27FC236}">
                <a16:creationId xmlns:a16="http://schemas.microsoft.com/office/drawing/2014/main" id="{BA888323-B0F0-014B-A8A4-5D7F35FB614E}"/>
              </a:ext>
            </a:extLst>
          </p:cNvPr>
          <p:cNvSpPr>
            <a:spLocks noGrp="1"/>
          </p:cNvSpPr>
          <p:nvPr>
            <p:ph type="sldNum" sz="quarter" idx="12"/>
          </p:nvPr>
        </p:nvSpPr>
        <p:spPr/>
        <p:txBody>
          <a:bodyPr/>
          <a:lstStyle/>
          <a:p>
            <a:fld id="{9981225C-665E-D943-89BE-01526AF715D0}" type="slidenum">
              <a:rPr lang="en-US" smtClean="0"/>
              <a:t>9</a:t>
            </a:fld>
            <a:endParaRPr lang="en-US"/>
          </a:p>
        </p:txBody>
      </p:sp>
    </p:spTree>
    <p:extLst>
      <p:ext uri="{BB962C8B-B14F-4D97-AF65-F5344CB8AC3E}">
        <p14:creationId xmlns:p14="http://schemas.microsoft.com/office/powerpoint/2010/main" val="32842950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{CFA07537-D2C0-874C-BEB0-8C688C77254D}tf10001122</Template>
  <TotalTime>475</TotalTime>
  <Words>3861</Words>
  <Application>Microsoft Office PowerPoint</Application>
  <PresentationFormat>Widescreen</PresentationFormat>
  <Paragraphs>618</Paragraphs>
  <Slides>51</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51</vt:i4>
      </vt:variant>
    </vt:vector>
  </HeadingPairs>
  <TitlesOfParts>
    <vt:vector size="55" baseType="lpstr">
      <vt:lpstr>Arial</vt:lpstr>
      <vt:lpstr>Calibri</vt:lpstr>
      <vt:lpstr>Calibri Light</vt:lpstr>
      <vt:lpstr>Office Theme</vt:lpstr>
      <vt:lpstr>TREASURY COMES TO INDIAN HOUSING</vt:lpstr>
      <vt:lpstr>AGENDA</vt:lpstr>
      <vt:lpstr>1.  The Seismic Impacts Pandemic &amp; Post-Pandemic Funding Will Have on  TDHEs &amp; Indian Housing  (an overview) </vt:lpstr>
      <vt:lpstr> BIG CHANGES</vt:lpstr>
      <vt:lpstr> IT HELPS TO UNDERSTAND CONTEXT </vt:lpstr>
      <vt:lpstr>Similar Significant Changes in the Past:</vt:lpstr>
      <vt:lpstr>Understanding  What Is Causing the Changes Now:</vt:lpstr>
      <vt:lpstr>PowerPoint Presentation</vt:lpstr>
      <vt:lpstr>Uncertainty  About Pending Legislation:</vt:lpstr>
      <vt:lpstr>The Impact this New Funding  Will Have on TDHEs:</vt:lpstr>
      <vt:lpstr>At Last a Significant Increase in Federal Funding of Indian Housing:</vt:lpstr>
      <vt:lpstr>There Are Particular Challenges When  Using Some of the Funding for Development:</vt:lpstr>
      <vt:lpstr>Compliance &amp; Funding Requirements:</vt:lpstr>
      <vt:lpstr>The Overall Impacts on  TDHE Organizations:</vt:lpstr>
      <vt:lpstr>Managing Risks for Your TDHE and Indian Housing in General</vt:lpstr>
      <vt:lpstr>It Is a Challenge, But Also an Amazing Opportunity.</vt:lpstr>
      <vt:lpstr>2. Emergency Rental Assistance (ERA) and  Homeowner Assistance Fund (HAF)  COVID Relief Funds  (program details)  </vt:lpstr>
      <vt:lpstr>New Laws for New Money</vt:lpstr>
      <vt:lpstr>Consolidated Appropriations Act, 2021</vt:lpstr>
      <vt:lpstr>Emergency Rental Assistance (ERA) Allowable Uses</vt:lpstr>
      <vt:lpstr>ERA – Measuring your TDHE’s Progress</vt:lpstr>
      <vt:lpstr>Preparing for ERA Implementation</vt:lpstr>
      <vt:lpstr>Preparing for ERA Implementation (cont’d)</vt:lpstr>
      <vt:lpstr>ERA Non- Indian Eligibility Issues</vt:lpstr>
      <vt:lpstr>Suggested ERA Forms</vt:lpstr>
      <vt:lpstr>ERA Application Form</vt:lpstr>
      <vt:lpstr>ERA Application Form (cont’d.)</vt:lpstr>
      <vt:lpstr>ERA Eligibility Information Statement</vt:lpstr>
      <vt:lpstr>ERA Eligibility Information Statement (cont’d.)</vt:lpstr>
      <vt:lpstr>ERA Landlord Payment Memorandum</vt:lpstr>
      <vt:lpstr>ERA Notification of Total or Partial Denial </vt:lpstr>
      <vt:lpstr>Written Attestations</vt:lpstr>
      <vt:lpstr>Income Determination</vt:lpstr>
      <vt:lpstr>Redetermination Issues for Additional Assistance</vt:lpstr>
      <vt:lpstr>Document, Document, Document!</vt:lpstr>
      <vt:lpstr>Housing Stability Services </vt:lpstr>
      <vt:lpstr>Housing Stability Services (cont’d.) </vt:lpstr>
      <vt:lpstr>Other Expenses</vt:lpstr>
      <vt:lpstr>Other Expenses (cont’d.)</vt:lpstr>
      <vt:lpstr>Partner and Coordinate with Other Agencies and Entities</vt:lpstr>
      <vt:lpstr>American Rescue Plan Act (ARPA)</vt:lpstr>
      <vt:lpstr>American Rescue Plan Act (ARPA)</vt:lpstr>
      <vt:lpstr>American Rescue Plan Act (ARPA)</vt:lpstr>
      <vt:lpstr>American Rescue Plan Act (ARPA)</vt:lpstr>
      <vt:lpstr>American Rescue Plan Act (ARPA)</vt:lpstr>
      <vt:lpstr>American Rescue Plan Act (ARPA)</vt:lpstr>
      <vt:lpstr>American Rescue Plan Act</vt:lpstr>
      <vt:lpstr>American Rescue Plan Act</vt:lpstr>
      <vt:lpstr>Share Success!</vt:lpstr>
      <vt:lpstr>PowerPoint Presentation</vt:lpstr>
      <vt:lpstr>3.  Questions &amp; Answers  (an open 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Linda Russ-Niezgodzki</cp:lastModifiedBy>
  <cp:revision>34</cp:revision>
  <cp:lastPrinted>2021-06-15T19:55:08Z</cp:lastPrinted>
  <dcterms:created xsi:type="dcterms:W3CDTF">2021-06-14T16:26:50Z</dcterms:created>
  <dcterms:modified xsi:type="dcterms:W3CDTF">2021-06-16T15:29:03Z</dcterms:modified>
</cp:coreProperties>
</file>