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67" r:id="rId3"/>
    <p:sldId id="269" r:id="rId4"/>
    <p:sldId id="271" r:id="rId5"/>
    <p:sldId id="265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CC0000"/>
    <a:srgbClr val="973A20"/>
    <a:srgbClr val="79112D"/>
    <a:srgbClr val="224261"/>
    <a:srgbClr val="F5C56E"/>
    <a:srgbClr val="087BB7"/>
    <a:srgbClr val="FFFFFF"/>
    <a:srgbClr val="C84729"/>
    <a:srgbClr val="F3D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466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28557-D08D-42D1-8527-CA6BFBE4C8E5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D3970-2FC8-421A-A6ED-1E4DBC547A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78F0D-6104-4631-B9EC-F2551EDA23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C00A-FD70-43D5-BA3A-0F268CB6F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8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67200" y="304800"/>
            <a:ext cx="4800600" cy="1752600"/>
          </a:xfrm>
        </p:spPr>
        <p:txBody>
          <a:bodyPr>
            <a:normAutofit/>
          </a:bodyPr>
          <a:lstStyle>
            <a:lvl1pPr>
              <a:defRPr sz="3600" b="1" spc="200" baseline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6477000" cy="685800"/>
          </a:xfrm>
        </p:spPr>
        <p:txBody>
          <a:bodyPr anchor="ctr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Gill Sans MT Condensed" panose="020B0506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30763"/>
          </a:xfrm>
        </p:spPr>
        <p:txBody>
          <a:bodyPr/>
          <a:lstStyle>
            <a:lvl1pPr>
              <a:defRPr sz="32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EE4289-AC38-45E6-BF28-ACE07B390486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F98891-39E0-4B27-872B-48A35E643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4289-AC38-45E6-BF28-ACE07B390486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8891-39E0-4B27-872B-48A35E643F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4289-AC38-45E6-BF28-ACE07B390486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8891-39E0-4B27-872B-48A35E643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120774"/>
            <a:ext cx="8534400" cy="5181600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NAHASDA Update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Expecting to see Senate Version soon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 to last Congress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Should be bipartisan, move through Indian Affairs Committee Rather Quickly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 larger bill to add it too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HUD-VASH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 with lead sponsors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Participated in Veterans Roundtable with Senate Committee on Veterans Affairs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Focused on Housing Stock, Access to Supportive Services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Tribal Housing Bills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481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American Housing and Economic Mobility Act (S. 1368, H.R. 2768)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Re-authorizes NAHASDA for through 2031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$2.5 Billion for NAHASDA in first year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Would allow tribes access to Section 8 housing vouchers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USDA Relending Bill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Expand the South Dakota pilot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Tribal Housing Bills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226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FY22 Budget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5C9ACE-7EC3-4A36-A890-0B62F24A9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522179"/>
              </p:ext>
            </p:extLst>
          </p:nvPr>
        </p:nvGraphicFramePr>
        <p:xfrm>
          <a:off x="381000" y="1244778"/>
          <a:ext cx="8610601" cy="4698822"/>
        </p:xfrm>
        <a:graphic>
          <a:graphicData uri="http://schemas.openxmlformats.org/drawingml/2006/table">
            <a:tbl>
              <a:tblPr firstRow="1" firstCol="1" bandRow="1"/>
              <a:tblGrid>
                <a:gridCol w="2230592">
                  <a:extLst>
                    <a:ext uri="{9D8B030D-6E8A-4147-A177-3AD203B41FA5}">
                      <a16:colId xmlns:a16="http://schemas.microsoft.com/office/drawing/2014/main" val="3771617289"/>
                    </a:ext>
                  </a:extLst>
                </a:gridCol>
                <a:gridCol w="1624284">
                  <a:extLst>
                    <a:ext uri="{9D8B030D-6E8A-4147-A177-3AD203B41FA5}">
                      <a16:colId xmlns:a16="http://schemas.microsoft.com/office/drawing/2014/main" val="2546889414"/>
                    </a:ext>
                  </a:extLst>
                </a:gridCol>
                <a:gridCol w="1315963">
                  <a:extLst>
                    <a:ext uri="{9D8B030D-6E8A-4147-A177-3AD203B41FA5}">
                      <a16:colId xmlns:a16="http://schemas.microsoft.com/office/drawing/2014/main" val="2762339838"/>
                    </a:ext>
                  </a:extLst>
                </a:gridCol>
                <a:gridCol w="1315963">
                  <a:extLst>
                    <a:ext uri="{9D8B030D-6E8A-4147-A177-3AD203B41FA5}">
                      <a16:colId xmlns:a16="http://schemas.microsoft.com/office/drawing/2014/main" val="74593744"/>
                    </a:ext>
                  </a:extLst>
                </a:gridCol>
                <a:gridCol w="2123799">
                  <a:extLst>
                    <a:ext uri="{9D8B030D-6E8A-4147-A177-3AD203B41FA5}">
                      <a16:colId xmlns:a16="http://schemas.microsoft.com/office/drawing/2014/main" val="3014440808"/>
                    </a:ext>
                  </a:extLst>
                </a:gridCol>
              </a:tblGrid>
              <a:tr h="7564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 2022 President’s Budget Request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NAIHC Recommendation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567302"/>
                  </a:ext>
                </a:extLst>
              </a:tr>
              <a:tr h="4988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Indian Housing Block Grants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$646 million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$647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$723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$966 million, no less than $755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356690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Competitive IHBG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00083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Climate Initiative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226389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T&amp;TA grants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5797"/>
                  </a:ext>
                </a:extLst>
              </a:tr>
              <a:tr h="4988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Indian Community Development Block Grant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148708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Title VI Loan Guarantee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 **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502125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Section 184 Loan Guarantee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$1.6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$3.5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948573"/>
                  </a:ext>
                </a:extLst>
              </a:tr>
              <a:tr h="4988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Native Hawaiian Housing Block Grant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624092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Tribal HUD-VASH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971426"/>
                  </a:ext>
                </a:extLst>
              </a:tr>
              <a:tr h="2413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$11.7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$11.7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$11.7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$23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320928"/>
                  </a:ext>
                </a:extLst>
              </a:tr>
              <a:tr h="7564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Rural Development 502 Single Family Direct Loan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billion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*general program, not tribal specific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billion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*general program, not tribal specific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$1.5 billion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*general program, not tribal specific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billion (general) with tribal set-aside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79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06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FY22 Budget Process still early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Congress has to approve, pass</a:t>
            </a:r>
          </a:p>
          <a:p>
            <a:pPr marL="457200" lvl="1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Infrastructure Package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Biden Administration overview contained over $200 billion for housing 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House Financial Services Drafts included $2 Billion for IHBG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FY22 Budget and Infrastructure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144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95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Emergency Rental Assistance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Treasury Updated FAQ May 7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ONAP updated FAQ May 24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spcBef>
                <a:spcPts val="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Tribe can pay itself, acting as the landlord</a:t>
            </a:r>
          </a:p>
          <a:p>
            <a:pPr lvl="1">
              <a:spcBef>
                <a:spcPts val="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Tribe can use ERA funds to pay tenants portion, even if subsidized by other funds</a:t>
            </a:r>
          </a:p>
          <a:p>
            <a:pPr lvl="1">
              <a:spcBef>
                <a:spcPts val="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Utilities can include Broadband</a:t>
            </a:r>
          </a:p>
          <a:p>
            <a:pPr lvl="1">
              <a:spcBef>
                <a:spcPts val="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 Rescue Plan extended deadline to spend funds to </a:t>
            </a:r>
            <a:r>
              <a:rPr lang="en-US" sz="2800" b="1" i="1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September 30, 2022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Tribes do NOT need to spend 65% by September this year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NAIHC Survey efforts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NAIHC Legislative Committee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408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Homeowner Assistance Fund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Treasury has been slow with guidance</a:t>
            </a:r>
          </a:p>
          <a:p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tribes have received their 10% allocation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Others still waiting</a:t>
            </a:r>
          </a:p>
          <a:p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let NAIHC know of your issues</a:t>
            </a: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endParaRPr lang="en-US" sz="28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NAIHC Legislative Committee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7318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9965</TotalTime>
  <Words>475</Words>
  <Application>Microsoft Office PowerPoint</Application>
  <PresentationFormat>On-screen Show (4:3)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Gill Sans MT Condensed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Shawn Fischer</dc:creator>
  <cp:lastModifiedBy>Linda Russ-Niezgodzki</cp:lastModifiedBy>
  <cp:revision>130</cp:revision>
  <dcterms:created xsi:type="dcterms:W3CDTF">2011-07-15T20:16:17Z</dcterms:created>
  <dcterms:modified xsi:type="dcterms:W3CDTF">2021-06-16T20:18:19Z</dcterms:modified>
</cp:coreProperties>
</file>