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1488" r:id="rId3"/>
    <p:sldId id="264" r:id="rId4"/>
    <p:sldId id="1499" r:id="rId5"/>
    <p:sldId id="1500" r:id="rId6"/>
    <p:sldId id="265" r:id="rId7"/>
    <p:sldId id="266" r:id="rId8"/>
    <p:sldId id="263" r:id="rId9"/>
    <p:sldId id="1489" r:id="rId10"/>
    <p:sldId id="1492" r:id="rId11"/>
    <p:sldId id="1495" r:id="rId12"/>
    <p:sldId id="1496" r:id="rId13"/>
    <p:sldId id="262" r:id="rId14"/>
    <p:sldId id="1497" r:id="rId15"/>
    <p:sldId id="1501" r:id="rId16"/>
    <p:sldId id="1498" r:id="rId17"/>
    <p:sldId id="150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76" y="48"/>
      </p:cViewPr>
      <p:guideLst/>
    </p:cSldViewPr>
  </p:slideViewPr>
  <p:notesTextViewPr>
    <p:cViewPr>
      <p:scale>
        <a:sx n="1" d="1"/>
        <a:sy n="1" d="1"/>
      </p:scale>
      <p:origin x="0" y="0"/>
    </p:cViewPr>
  </p:notesTextViewPr>
  <p:sorterViewPr>
    <p:cViewPr>
      <p:scale>
        <a:sx n="100" d="100"/>
        <a:sy n="100" d="100"/>
      </p:scale>
      <p:origin x="0" y="-321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A01B53-0822-4BA4-BA3D-9BBDC35D54E3}" type="datetimeFigureOut">
              <a:rPr lang="en-US" smtClean="0"/>
              <a:t>10/11/2020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A5D6C9-B9D3-40C2-BBE5-9486C6F50FFC}" type="slidenum">
              <a:rPr lang="en-US" smtClean="0"/>
              <a:t>‹#›</a:t>
            </a:fld>
            <a:endParaRPr lang="en-US"/>
          </a:p>
        </p:txBody>
      </p:sp>
    </p:spTree>
    <p:extLst>
      <p:ext uri="{BB962C8B-B14F-4D97-AF65-F5344CB8AC3E}">
        <p14:creationId xmlns:p14="http://schemas.microsoft.com/office/powerpoint/2010/main" val="2152618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Image Placeholder 1"/>
          <p:cNvSpPr>
            <a:spLocks noGrp="1" noRot="1" noChangeAspect="1" noTextEdit="1"/>
          </p:cNvSpPr>
          <p:nvPr>
            <p:ph type="sldImg"/>
          </p:nvPr>
        </p:nvSpPr>
        <p:spPr>
          <a:ln/>
        </p:spPr>
      </p:sp>
      <p:sp>
        <p:nvSpPr>
          <p:cNvPr id="185347" name="Notes Placeholder 2"/>
          <p:cNvSpPr>
            <a:spLocks noGrp="1"/>
          </p:cNvSpPr>
          <p:nvPr>
            <p:ph type="body" idx="1"/>
          </p:nvPr>
        </p:nvSpPr>
        <p:spPr bwMode="auto">
          <a:xfrm>
            <a:off x="701346" y="4416099"/>
            <a:ext cx="5607711" cy="4182457"/>
          </a:xfrm>
          <a:prstGeom prst="rect">
            <a:avLst/>
          </a:prstGeom>
          <a:noFill/>
          <a:ln>
            <a:miter lim="800000"/>
            <a:headEnd/>
            <a:tailEnd/>
          </a:ln>
        </p:spPr>
        <p:txBody>
          <a:bodyPr/>
          <a:lstStyle/>
          <a:p>
            <a:endParaRPr lang="en-US" altLang="en-US" dirty="0">
              <a:latin typeface="Arial" charset="0"/>
              <a:cs typeface="Arial" charset="0"/>
            </a:endParaRPr>
          </a:p>
        </p:txBody>
      </p:sp>
      <p:sp>
        <p:nvSpPr>
          <p:cNvPr id="185348" name="Slide Number Placeholder 3"/>
          <p:cNvSpPr>
            <a:spLocks noGrp="1"/>
          </p:cNvSpPr>
          <p:nvPr>
            <p:ph type="sldNum" sz="quarter" idx="4294967295"/>
          </p:nvPr>
        </p:nvSpPr>
        <p:spPr bwMode="auto">
          <a:xfrm>
            <a:off x="3972258" y="8829122"/>
            <a:ext cx="3038144" cy="467279"/>
          </a:xfrm>
          <a:prstGeom prst="rect">
            <a:avLst/>
          </a:prstGeom>
          <a:noFill/>
          <a:ln>
            <a:miter lim="800000"/>
            <a:headEnd/>
            <a:tailEnd/>
          </a:ln>
        </p:spPr>
        <p:txBody>
          <a:bodyPr/>
          <a:lstStyle/>
          <a:p>
            <a:pPr defTabSz="928745"/>
            <a:fld id="{12C7F2EA-CFCF-4D4A-A4EF-68BE067A472E}" type="slidenum">
              <a:rPr lang="en-US" altLang="en-US">
                <a:latin typeface="Arial" charset="0"/>
                <a:cs typeface="Arial" charset="0"/>
              </a:rPr>
              <a:pPr defTabSz="928745"/>
              <a:t>2</a:t>
            </a:fld>
            <a:endParaRPr lang="en-US" altLang="en-US" dirty="0">
              <a:latin typeface="Arial" charset="0"/>
              <a:cs typeface="Arial" charset="0"/>
            </a:endParaRPr>
          </a:p>
        </p:txBody>
      </p:sp>
    </p:spTree>
    <p:extLst>
      <p:ext uri="{BB962C8B-B14F-4D97-AF65-F5344CB8AC3E}">
        <p14:creationId xmlns:p14="http://schemas.microsoft.com/office/powerpoint/2010/main" val="1246620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3C9FFB-353C-485D-8AA9-66D2B18264EC}"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AF333-6A2D-4654-AAF9-8DE9A6290A57}" type="slidenum">
              <a:rPr lang="en-US" smtClean="0"/>
              <a:t>‹#›</a:t>
            </a:fld>
            <a:endParaRPr lang="en-US"/>
          </a:p>
        </p:txBody>
      </p:sp>
    </p:spTree>
    <p:extLst>
      <p:ext uri="{BB962C8B-B14F-4D97-AF65-F5344CB8AC3E}">
        <p14:creationId xmlns:p14="http://schemas.microsoft.com/office/powerpoint/2010/main" val="215603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3C9FFB-353C-485D-8AA9-66D2B18264EC}" type="datetimeFigureOut">
              <a:rPr lang="en-US" smtClean="0"/>
              <a:t>10/11/2020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AF333-6A2D-4654-AAF9-8DE9A6290A57}" type="slidenum">
              <a:rPr lang="en-US" smtClean="0"/>
              <a:t>‹#›</a:t>
            </a:fld>
            <a:endParaRPr lang="en-US"/>
          </a:p>
        </p:txBody>
      </p:sp>
    </p:spTree>
    <p:extLst>
      <p:ext uri="{BB962C8B-B14F-4D97-AF65-F5344CB8AC3E}">
        <p14:creationId xmlns:p14="http://schemas.microsoft.com/office/powerpoint/2010/main" val="986470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3C9FFB-353C-485D-8AA9-66D2B18264EC}" type="datetimeFigureOut">
              <a:rPr lang="en-US" smtClean="0"/>
              <a:t>10/11/2020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AF333-6A2D-4654-AAF9-8DE9A6290A57}" type="slidenum">
              <a:rPr lang="en-US" smtClean="0"/>
              <a:t>‹#›</a:t>
            </a:fld>
            <a:endParaRPr lang="en-US"/>
          </a:p>
        </p:txBody>
      </p:sp>
    </p:spTree>
    <p:extLst>
      <p:ext uri="{BB962C8B-B14F-4D97-AF65-F5344CB8AC3E}">
        <p14:creationId xmlns:p14="http://schemas.microsoft.com/office/powerpoint/2010/main" val="2212062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3C9FFB-353C-485D-8AA9-66D2B18264EC}"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AF333-6A2D-4654-AAF9-8DE9A6290A57}" type="slidenum">
              <a:rPr lang="en-US" smtClean="0"/>
              <a:t>‹#›</a:t>
            </a:fld>
            <a:endParaRPr lang="en-US"/>
          </a:p>
        </p:txBody>
      </p:sp>
    </p:spTree>
    <p:extLst>
      <p:ext uri="{BB962C8B-B14F-4D97-AF65-F5344CB8AC3E}">
        <p14:creationId xmlns:p14="http://schemas.microsoft.com/office/powerpoint/2010/main" val="1883932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3C9FFB-353C-485D-8AA9-66D2B18264EC}" type="datetimeFigureOut">
              <a:rPr lang="en-US" smtClean="0"/>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AF333-6A2D-4654-AAF9-8DE9A6290A57}" type="slidenum">
              <a:rPr lang="en-US" smtClean="0"/>
              <a:t>‹#›</a:t>
            </a:fld>
            <a:endParaRPr lang="en-US"/>
          </a:p>
        </p:txBody>
      </p:sp>
    </p:spTree>
    <p:extLst>
      <p:ext uri="{BB962C8B-B14F-4D97-AF65-F5344CB8AC3E}">
        <p14:creationId xmlns:p14="http://schemas.microsoft.com/office/powerpoint/2010/main" val="3473898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633C9FFB-353C-485D-8AA9-66D2B18264EC}" type="datetimeFigureOut">
              <a:rPr lang="en-US" smtClean="0"/>
              <a:t>10/11/2020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B8AF333-6A2D-4654-AAF9-8DE9A6290A57}" type="slidenum">
              <a:rPr lang="en-US" smtClean="0"/>
              <a:t>‹#›</a:t>
            </a:fld>
            <a:endParaRPr lang="en-US"/>
          </a:p>
        </p:txBody>
      </p:sp>
    </p:spTree>
    <p:extLst>
      <p:ext uri="{BB962C8B-B14F-4D97-AF65-F5344CB8AC3E}">
        <p14:creationId xmlns:p14="http://schemas.microsoft.com/office/powerpoint/2010/main" val="1763812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633C9FFB-353C-485D-8AA9-66D2B18264EC}" type="datetimeFigureOut">
              <a:rPr lang="en-US" smtClean="0"/>
              <a:t>10/11/2020</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EB8AF333-6A2D-4654-AAF9-8DE9A6290A57}" type="slidenum">
              <a:rPr lang="en-US" smtClean="0"/>
              <a:t>‹#›</a:t>
            </a:fld>
            <a:endParaRPr lang="en-US"/>
          </a:p>
        </p:txBody>
      </p:sp>
    </p:spTree>
    <p:extLst>
      <p:ext uri="{BB962C8B-B14F-4D97-AF65-F5344CB8AC3E}">
        <p14:creationId xmlns:p14="http://schemas.microsoft.com/office/powerpoint/2010/main" val="1100918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633C9FFB-353C-485D-8AA9-66D2B18264EC}" type="datetimeFigureOut">
              <a:rPr lang="en-US" smtClean="0"/>
              <a:t>10/11/2020</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EB8AF333-6A2D-4654-AAF9-8DE9A6290A57}" type="slidenum">
              <a:rPr lang="en-US" smtClean="0"/>
              <a:t>‹#›</a:t>
            </a:fld>
            <a:endParaRPr lang="en-US"/>
          </a:p>
        </p:txBody>
      </p:sp>
    </p:spTree>
    <p:extLst>
      <p:ext uri="{BB962C8B-B14F-4D97-AF65-F5344CB8AC3E}">
        <p14:creationId xmlns:p14="http://schemas.microsoft.com/office/powerpoint/2010/main" val="669645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33C9FFB-353C-485D-8AA9-66D2B18264EC}" type="datetimeFigureOut">
              <a:rPr lang="en-US" smtClean="0"/>
              <a:t>10/11/2020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AF333-6A2D-4654-AAF9-8DE9A6290A57}" type="slidenum">
              <a:rPr lang="en-US" smtClean="0"/>
              <a:t>‹#›</a:t>
            </a:fld>
            <a:endParaRPr lang="en-US"/>
          </a:p>
        </p:txBody>
      </p:sp>
    </p:spTree>
    <p:extLst>
      <p:ext uri="{BB962C8B-B14F-4D97-AF65-F5344CB8AC3E}">
        <p14:creationId xmlns:p14="http://schemas.microsoft.com/office/powerpoint/2010/main" val="131681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633C9FFB-353C-485D-8AA9-66D2B18264EC}" type="datetimeFigureOut">
              <a:rPr lang="en-US" smtClean="0"/>
              <a:t>10/11/2020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B8AF333-6A2D-4654-AAF9-8DE9A6290A57}" type="slidenum">
              <a:rPr lang="en-US" smtClean="0"/>
              <a:t>‹#›</a:t>
            </a:fld>
            <a:endParaRPr lang="en-US"/>
          </a:p>
        </p:txBody>
      </p:sp>
    </p:spTree>
    <p:extLst>
      <p:ext uri="{BB962C8B-B14F-4D97-AF65-F5344CB8AC3E}">
        <p14:creationId xmlns:p14="http://schemas.microsoft.com/office/powerpoint/2010/main" val="479326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633C9FFB-353C-485D-8AA9-66D2B18264EC}" type="datetimeFigureOut">
              <a:rPr lang="en-US" smtClean="0"/>
              <a:t>10/11/2020</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EB8AF333-6A2D-4654-AAF9-8DE9A6290A57}" type="slidenum">
              <a:rPr lang="en-US" smtClean="0"/>
              <a:t>‹#›</a:t>
            </a:fld>
            <a:endParaRPr lang="en-US"/>
          </a:p>
        </p:txBody>
      </p:sp>
    </p:spTree>
    <p:extLst>
      <p:ext uri="{BB962C8B-B14F-4D97-AF65-F5344CB8AC3E}">
        <p14:creationId xmlns:p14="http://schemas.microsoft.com/office/powerpoint/2010/main" val="2771005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633C9FFB-353C-485D-8AA9-66D2B18264EC}" type="datetimeFigureOut">
              <a:rPr lang="en-US" smtClean="0"/>
              <a:t>10/11/2020</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EB8AF333-6A2D-4654-AAF9-8DE9A6290A57}" type="slidenum">
              <a:rPr lang="en-US" smtClean="0"/>
              <a:t>‹#›</a:t>
            </a:fld>
            <a:endParaRPr lang="en-US"/>
          </a:p>
        </p:txBody>
      </p:sp>
    </p:spTree>
    <p:extLst>
      <p:ext uri="{BB962C8B-B14F-4D97-AF65-F5344CB8AC3E}">
        <p14:creationId xmlns:p14="http://schemas.microsoft.com/office/powerpoint/2010/main" val="22473503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84A79-DF2D-43BE-B832-9FF8ABF02007}"/>
              </a:ext>
            </a:extLst>
          </p:cNvPr>
          <p:cNvSpPr>
            <a:spLocks noGrp="1"/>
          </p:cNvSpPr>
          <p:nvPr>
            <p:ph type="ctrTitle"/>
          </p:nvPr>
        </p:nvSpPr>
        <p:spPr>
          <a:xfrm>
            <a:off x="505128" y="2523281"/>
            <a:ext cx="10463814" cy="1983695"/>
          </a:xfrm>
        </p:spPr>
        <p:txBody>
          <a:bodyPr>
            <a:normAutofit fontScale="90000"/>
          </a:bodyPr>
          <a:lstStyle/>
          <a:p>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Moving Projects Forward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     During A Pandemic</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                    </a:t>
            </a:r>
            <a:r>
              <a:rPr lang="en-US" sz="3100" b="1" dirty="0">
                <a:latin typeface="Arial" panose="020B0604020202020204" pitchFamily="34" charset="0"/>
                <a:cs typeface="Arial" panose="020B0604020202020204" pitchFamily="34" charset="0"/>
              </a:rPr>
              <a:t>Presented to the </a:t>
            </a: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DFF71FF-A690-468D-B5AA-6C8F17FD172E}"/>
              </a:ext>
            </a:extLst>
          </p:cNvPr>
          <p:cNvSpPr>
            <a:spLocks noGrp="1"/>
          </p:cNvSpPr>
          <p:nvPr>
            <p:ph type="subTitle" idx="1"/>
          </p:nvPr>
        </p:nvSpPr>
        <p:spPr>
          <a:xfrm>
            <a:off x="3434571" y="4837175"/>
            <a:ext cx="12750067" cy="1115569"/>
          </a:xfrm>
        </p:spPr>
        <p:txBody>
          <a:bodyPr>
            <a:normAutofit/>
          </a:bodyPr>
          <a:lstStyle/>
          <a:p>
            <a:endParaRPr lang="en-US" sz="2800" b="1" dirty="0">
              <a:latin typeface="Arial" panose="020B0604020202020204" pitchFamily="34" charset="0"/>
              <a:cs typeface="Arial" panose="020B0604020202020204" pitchFamily="34" charset="0"/>
            </a:endParaRPr>
          </a:p>
          <a:p>
            <a:r>
              <a:rPr lang="en-US" sz="2800" b="1" dirty="0">
                <a:latin typeface="Arial" panose="020B0604020202020204" pitchFamily="34" charset="0"/>
                <a:cs typeface="Arial" panose="020B0604020202020204" pitchFamily="34" charset="0"/>
              </a:rPr>
              <a:t>    October, 14, 2020</a:t>
            </a: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p:txBody>
      </p:sp>
      <p:pic>
        <p:nvPicPr>
          <p:cNvPr id="1028" name="Picture 4" descr="SWTHA Logo">
            <a:extLst>
              <a:ext uri="{FF2B5EF4-FFF2-40B4-BE49-F238E27FC236}">
                <a16:creationId xmlns:a16="http://schemas.microsoft.com/office/drawing/2014/main" id="{56370E52-44A4-407B-919C-18910659C3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2772" y="3429000"/>
            <a:ext cx="6604987" cy="18578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0505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B4CDE-8F12-44BA-8FD5-908068021A8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Make plans to prevent these causes from happening</a:t>
            </a:r>
            <a:endParaRPr lang="en-US" dirty="0"/>
          </a:p>
        </p:txBody>
      </p:sp>
      <p:sp>
        <p:nvSpPr>
          <p:cNvPr id="3" name="Content Placeholder 2">
            <a:extLst>
              <a:ext uri="{FF2B5EF4-FFF2-40B4-BE49-F238E27FC236}">
                <a16:creationId xmlns:a16="http://schemas.microsoft.com/office/drawing/2014/main" id="{5E4B99AB-FC4F-4D33-8EC7-FA392151344A}"/>
              </a:ext>
            </a:extLst>
          </p:cNvPr>
          <p:cNvSpPr>
            <a:spLocks noGrp="1"/>
          </p:cNvSpPr>
          <p:nvPr>
            <p:ph idx="1"/>
          </p:nvPr>
        </p:nvSpPr>
        <p:spPr>
          <a:xfrm>
            <a:off x="3869268" y="1383564"/>
            <a:ext cx="7315200" cy="4601184"/>
          </a:xfrm>
        </p:spPr>
        <p:txBody>
          <a:bodyPr>
            <a:normAutofit lnSpcReduction="10000"/>
          </a:bodyPr>
          <a:lstStyle/>
          <a:p>
            <a:r>
              <a:rPr lang="en-US" sz="2400" dirty="0">
                <a:latin typeface="Arial" panose="020B0604020202020204" pitchFamily="34" charset="0"/>
                <a:cs typeface="Arial" panose="020B0604020202020204" pitchFamily="34" charset="0"/>
              </a:rPr>
              <a:t>Amend IHPs</a:t>
            </a:r>
          </a:p>
          <a:p>
            <a:r>
              <a:rPr lang="en-US" sz="2400" dirty="0">
                <a:latin typeface="Arial" panose="020B0604020202020204" pitchFamily="34" charset="0"/>
                <a:cs typeface="Arial" panose="020B0604020202020204" pitchFamily="34" charset="0"/>
              </a:rPr>
              <a:t>Amend ICDBG Implementation Schedules</a:t>
            </a:r>
          </a:p>
          <a:p>
            <a:r>
              <a:rPr lang="en-US" sz="2400" dirty="0">
                <a:latin typeface="Arial" panose="020B0604020202020204" pitchFamily="34" charset="0"/>
                <a:cs typeface="Arial" panose="020B0604020202020204" pitchFamily="34" charset="0"/>
              </a:rPr>
              <a:t>Amend operating and/or project development budgets</a:t>
            </a:r>
          </a:p>
          <a:p>
            <a:r>
              <a:rPr lang="en-US" sz="2400" dirty="0">
                <a:latin typeface="Arial" panose="020B0604020202020204" pitchFamily="34" charset="0"/>
                <a:cs typeface="Arial" panose="020B0604020202020204" pitchFamily="34" charset="0"/>
              </a:rPr>
              <a:t>Adjust organizational charts to make best use of human resources</a:t>
            </a:r>
          </a:p>
          <a:p>
            <a:r>
              <a:rPr lang="en-US" sz="2400" dirty="0">
                <a:latin typeface="Arial" panose="020B0604020202020204" pitchFamily="34" charset="0"/>
                <a:cs typeface="Arial" panose="020B0604020202020204" pitchFamily="34" charset="0"/>
              </a:rPr>
              <a:t>Amend job descriptions</a:t>
            </a:r>
          </a:p>
          <a:p>
            <a:r>
              <a:rPr lang="en-US" sz="2400" dirty="0">
                <a:latin typeface="Arial" panose="020B0604020202020204" pitchFamily="34" charset="0"/>
                <a:cs typeface="Arial" panose="020B0604020202020204" pitchFamily="34" charset="0"/>
              </a:rPr>
              <a:t>Request training and/or technical assistance from SWONAP</a:t>
            </a:r>
          </a:p>
          <a:p>
            <a:r>
              <a:rPr lang="en-US" sz="2400" dirty="0">
                <a:latin typeface="Arial" panose="020B0604020202020204" pitchFamily="34" charset="0"/>
                <a:cs typeface="Arial" panose="020B0604020202020204" pitchFamily="34" charset="0"/>
              </a:rPr>
              <a:t>Preventive measures and planned actions will reduce the chances of things going wrong and mitigate their effects as problems occur.</a:t>
            </a:r>
          </a:p>
          <a:p>
            <a:endParaRPr lang="en-US" sz="2400" dirty="0"/>
          </a:p>
          <a:p>
            <a:endParaRPr lang="en-US" dirty="0"/>
          </a:p>
        </p:txBody>
      </p:sp>
    </p:spTree>
    <p:extLst>
      <p:ext uri="{BB962C8B-B14F-4D97-AF65-F5344CB8AC3E}">
        <p14:creationId xmlns:p14="http://schemas.microsoft.com/office/powerpoint/2010/main" val="868847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33D7C-9503-4825-9A05-AF87DA45ACB2}"/>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Two additional important tools……</a:t>
            </a:r>
          </a:p>
        </p:txBody>
      </p:sp>
      <p:sp>
        <p:nvSpPr>
          <p:cNvPr id="3" name="Content Placeholder 2">
            <a:extLst>
              <a:ext uri="{FF2B5EF4-FFF2-40B4-BE49-F238E27FC236}">
                <a16:creationId xmlns:a16="http://schemas.microsoft.com/office/drawing/2014/main" id="{B1F3ED75-60A3-43D8-A12C-3429F24B5D72}"/>
              </a:ext>
            </a:extLst>
          </p:cNvPr>
          <p:cNvSpPr>
            <a:spLocks noGrp="1"/>
          </p:cNvSpPr>
          <p:nvPr>
            <p:ph idx="1"/>
          </p:nvPr>
        </p:nvSpPr>
        <p:spPr>
          <a:xfrm>
            <a:off x="3542190" y="1358282"/>
            <a:ext cx="7811610" cy="4935985"/>
          </a:xfrm>
        </p:spPr>
        <p:txBody>
          <a:bodyPr>
            <a:normAutofit fontScale="92500" lnSpcReduction="20000"/>
          </a:bodyPr>
          <a:lstStyle/>
          <a:p>
            <a:r>
              <a:rPr lang="en-US" sz="3100" dirty="0">
                <a:latin typeface="Arial" panose="020B0604020202020204" pitchFamily="34" charset="0"/>
                <a:cs typeface="Arial" panose="020B0604020202020204" pitchFamily="34" charset="0"/>
              </a:rPr>
              <a:t>Strong communication plans</a:t>
            </a:r>
          </a:p>
          <a:p>
            <a:r>
              <a:rPr lang="en-US" sz="3100" dirty="0">
                <a:latin typeface="Arial" panose="020B0604020202020204" pitchFamily="34" charset="0"/>
                <a:cs typeface="Arial" panose="020B0604020202020204" pitchFamily="34" charset="0"/>
              </a:rPr>
              <a:t>What types of information are needed for housing program &amp; project management teams to understand their changing environments &amp; what is expected of them?</a:t>
            </a:r>
          </a:p>
          <a:p>
            <a:r>
              <a:rPr lang="en-US" sz="3100" dirty="0">
                <a:latin typeface="Arial" panose="020B0604020202020204" pitchFamily="34" charset="0"/>
                <a:cs typeface="Arial" panose="020B0604020202020204" pitchFamily="34" charset="0"/>
              </a:rPr>
              <a:t>Changing environments may require changes in how communicating is conducted &amp; the frequency of communicating.</a:t>
            </a:r>
          </a:p>
          <a:p>
            <a:pPr marL="0" indent="0">
              <a:buNone/>
            </a:pPr>
            <a:endParaRPr lang="en-US" sz="3100" dirty="0">
              <a:latin typeface="Arial" panose="020B0604020202020204" pitchFamily="34" charset="0"/>
              <a:cs typeface="Arial" panose="020B0604020202020204" pitchFamily="34" charset="0"/>
            </a:endParaRPr>
          </a:p>
          <a:p>
            <a:pPr lvl="1"/>
            <a:r>
              <a:rPr lang="en-US" sz="3100" dirty="0">
                <a:latin typeface="Arial" panose="020B0604020202020204" pitchFamily="34" charset="0"/>
                <a:cs typeface="Arial" panose="020B0604020202020204" pitchFamily="34" charset="0"/>
              </a:rPr>
              <a:t>Conference calls</a:t>
            </a:r>
          </a:p>
          <a:p>
            <a:pPr lvl="1"/>
            <a:r>
              <a:rPr lang="en-US" sz="3100" dirty="0">
                <a:latin typeface="Arial" panose="020B0604020202020204" pitchFamily="34" charset="0"/>
                <a:cs typeface="Arial" panose="020B0604020202020204" pitchFamily="34" charset="0"/>
              </a:rPr>
              <a:t>E-mails</a:t>
            </a:r>
          </a:p>
          <a:p>
            <a:pPr lvl="1"/>
            <a:r>
              <a:rPr lang="en-US" sz="3100" dirty="0">
                <a:latin typeface="Arial" panose="020B0604020202020204" pitchFamily="34" charset="0"/>
                <a:cs typeface="Arial" panose="020B0604020202020204" pitchFamily="34" charset="0"/>
              </a:rPr>
              <a:t>Zoom meetings</a:t>
            </a:r>
          </a:p>
          <a:p>
            <a:pPr lvl="1"/>
            <a:endParaRPr lang="en-US" sz="31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6663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06F8B-7ADB-4FD8-8576-C4AE03B7EE1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Stakeholders</a:t>
            </a:r>
          </a:p>
        </p:txBody>
      </p:sp>
      <p:sp>
        <p:nvSpPr>
          <p:cNvPr id="3" name="Content Placeholder 2">
            <a:extLst>
              <a:ext uri="{FF2B5EF4-FFF2-40B4-BE49-F238E27FC236}">
                <a16:creationId xmlns:a16="http://schemas.microsoft.com/office/drawing/2014/main" id="{A768FAF2-B760-4775-9242-F9FB288F24AA}"/>
              </a:ext>
            </a:extLst>
          </p:cNvPr>
          <p:cNvSpPr>
            <a:spLocks noGrp="1"/>
          </p:cNvSpPr>
          <p:nvPr>
            <p:ph idx="1"/>
          </p:nvPr>
        </p:nvSpPr>
        <p:spPr>
          <a:xfrm>
            <a:off x="3595456" y="674704"/>
            <a:ext cx="7758344" cy="5646198"/>
          </a:xfrm>
        </p:spPr>
        <p:txBody>
          <a:bodyPr>
            <a:normAutofit/>
          </a:bodyPr>
          <a:lstStyle/>
          <a:p>
            <a:r>
              <a:rPr lang="en-US" sz="2400" dirty="0">
                <a:latin typeface="Arial" panose="020B0604020202020204" pitchFamily="34" charset="0"/>
                <a:cs typeface="Arial" panose="020B0604020202020204" pitchFamily="34" charset="0"/>
              </a:rPr>
              <a:t>Identifying key stakeholders while managing their involvement &amp; expertise.</a:t>
            </a:r>
          </a:p>
          <a:p>
            <a:pPr lvl="1"/>
            <a:r>
              <a:rPr lang="en-US" sz="2400" dirty="0">
                <a:latin typeface="Arial" panose="020B0604020202020204" pitchFamily="34" charset="0"/>
                <a:cs typeface="Arial" panose="020B0604020202020204" pitchFamily="34" charset="0"/>
              </a:rPr>
              <a:t>Tribal leaders</a:t>
            </a:r>
          </a:p>
          <a:p>
            <a:pPr lvl="1"/>
            <a:r>
              <a:rPr lang="en-US" sz="2400" dirty="0">
                <a:latin typeface="Arial" panose="020B0604020202020204" pitchFamily="34" charset="0"/>
                <a:cs typeface="Arial" panose="020B0604020202020204" pitchFamily="34" charset="0"/>
              </a:rPr>
              <a:t>Board of Commissioners</a:t>
            </a:r>
          </a:p>
          <a:p>
            <a:pPr lvl="1"/>
            <a:r>
              <a:rPr lang="en-US" sz="2400" dirty="0">
                <a:latin typeface="Arial" panose="020B0604020202020204" pitchFamily="34" charset="0"/>
                <a:cs typeface="Arial" panose="020B0604020202020204" pitchFamily="34" charset="0"/>
              </a:rPr>
              <a:t>Tribe/TDHE staff</a:t>
            </a:r>
          </a:p>
          <a:p>
            <a:pPr lvl="2"/>
            <a:r>
              <a:rPr lang="en-US" sz="2400" dirty="0">
                <a:latin typeface="Arial" panose="020B0604020202020204" pitchFamily="34" charset="0"/>
                <a:cs typeface="Arial" panose="020B0604020202020204" pitchFamily="34" charset="0"/>
              </a:rPr>
              <a:t>Executive Director</a:t>
            </a:r>
          </a:p>
          <a:p>
            <a:pPr lvl="2"/>
            <a:r>
              <a:rPr lang="en-US" sz="2400" dirty="0">
                <a:latin typeface="Arial" panose="020B0604020202020204" pitchFamily="34" charset="0"/>
                <a:cs typeface="Arial" panose="020B0604020202020204" pitchFamily="34" charset="0"/>
              </a:rPr>
              <a:t>Project Managers</a:t>
            </a:r>
          </a:p>
          <a:p>
            <a:pPr lvl="2"/>
            <a:r>
              <a:rPr lang="en-US" sz="2400" dirty="0">
                <a:latin typeface="Arial" panose="020B0604020202020204" pitchFamily="34" charset="0"/>
                <a:cs typeface="Arial" panose="020B0604020202020204" pitchFamily="34" charset="0"/>
              </a:rPr>
              <a:t>CFOs</a:t>
            </a:r>
          </a:p>
          <a:p>
            <a:pPr lvl="2"/>
            <a:r>
              <a:rPr lang="en-US" sz="2400" dirty="0">
                <a:latin typeface="Arial" panose="020B0604020202020204" pitchFamily="34" charset="0"/>
                <a:cs typeface="Arial" panose="020B0604020202020204" pitchFamily="34" charset="0"/>
              </a:rPr>
              <a:t>Staff person(s) conducting environmental reviews</a:t>
            </a:r>
          </a:p>
          <a:p>
            <a:pPr lvl="1"/>
            <a:r>
              <a:rPr lang="en-US" sz="2400" dirty="0">
                <a:latin typeface="Arial" panose="020B0604020202020204" pitchFamily="34" charset="0"/>
                <a:cs typeface="Arial" panose="020B0604020202020204" pitchFamily="34" charset="0"/>
              </a:rPr>
              <a:t>Architects/Engineers</a:t>
            </a:r>
          </a:p>
          <a:p>
            <a:pPr lvl="1"/>
            <a:r>
              <a:rPr lang="en-US" sz="2400" dirty="0">
                <a:latin typeface="Arial" panose="020B0604020202020204" pitchFamily="34" charset="0"/>
                <a:cs typeface="Arial" panose="020B0604020202020204" pitchFamily="34" charset="0"/>
              </a:rPr>
              <a:t>Consultants</a:t>
            </a:r>
          </a:p>
          <a:p>
            <a:pPr lvl="1"/>
            <a:r>
              <a:rPr lang="en-US" sz="2400" dirty="0">
                <a:latin typeface="Arial" panose="020B0604020202020204" pitchFamily="34" charset="0"/>
                <a:cs typeface="Arial" panose="020B0604020202020204" pitchFamily="34" charset="0"/>
              </a:rPr>
              <a:t>SWONAP</a:t>
            </a:r>
            <a:endParaRPr lang="en-US" sz="2400" dirty="0"/>
          </a:p>
        </p:txBody>
      </p:sp>
    </p:spTree>
    <p:extLst>
      <p:ext uri="{BB962C8B-B14F-4D97-AF65-F5344CB8AC3E}">
        <p14:creationId xmlns:p14="http://schemas.microsoft.com/office/powerpoint/2010/main" val="88187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D3295-5DF2-488A-9F69-5AB5C1225430}"/>
              </a:ext>
            </a:extLst>
          </p:cNvPr>
          <p:cNvSpPr>
            <a:spLocks noGrp="1"/>
          </p:cNvSpPr>
          <p:nvPr>
            <p:ph type="title"/>
          </p:nvPr>
        </p:nvSpPr>
        <p:spPr/>
        <p:txBody>
          <a:bodyPr>
            <a:normAutofit/>
          </a:bodyPr>
          <a:lstStyle/>
          <a:p>
            <a:r>
              <a:rPr lang="en-US" sz="4800" b="1" dirty="0">
                <a:latin typeface="Arial" panose="020B0604020202020204" pitchFamily="34" charset="0"/>
                <a:cs typeface="Arial" panose="020B0604020202020204" pitchFamily="34" charset="0"/>
              </a:rPr>
              <a:t>HUD Waivers</a:t>
            </a:r>
          </a:p>
        </p:txBody>
      </p:sp>
      <p:sp>
        <p:nvSpPr>
          <p:cNvPr id="3" name="Content Placeholder 2">
            <a:extLst>
              <a:ext uri="{FF2B5EF4-FFF2-40B4-BE49-F238E27FC236}">
                <a16:creationId xmlns:a16="http://schemas.microsoft.com/office/drawing/2014/main" id="{8C7B1C69-EE5B-4A1C-8117-D8D8CE524941}"/>
              </a:ext>
            </a:extLst>
          </p:cNvPr>
          <p:cNvSpPr>
            <a:spLocks noGrp="1"/>
          </p:cNvSpPr>
          <p:nvPr>
            <p:ph idx="1"/>
          </p:nvPr>
        </p:nvSpPr>
        <p:spPr/>
        <p:txBody>
          <a:bodyPr>
            <a:normAutofit/>
          </a:bodyPr>
          <a:lstStyle/>
          <a:p>
            <a:r>
              <a:rPr lang="en-US" sz="4800" dirty="0">
                <a:latin typeface="Arial" panose="020B0604020202020204" pitchFamily="34" charset="0"/>
                <a:cs typeface="Arial" panose="020B0604020202020204" pitchFamily="34" charset="0"/>
              </a:rPr>
              <a:t>Let’s take a look at the most recent statutory and regulatory waivers issued by HUD in NOTICE PIH 2020-13 issued July 2, 2020.</a:t>
            </a:r>
          </a:p>
        </p:txBody>
      </p:sp>
    </p:spTree>
    <p:extLst>
      <p:ext uri="{BB962C8B-B14F-4D97-AF65-F5344CB8AC3E}">
        <p14:creationId xmlns:p14="http://schemas.microsoft.com/office/powerpoint/2010/main" val="3808898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89584-A820-4820-9AAA-CA5F44936D0A}"/>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Look over your procurement policy…..</a:t>
            </a:r>
          </a:p>
        </p:txBody>
      </p:sp>
      <p:sp>
        <p:nvSpPr>
          <p:cNvPr id="3" name="Content Placeholder 2">
            <a:extLst>
              <a:ext uri="{FF2B5EF4-FFF2-40B4-BE49-F238E27FC236}">
                <a16:creationId xmlns:a16="http://schemas.microsoft.com/office/drawing/2014/main" id="{1BA197FD-A0DC-4C91-8DC6-183D3774087F}"/>
              </a:ext>
            </a:extLst>
          </p:cNvPr>
          <p:cNvSpPr>
            <a:spLocks noGrp="1"/>
          </p:cNvSpPr>
          <p:nvPr>
            <p:ph idx="1"/>
          </p:nvPr>
        </p:nvSpPr>
        <p:spPr>
          <a:xfrm>
            <a:off x="3524434" y="1393794"/>
            <a:ext cx="8282867" cy="5175682"/>
          </a:xfrm>
        </p:spPr>
        <p:txBody>
          <a:bodyPr>
            <a:normAutofit fontScale="85000" lnSpcReduction="20000"/>
          </a:bodyPr>
          <a:lstStyle/>
          <a:p>
            <a:r>
              <a:rPr lang="en-US" sz="2800" b="1" dirty="0">
                <a:solidFill>
                  <a:srgbClr val="1B1B1B"/>
                </a:solidFill>
                <a:latin typeface="Calibri Light" panose="020F0302020204030204" pitchFamily="34" charset="0"/>
                <a:cs typeface="Calibri Light" panose="020F0302020204030204" pitchFamily="34" charset="0"/>
              </a:rPr>
              <a:t>If you haven’t already done so-</a:t>
            </a:r>
          </a:p>
          <a:p>
            <a:pPr lvl="1"/>
            <a:r>
              <a:rPr lang="en-US" sz="2400" i="0" dirty="0">
                <a:solidFill>
                  <a:srgbClr val="1B1B1B"/>
                </a:solidFill>
                <a:effectLst/>
                <a:latin typeface="Calibri Light" panose="020F0302020204030204" pitchFamily="34" charset="0"/>
                <a:cs typeface="Calibri Light" panose="020F0302020204030204" pitchFamily="34" charset="0"/>
              </a:rPr>
              <a:t>Consider raising your micro-purchase limit to $10,000</a:t>
            </a:r>
          </a:p>
          <a:p>
            <a:pPr lvl="1"/>
            <a:r>
              <a:rPr lang="en-US" sz="2400" dirty="0">
                <a:solidFill>
                  <a:srgbClr val="1B1B1B"/>
                </a:solidFill>
                <a:latin typeface="Calibri Light" panose="020F0302020204030204" pitchFamily="34" charset="0"/>
                <a:cs typeface="Calibri Light" panose="020F0302020204030204" pitchFamily="34" charset="0"/>
              </a:rPr>
              <a:t>Consider raising your small purchase simplified acquisition</a:t>
            </a:r>
          </a:p>
          <a:p>
            <a:pPr marL="502920" lvl="1" indent="0">
              <a:buNone/>
            </a:pPr>
            <a:r>
              <a:rPr lang="en-US" sz="2400" dirty="0">
                <a:solidFill>
                  <a:srgbClr val="1B1B1B"/>
                </a:solidFill>
                <a:latin typeface="Calibri Light" panose="020F0302020204030204" pitchFamily="34" charset="0"/>
                <a:cs typeface="Calibri Light" panose="020F0302020204030204" pitchFamily="34" charset="0"/>
              </a:rPr>
              <a:t>   threshold to $250,000</a:t>
            </a:r>
          </a:p>
          <a:p>
            <a:pPr lvl="1"/>
            <a:r>
              <a:rPr lang="en-US" sz="2400" i="0" dirty="0">
                <a:solidFill>
                  <a:srgbClr val="1B1B1B"/>
                </a:solidFill>
                <a:effectLst/>
                <a:latin typeface="Calibri Light" panose="020F0302020204030204" pitchFamily="34" charset="0"/>
                <a:cs typeface="Calibri Light" panose="020F0302020204030204" pitchFamily="34" charset="0"/>
              </a:rPr>
              <a:t>Don’t be afraid to use the non-competitive method of procurement</a:t>
            </a:r>
          </a:p>
          <a:p>
            <a:pPr marL="502920" lvl="1" indent="0">
              <a:buNone/>
            </a:pPr>
            <a:r>
              <a:rPr lang="en-US" sz="2400" dirty="0">
                <a:solidFill>
                  <a:srgbClr val="1B1B1B"/>
                </a:solidFill>
                <a:latin typeface="Calibri Light" panose="020F0302020204030204" pitchFamily="34" charset="0"/>
                <a:cs typeface="Calibri Light" panose="020F0302020204030204" pitchFamily="34" charset="0"/>
              </a:rPr>
              <a:t>  </a:t>
            </a:r>
            <a:r>
              <a:rPr lang="en-US" sz="2400" i="0" dirty="0">
                <a:solidFill>
                  <a:srgbClr val="1B1B1B"/>
                </a:solidFill>
                <a:effectLst/>
                <a:latin typeface="Calibri Light" panose="020F0302020204030204" pitchFamily="34" charset="0"/>
                <a:cs typeface="Calibri Light" panose="020F0302020204030204" pitchFamily="34" charset="0"/>
              </a:rPr>
              <a:t> (2CFR 200.320)</a:t>
            </a:r>
          </a:p>
          <a:p>
            <a:pPr marL="502920" lvl="1" indent="0">
              <a:buNone/>
            </a:pPr>
            <a:endParaRPr lang="en-US" sz="2400" i="0" dirty="0">
              <a:solidFill>
                <a:srgbClr val="1B1B1B"/>
              </a:solidFill>
              <a:effectLst/>
              <a:latin typeface="Calibri Light" panose="020F0302020204030204" pitchFamily="34" charset="0"/>
              <a:cs typeface="Calibri Light" panose="020F0302020204030204" pitchFamily="34" charset="0"/>
            </a:endParaRPr>
          </a:p>
          <a:p>
            <a:pPr lvl="2"/>
            <a:r>
              <a:rPr lang="en-US" sz="2200" i="0" dirty="0">
                <a:solidFill>
                  <a:srgbClr val="1B1B1B"/>
                </a:solidFill>
                <a:effectLst/>
                <a:latin typeface="Calibri Light" panose="020F0302020204030204" pitchFamily="34" charset="0"/>
                <a:cs typeface="Calibri Light" panose="020F0302020204030204" pitchFamily="34" charset="0"/>
              </a:rPr>
              <a:t>(f) </a:t>
            </a:r>
            <a:r>
              <a:rPr lang="en-US" sz="2200" i="0" u="sng" dirty="0">
                <a:solidFill>
                  <a:srgbClr val="1B1B1B"/>
                </a:solidFill>
                <a:effectLst/>
                <a:latin typeface="Calibri Light" panose="020F0302020204030204" pitchFamily="34" charset="0"/>
                <a:cs typeface="Calibri Light" panose="020F0302020204030204" pitchFamily="34" charset="0"/>
              </a:rPr>
              <a:t>Procurement by noncompetitive proposals. Procurement by noncompetitive proposals is procurement through solicitation of a proposal from only one source and may be used only when </a:t>
            </a:r>
            <a:r>
              <a:rPr lang="en-US" sz="2200" i="0" u="sng" dirty="0">
                <a:solidFill>
                  <a:srgbClr val="1B1B1B"/>
                </a:solidFill>
                <a:effectLst/>
                <a:highlight>
                  <a:srgbClr val="FFFF00"/>
                </a:highlight>
                <a:latin typeface="Calibri Light" panose="020F0302020204030204" pitchFamily="34" charset="0"/>
                <a:cs typeface="Calibri Light" panose="020F0302020204030204" pitchFamily="34" charset="0"/>
              </a:rPr>
              <a:t>one</a:t>
            </a:r>
            <a:r>
              <a:rPr lang="en-US" sz="2200" i="0" u="sng" dirty="0">
                <a:solidFill>
                  <a:srgbClr val="1B1B1B"/>
                </a:solidFill>
                <a:effectLst/>
                <a:latin typeface="Calibri Light" panose="020F0302020204030204" pitchFamily="34" charset="0"/>
                <a:cs typeface="Calibri Light" panose="020F0302020204030204" pitchFamily="34" charset="0"/>
              </a:rPr>
              <a:t> or more of the following circumstances apply:</a:t>
            </a:r>
          </a:p>
          <a:p>
            <a:pPr lvl="2"/>
            <a:r>
              <a:rPr lang="en-US" sz="2200" i="0" dirty="0">
                <a:solidFill>
                  <a:srgbClr val="1B1B1B"/>
                </a:solidFill>
                <a:effectLst/>
                <a:latin typeface="Calibri Light" panose="020F0302020204030204" pitchFamily="34" charset="0"/>
                <a:cs typeface="Calibri Light" panose="020F0302020204030204" pitchFamily="34" charset="0"/>
              </a:rPr>
              <a:t>(1) The item is available only from a single source;</a:t>
            </a:r>
          </a:p>
          <a:p>
            <a:pPr lvl="2"/>
            <a:r>
              <a:rPr lang="en-US" sz="2200" i="0" dirty="0">
                <a:solidFill>
                  <a:srgbClr val="1B1B1B"/>
                </a:solidFill>
                <a:effectLst/>
                <a:latin typeface="Calibri Light" panose="020F0302020204030204" pitchFamily="34" charset="0"/>
                <a:cs typeface="Calibri Light" panose="020F0302020204030204" pitchFamily="34" charset="0"/>
              </a:rPr>
              <a:t>(2) </a:t>
            </a:r>
            <a:r>
              <a:rPr lang="en-US" sz="2200" i="0" dirty="0">
                <a:solidFill>
                  <a:srgbClr val="1B1B1B"/>
                </a:solidFill>
                <a:effectLst/>
                <a:highlight>
                  <a:srgbClr val="FFFF00"/>
                </a:highlight>
                <a:latin typeface="Calibri Light" panose="020F0302020204030204" pitchFamily="34" charset="0"/>
                <a:cs typeface="Calibri Light" panose="020F0302020204030204" pitchFamily="34" charset="0"/>
              </a:rPr>
              <a:t>The public exigency or emergency for the requirement will not permit a delay resulting from competitive solicitation;</a:t>
            </a:r>
          </a:p>
          <a:p>
            <a:pPr lvl="2"/>
            <a:r>
              <a:rPr lang="en-US" sz="2200" i="0" dirty="0">
                <a:solidFill>
                  <a:srgbClr val="1B1B1B"/>
                </a:solidFill>
                <a:effectLst/>
                <a:latin typeface="Calibri Light" panose="020F0302020204030204" pitchFamily="34" charset="0"/>
                <a:cs typeface="Calibri Light" panose="020F0302020204030204" pitchFamily="34" charset="0"/>
              </a:rPr>
              <a:t>(3)  The Federal awarding agency or pass-through entity expressly authorizes noncompetitive proposals in response to a written request from the non-Federal entity; or</a:t>
            </a:r>
          </a:p>
          <a:p>
            <a:pPr lvl="2"/>
            <a:r>
              <a:rPr lang="en-US" sz="2200" i="0" dirty="0">
                <a:solidFill>
                  <a:srgbClr val="1B1B1B"/>
                </a:solidFill>
                <a:effectLst/>
                <a:latin typeface="Calibri Light" panose="020F0302020204030204" pitchFamily="34" charset="0"/>
                <a:cs typeface="Calibri Light" panose="020F0302020204030204" pitchFamily="34" charset="0"/>
              </a:rPr>
              <a:t>(4)  After solicitation of a number of sources, competition is determined inadequate.</a:t>
            </a:r>
          </a:p>
          <a:p>
            <a:pPr lvl="2"/>
            <a:endParaRPr lang="en-US" i="0" dirty="0">
              <a:solidFill>
                <a:srgbClr val="1B1B1B"/>
              </a:solidFill>
              <a:effectLst/>
              <a:latin typeface="Source Sans Pro Web"/>
            </a:endParaRPr>
          </a:p>
          <a:p>
            <a:endParaRPr lang="en-US" dirty="0">
              <a:solidFill>
                <a:srgbClr val="1B1B1B"/>
              </a:solidFill>
              <a:latin typeface="Source Sans Pro Web"/>
            </a:endParaRPr>
          </a:p>
          <a:p>
            <a:endParaRPr lang="en-US" dirty="0"/>
          </a:p>
        </p:txBody>
      </p:sp>
    </p:spTree>
    <p:extLst>
      <p:ext uri="{BB962C8B-B14F-4D97-AF65-F5344CB8AC3E}">
        <p14:creationId xmlns:p14="http://schemas.microsoft.com/office/powerpoint/2010/main" val="905270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34876-206E-4E3D-9A53-6ADD664B4E9D}"/>
              </a:ext>
            </a:extLst>
          </p:cNvPr>
          <p:cNvSpPr>
            <a:spLocks noGrp="1"/>
          </p:cNvSpPr>
          <p:nvPr>
            <p:ph type="title"/>
          </p:nvPr>
        </p:nvSpPr>
        <p:spPr/>
        <p:txBody>
          <a:bodyPr>
            <a:normAutofit/>
          </a:bodyPr>
          <a:lstStyle/>
          <a:p>
            <a:r>
              <a:rPr lang="en-US" sz="4800" b="1" dirty="0"/>
              <a:t>Don’t forget about GSA </a:t>
            </a:r>
            <a:r>
              <a:rPr lang="en-US" sz="4800" b="1" dirty="0" err="1"/>
              <a:t>eBuy</a:t>
            </a:r>
            <a:r>
              <a:rPr lang="en-US" sz="4800" b="1" dirty="0"/>
              <a:t> </a:t>
            </a:r>
          </a:p>
        </p:txBody>
      </p:sp>
      <p:sp>
        <p:nvSpPr>
          <p:cNvPr id="3" name="Content Placeholder 2">
            <a:extLst>
              <a:ext uri="{FF2B5EF4-FFF2-40B4-BE49-F238E27FC236}">
                <a16:creationId xmlns:a16="http://schemas.microsoft.com/office/drawing/2014/main" id="{F8632874-1820-4457-9CB6-D08A3C8DD32A}"/>
              </a:ext>
            </a:extLst>
          </p:cNvPr>
          <p:cNvSpPr>
            <a:spLocks noGrp="1"/>
          </p:cNvSpPr>
          <p:nvPr>
            <p:ph idx="1"/>
          </p:nvPr>
        </p:nvSpPr>
        <p:spPr>
          <a:xfrm>
            <a:off x="3852909" y="1562470"/>
            <a:ext cx="7634056" cy="3693104"/>
          </a:xfrm>
        </p:spPr>
        <p:txBody>
          <a:bodyPr/>
          <a:lstStyle/>
          <a:p>
            <a:r>
              <a:rPr lang="en-US" sz="2800" dirty="0" err="1">
                <a:solidFill>
                  <a:srgbClr val="1B1B1B"/>
                </a:solidFill>
                <a:latin typeface="Source Sans Pro Web"/>
              </a:rPr>
              <a:t>eBuy</a:t>
            </a:r>
            <a:r>
              <a:rPr lang="en-US" sz="2800" dirty="0">
                <a:solidFill>
                  <a:srgbClr val="1B1B1B"/>
                </a:solidFill>
                <a:latin typeface="Source Sans Pro Web"/>
              </a:rPr>
              <a:t> is a component of GSA Advantage! </a:t>
            </a:r>
          </a:p>
          <a:p>
            <a:r>
              <a:rPr lang="en-US" sz="2800" dirty="0">
                <a:solidFill>
                  <a:srgbClr val="1B1B1B"/>
                </a:solidFill>
                <a:latin typeface="Source Sans Pro Web"/>
              </a:rPr>
              <a:t>It is an online Request for Quote (RFQ) designed to facilitate the request for submission of quotations for a wide range of commercial supplies and products.</a:t>
            </a:r>
          </a:p>
          <a:p>
            <a:r>
              <a:rPr lang="en-US" sz="2800" dirty="0">
                <a:solidFill>
                  <a:srgbClr val="1B1B1B"/>
                </a:solidFill>
                <a:latin typeface="Source Sans Pro Web"/>
              </a:rPr>
              <a:t>www.gsa.gov/ebuy</a:t>
            </a:r>
          </a:p>
          <a:p>
            <a:r>
              <a:rPr lang="en-US" sz="2800" dirty="0">
                <a:solidFill>
                  <a:srgbClr val="1B1B1B"/>
                </a:solidFill>
                <a:latin typeface="Source Sans Pro Web"/>
              </a:rPr>
              <a:t>Contact your Customer Service Director at your GSA regional office for assistance.  </a:t>
            </a:r>
          </a:p>
          <a:p>
            <a:endParaRPr lang="en-US" sz="2800" dirty="0">
              <a:solidFill>
                <a:srgbClr val="1B1B1B"/>
              </a:solidFill>
              <a:latin typeface="Source Sans Pro Web"/>
            </a:endParaRPr>
          </a:p>
          <a:p>
            <a:pPr marL="0" indent="0">
              <a:buNone/>
            </a:pPr>
            <a:endParaRPr lang="en-US" dirty="0">
              <a:solidFill>
                <a:srgbClr val="1B1B1B"/>
              </a:solidFill>
              <a:latin typeface="Source Sans Pro Web"/>
            </a:endParaRPr>
          </a:p>
          <a:p>
            <a:pPr marL="0" indent="0">
              <a:buNone/>
            </a:pPr>
            <a:endParaRPr lang="en-US" dirty="0"/>
          </a:p>
        </p:txBody>
      </p:sp>
      <p:pic>
        <p:nvPicPr>
          <p:cNvPr id="5" name="Picture 4" descr="gsa_logo">
            <a:extLst>
              <a:ext uri="{FF2B5EF4-FFF2-40B4-BE49-F238E27FC236}">
                <a16:creationId xmlns:a16="http://schemas.microsoft.com/office/drawing/2014/main" id="{DB32E6A9-1CB9-4685-859B-40D6865652C7}"/>
              </a:ext>
            </a:extLst>
          </p:cNvPr>
          <p:cNvPicPr>
            <a:picLocks noChangeAspect="1" noChangeArrowheads="1"/>
          </p:cNvPicPr>
          <p:nvPr/>
        </p:nvPicPr>
        <p:blipFill>
          <a:blip r:embed="rId2" cstate="print"/>
          <a:srcRect/>
          <a:stretch>
            <a:fillRect/>
          </a:stretch>
        </p:blipFill>
        <p:spPr bwMode="auto">
          <a:xfrm>
            <a:off x="4927108" y="4696287"/>
            <a:ext cx="4891595" cy="1418532"/>
          </a:xfrm>
          <a:prstGeom prst="rect">
            <a:avLst/>
          </a:prstGeom>
          <a:noFill/>
          <a:ln w="9525">
            <a:noFill/>
            <a:miter lim="800000"/>
            <a:headEnd/>
            <a:tailEnd/>
          </a:ln>
        </p:spPr>
      </p:pic>
    </p:spTree>
    <p:extLst>
      <p:ext uri="{BB962C8B-B14F-4D97-AF65-F5344CB8AC3E}">
        <p14:creationId xmlns:p14="http://schemas.microsoft.com/office/powerpoint/2010/main" val="3433361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1D226-BE36-45E2-B88A-75ACC7C59C13}"/>
              </a:ext>
            </a:extLst>
          </p:cNvPr>
          <p:cNvSpPr>
            <a:spLocks noGrp="1"/>
          </p:cNvSpPr>
          <p:nvPr>
            <p:ph type="title"/>
          </p:nvPr>
        </p:nvSpPr>
        <p:spPr>
          <a:xfrm>
            <a:off x="252918" y="1123837"/>
            <a:ext cx="3138351" cy="4601183"/>
          </a:xfrm>
        </p:spPr>
        <p:txBody>
          <a:bodyPr/>
          <a:lstStyle/>
          <a:p>
            <a:r>
              <a:rPr lang="en-US" b="1" dirty="0"/>
              <a:t>Environmental Review Issues</a:t>
            </a:r>
          </a:p>
        </p:txBody>
      </p:sp>
      <p:sp>
        <p:nvSpPr>
          <p:cNvPr id="3" name="Content Placeholder 2">
            <a:extLst>
              <a:ext uri="{FF2B5EF4-FFF2-40B4-BE49-F238E27FC236}">
                <a16:creationId xmlns:a16="http://schemas.microsoft.com/office/drawing/2014/main" id="{F9548837-8064-460E-A1BA-A18201E9E245}"/>
              </a:ext>
            </a:extLst>
          </p:cNvPr>
          <p:cNvSpPr>
            <a:spLocks noGrp="1"/>
          </p:cNvSpPr>
          <p:nvPr>
            <p:ph idx="1"/>
          </p:nvPr>
        </p:nvSpPr>
        <p:spPr>
          <a:xfrm>
            <a:off x="3693110" y="133165"/>
            <a:ext cx="7660689" cy="6043798"/>
          </a:xfrm>
        </p:spPr>
        <p:txBody>
          <a:bodyPr>
            <a:normAutofit/>
          </a:bodyPr>
          <a:lstStyle/>
          <a:p>
            <a:r>
              <a:rPr lang="en-US" sz="3200" dirty="0"/>
              <a:t>Check out Notice CPD-20-07 at -  https://www.hud.gov/sites/dfiles/OCHCO/documents/2020-07cpdn.pdf</a:t>
            </a:r>
          </a:p>
          <a:p>
            <a:r>
              <a:rPr lang="en-US" sz="3200" dirty="0"/>
              <a:t>This HUD notice provides guidance on conducting environmental reviews for activities in response to the COVID-19 public health emergency.</a:t>
            </a:r>
          </a:p>
          <a:p>
            <a:r>
              <a:rPr lang="en-US" sz="3200" dirty="0"/>
              <a:t>See Appendix A. Table of Activities that provides examples of the types of activities that may be used to prevent, prepare for, and respond to the pandemic.</a:t>
            </a:r>
          </a:p>
        </p:txBody>
      </p:sp>
    </p:spTree>
    <p:extLst>
      <p:ext uri="{BB962C8B-B14F-4D97-AF65-F5344CB8AC3E}">
        <p14:creationId xmlns:p14="http://schemas.microsoft.com/office/powerpoint/2010/main" val="202217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2AEB2-350D-489D-88CE-30645B1CCBB7}"/>
              </a:ext>
            </a:extLst>
          </p:cNvPr>
          <p:cNvSpPr>
            <a:spLocks noGrp="1"/>
          </p:cNvSpPr>
          <p:nvPr>
            <p:ph type="title"/>
          </p:nvPr>
        </p:nvSpPr>
        <p:spPr>
          <a:xfrm>
            <a:off x="252917" y="3613212"/>
            <a:ext cx="3156107" cy="2111808"/>
          </a:xfrm>
        </p:spPr>
        <p:txBody>
          <a:bodyPr>
            <a:normAutofit fontScale="90000"/>
          </a:bodyPr>
          <a:lstStyle/>
          <a:p>
            <a:pPr algn="ctr"/>
            <a:br>
              <a:rPr lang="en-US" dirty="0"/>
            </a:br>
            <a:r>
              <a:rPr lang="en-US" sz="4000" dirty="0">
                <a:latin typeface="Arial" panose="020B0604020202020204" pitchFamily="34" charset="0"/>
                <a:cs typeface="Arial" panose="020B0604020202020204" pitchFamily="34" charset="0"/>
              </a:rPr>
              <a:t>When you can’t do what you do….</a:t>
            </a:r>
            <a:br>
              <a:rPr lang="en-US" sz="4000" dirty="0">
                <a:latin typeface="Arial" panose="020B0604020202020204" pitchFamily="34" charset="0"/>
                <a:cs typeface="Arial" panose="020B0604020202020204" pitchFamily="34" charset="0"/>
              </a:rPr>
            </a:b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You do what you can.</a:t>
            </a:r>
            <a:br>
              <a:rPr lang="en-US" sz="4000" dirty="0">
                <a:latin typeface="Arial" panose="020B0604020202020204" pitchFamily="34" charset="0"/>
                <a:cs typeface="Arial" panose="020B0604020202020204" pitchFamily="34" charset="0"/>
              </a:rPr>
            </a:br>
            <a:br>
              <a:rPr lang="en-US" dirty="0"/>
            </a:br>
            <a:br>
              <a:rPr lang="en-US" dirty="0"/>
            </a:br>
            <a:br>
              <a:rPr lang="en-US" dirty="0"/>
            </a:br>
            <a:br>
              <a:rPr lang="en-US" dirty="0"/>
            </a:br>
            <a:br>
              <a:rPr lang="en-US" dirty="0"/>
            </a:br>
            <a:br>
              <a:rPr lang="en-US" dirty="0"/>
            </a:br>
            <a:endParaRPr lang="en-US" sz="8900" b="1" dirty="0"/>
          </a:p>
        </p:txBody>
      </p:sp>
      <p:sp>
        <p:nvSpPr>
          <p:cNvPr id="3" name="Content Placeholder 2">
            <a:extLst>
              <a:ext uri="{FF2B5EF4-FFF2-40B4-BE49-F238E27FC236}">
                <a16:creationId xmlns:a16="http://schemas.microsoft.com/office/drawing/2014/main" id="{95844A2B-966A-4444-9DAE-4D2D53C24FD1}"/>
              </a:ext>
            </a:extLst>
          </p:cNvPr>
          <p:cNvSpPr>
            <a:spLocks noGrp="1"/>
          </p:cNvSpPr>
          <p:nvPr>
            <p:ph idx="1"/>
          </p:nvPr>
        </p:nvSpPr>
        <p:spPr>
          <a:xfrm>
            <a:off x="838200" y="5956917"/>
            <a:ext cx="10515600" cy="220046"/>
          </a:xfrm>
        </p:spPr>
        <p:txBody>
          <a:bodyPr>
            <a:normAutofit fontScale="55000" lnSpcReduction="20000"/>
          </a:bodyPr>
          <a:lstStyle/>
          <a:p>
            <a:endParaRPr lang="en-US" dirty="0"/>
          </a:p>
          <a:p>
            <a:endParaRPr lang="en-US" dirty="0"/>
          </a:p>
          <a:p>
            <a:pPr marL="0" indent="0">
              <a:buNone/>
            </a:pPr>
            <a:endParaRPr lang="en-US" dirty="0"/>
          </a:p>
        </p:txBody>
      </p:sp>
      <p:sp>
        <p:nvSpPr>
          <p:cNvPr id="5" name="TextBox 4">
            <a:extLst>
              <a:ext uri="{FF2B5EF4-FFF2-40B4-BE49-F238E27FC236}">
                <a16:creationId xmlns:a16="http://schemas.microsoft.com/office/drawing/2014/main" id="{15CC342D-E941-4268-AD80-0CFAE6DE9626}"/>
              </a:ext>
            </a:extLst>
          </p:cNvPr>
          <p:cNvSpPr txBox="1"/>
          <p:nvPr/>
        </p:nvSpPr>
        <p:spPr>
          <a:xfrm>
            <a:off x="3968319" y="967289"/>
            <a:ext cx="7013359" cy="4524315"/>
          </a:xfrm>
          <a:prstGeom prst="rect">
            <a:avLst/>
          </a:prstGeom>
          <a:noFill/>
        </p:spPr>
        <p:txBody>
          <a:bodyPr wrap="square">
            <a:spAutoFit/>
          </a:bodyPr>
          <a:lstStyle/>
          <a:p>
            <a:pPr algn="ctr"/>
            <a:r>
              <a:rPr lang="en-US" sz="7200" b="1" dirty="0"/>
              <a:t>Thank You!</a:t>
            </a:r>
            <a:br>
              <a:rPr lang="en-US" sz="7200" b="1" dirty="0"/>
            </a:br>
            <a:br>
              <a:rPr lang="en-US" sz="7200" b="1" dirty="0"/>
            </a:br>
            <a:r>
              <a:rPr lang="en-US" sz="7200" b="1" dirty="0"/>
              <a:t>Good Luck &amp; Stay Safe!</a:t>
            </a:r>
            <a:endParaRPr lang="en-US" sz="7200" dirty="0"/>
          </a:p>
        </p:txBody>
      </p:sp>
    </p:spTree>
    <p:extLst>
      <p:ext uri="{BB962C8B-B14F-4D97-AF65-F5344CB8AC3E}">
        <p14:creationId xmlns:p14="http://schemas.microsoft.com/office/powerpoint/2010/main" val="1183457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5052" y="719091"/>
            <a:ext cx="7261934" cy="5770486"/>
          </a:xfrm>
        </p:spPr>
        <p:txBody>
          <a:bodyPr>
            <a:normAutofit/>
          </a:bodyPr>
          <a:lstStyle/>
          <a:p>
            <a:pPr marL="0" indent="0" algn="ctr">
              <a:buNone/>
            </a:pPr>
            <a:r>
              <a:rPr lang="en-US" altLang="en-US" sz="3200" dirty="0">
                <a:latin typeface="Arial" panose="020B0604020202020204" pitchFamily="34" charset="0"/>
                <a:cs typeface="Arial" panose="020B0604020202020204" pitchFamily="34" charset="0"/>
              </a:rPr>
              <a:t>This virtual presentation is offered by the U.S. Department of Housing and Urban Development (HUD) and the Office of Native American Programs in cooperation with the</a:t>
            </a:r>
          </a:p>
          <a:p>
            <a:pPr marL="0" indent="0" algn="ctr">
              <a:buNone/>
            </a:pPr>
            <a:r>
              <a:rPr lang="en-US" altLang="en-US" sz="3200" dirty="0">
                <a:latin typeface="Arial" panose="020B0604020202020204" pitchFamily="34" charset="0"/>
                <a:cs typeface="Arial" panose="020B0604020202020204" pitchFamily="34" charset="0"/>
              </a:rPr>
              <a:t> Southwest Tribal Housing Alliance  </a:t>
            </a:r>
            <a:r>
              <a:rPr lang="en-US" sz="2400" dirty="0">
                <a:latin typeface="Arial" panose="020B0604020202020204" pitchFamily="34" charset="0"/>
                <a:cs typeface="Arial" panose="020B0604020202020204" pitchFamily="34" charset="0"/>
              </a:rPr>
              <a:t>   </a:t>
            </a:r>
          </a:p>
          <a:p>
            <a:pPr marL="0" indent="0" algn="ctr">
              <a:buNone/>
            </a:pPr>
            <a:r>
              <a:rPr lang="en-US" sz="2400" u="sng" dirty="0">
                <a:latin typeface="Arial" panose="020B0604020202020204" pitchFamily="34" charset="0"/>
                <a:cs typeface="Arial" panose="020B0604020202020204" pitchFamily="34" charset="0"/>
              </a:rPr>
              <a:t>Presenter</a:t>
            </a:r>
          </a:p>
          <a:p>
            <a:pPr marL="0" indent="0" algn="ctr">
              <a:buNone/>
            </a:pPr>
            <a:r>
              <a:rPr lang="en-US" sz="3200" dirty="0">
                <a:latin typeface="Arial" panose="020B0604020202020204" pitchFamily="34" charset="0"/>
                <a:cs typeface="Arial" panose="020B0604020202020204" pitchFamily="34" charset="0"/>
              </a:rPr>
              <a:t> Bill Nibbelink</a:t>
            </a:r>
          </a:p>
          <a:p>
            <a:pPr marL="0" indent="0" algn="ctr">
              <a:buNone/>
            </a:pPr>
            <a:r>
              <a:rPr lang="en-US" sz="3200" dirty="0">
                <a:latin typeface="Arial" panose="020B0604020202020204" pitchFamily="34" charset="0"/>
                <a:cs typeface="Arial" panose="020B0604020202020204" pitchFamily="34" charset="0"/>
              </a:rPr>
              <a:t>  Flandreau, SD</a:t>
            </a:r>
          </a:p>
          <a:p>
            <a:pPr marL="0" indent="0" algn="ctr">
              <a:buNone/>
            </a:pPr>
            <a:r>
              <a:rPr lang="en-US" sz="3200" dirty="0">
                <a:latin typeface="Arial" panose="020B0604020202020204" pitchFamily="34" charset="0"/>
                <a:cs typeface="Arial" panose="020B0604020202020204" pitchFamily="34" charset="0"/>
              </a:rPr>
              <a:t>     nib@mcisweb.com     </a:t>
            </a:r>
          </a:p>
        </p:txBody>
      </p:sp>
      <p:sp>
        <p:nvSpPr>
          <p:cNvPr id="5" name="Slide Number Placeholder 4">
            <a:extLst>
              <a:ext uri="{FF2B5EF4-FFF2-40B4-BE49-F238E27FC236}">
                <a16:creationId xmlns:a16="http://schemas.microsoft.com/office/drawing/2014/main" id="{34828880-0296-409C-ADFD-C462E9B8D734}"/>
              </a:ext>
            </a:extLst>
          </p:cNvPr>
          <p:cNvSpPr>
            <a:spLocks noGrp="1"/>
          </p:cNvSpPr>
          <p:nvPr>
            <p:ph type="sldNum" sz="quarter" idx="12"/>
          </p:nvPr>
        </p:nvSpPr>
        <p:spPr/>
        <p:txBody>
          <a:bodyPr/>
          <a:lstStyle/>
          <a:p>
            <a:fld id="{E63E032F-92B5-4537-882D-459316A1E2BE}" type="slidenum">
              <a:rPr lang="en-US" smtClean="0"/>
              <a:pPr/>
              <a:t>2</a:t>
            </a:fld>
            <a:endParaRPr lang="en-US" dirty="0"/>
          </a:p>
        </p:txBody>
      </p:sp>
      <p:pic>
        <p:nvPicPr>
          <p:cNvPr id="6" name="Picture 5" descr="HUD_ONAP_Logos_Combined-01.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154314"/>
            <a:ext cx="3559313" cy="1676400"/>
          </a:xfrm>
          <a:prstGeom prst="rect">
            <a:avLst/>
          </a:prstGeom>
        </p:spPr>
      </p:pic>
    </p:spTree>
    <p:extLst>
      <p:ext uri="{BB962C8B-B14F-4D97-AF65-F5344CB8AC3E}">
        <p14:creationId xmlns:p14="http://schemas.microsoft.com/office/powerpoint/2010/main" val="100669221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39627-1012-44F5-99C8-347808E60550}"/>
              </a:ext>
            </a:extLst>
          </p:cNvPr>
          <p:cNvSpPr>
            <a:spLocks noGrp="1"/>
          </p:cNvSpPr>
          <p:nvPr>
            <p:ph type="title"/>
          </p:nvPr>
        </p:nvSpPr>
        <p:spPr>
          <a:xfrm>
            <a:off x="106532" y="2353724"/>
            <a:ext cx="3053918" cy="886626"/>
          </a:xfrm>
        </p:spPr>
        <p:txBody>
          <a:bodyPr>
            <a:normAutofit fontScale="90000"/>
          </a:bodyPr>
          <a:lstStyle/>
          <a:p>
            <a:r>
              <a:rPr lang="en-US" sz="4800" b="1" dirty="0">
                <a:latin typeface="Arial" panose="020B0604020202020204" pitchFamily="34" charset="0"/>
                <a:cs typeface="Arial" panose="020B0604020202020204" pitchFamily="34" charset="0"/>
              </a:rPr>
              <a:t>What happened?</a:t>
            </a:r>
          </a:p>
        </p:txBody>
      </p:sp>
      <p:sp>
        <p:nvSpPr>
          <p:cNvPr id="3" name="Content Placeholder 2">
            <a:extLst>
              <a:ext uri="{FF2B5EF4-FFF2-40B4-BE49-F238E27FC236}">
                <a16:creationId xmlns:a16="http://schemas.microsoft.com/office/drawing/2014/main" id="{071604CE-16B0-443B-8DAC-306DBB1BE784}"/>
              </a:ext>
            </a:extLst>
          </p:cNvPr>
          <p:cNvSpPr>
            <a:spLocks noGrp="1"/>
          </p:cNvSpPr>
          <p:nvPr>
            <p:ph idx="1"/>
          </p:nvPr>
        </p:nvSpPr>
        <p:spPr>
          <a:xfrm>
            <a:off x="3533312" y="798653"/>
            <a:ext cx="7820487" cy="5378310"/>
          </a:xfrm>
        </p:spPr>
        <p:txBody>
          <a:bodyPr>
            <a:normAutofit/>
          </a:bodyPr>
          <a:lstStyle/>
          <a:p>
            <a:r>
              <a:rPr lang="en-US" sz="3200" dirty="0">
                <a:latin typeface="Arial" panose="020B0604020202020204" pitchFamily="34" charset="0"/>
                <a:cs typeface="Arial" panose="020B0604020202020204" pitchFamily="34" charset="0"/>
              </a:rPr>
              <a:t>The COVID-19 pandemic along with other natural disasters such as wildfires have created significant challenges to Tribes &amp; TDHES as IHBG &amp; ICDBG recipients.</a:t>
            </a:r>
          </a:p>
          <a:p>
            <a:r>
              <a:rPr lang="en-US" sz="3200" dirty="0">
                <a:latin typeface="Arial" panose="020B0604020202020204" pitchFamily="34" charset="0"/>
                <a:cs typeface="Arial" panose="020B0604020202020204" pitchFamily="34" charset="0"/>
              </a:rPr>
              <a:t>When Tribes &amp; TDHEs shut down because of the pandemic or other natural disasters, many housing programs &amp; projects ground to a halt or limp along as program &amp; project teams regroup.</a:t>
            </a:r>
            <a:endParaRPr lang="en-US" sz="3200" dirty="0"/>
          </a:p>
        </p:txBody>
      </p:sp>
    </p:spTree>
    <p:extLst>
      <p:ext uri="{BB962C8B-B14F-4D97-AF65-F5344CB8AC3E}">
        <p14:creationId xmlns:p14="http://schemas.microsoft.com/office/powerpoint/2010/main" val="3033850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B711D-8272-4A68-B99A-01F8DF066D31}"/>
              </a:ext>
            </a:extLst>
          </p:cNvPr>
          <p:cNvSpPr>
            <a:spLocks noGrp="1"/>
          </p:cNvSpPr>
          <p:nvPr>
            <p:ph type="title"/>
          </p:nvPr>
        </p:nvSpPr>
        <p:spPr>
          <a:xfrm>
            <a:off x="337351" y="2176171"/>
            <a:ext cx="2902999" cy="1096030"/>
          </a:xfrm>
        </p:spPr>
        <p:txBody>
          <a:bodyPr>
            <a:noAutofit/>
          </a:bodyPr>
          <a:lstStyle/>
          <a:p>
            <a:r>
              <a:rPr lang="en-US" sz="4800" dirty="0">
                <a:latin typeface="Arial" panose="020B0604020202020204" pitchFamily="34" charset="0"/>
                <a:cs typeface="Arial" panose="020B0604020202020204" pitchFamily="34" charset="0"/>
              </a:rPr>
              <a:t>But we had plans….</a:t>
            </a:r>
          </a:p>
        </p:txBody>
      </p:sp>
      <p:sp>
        <p:nvSpPr>
          <p:cNvPr id="3" name="Content Placeholder 2">
            <a:extLst>
              <a:ext uri="{FF2B5EF4-FFF2-40B4-BE49-F238E27FC236}">
                <a16:creationId xmlns:a16="http://schemas.microsoft.com/office/drawing/2014/main" id="{6975A224-4893-440E-ACA8-8853BC4FE243}"/>
              </a:ext>
            </a:extLst>
          </p:cNvPr>
          <p:cNvSpPr>
            <a:spLocks noGrp="1"/>
          </p:cNvSpPr>
          <p:nvPr>
            <p:ph idx="1"/>
          </p:nvPr>
        </p:nvSpPr>
        <p:spPr>
          <a:xfrm>
            <a:off x="3788853" y="1119433"/>
            <a:ext cx="7518647" cy="4619134"/>
          </a:xfrm>
        </p:spPr>
        <p:txBody>
          <a:bodyPr>
            <a:normAutofit lnSpcReduction="10000"/>
          </a:bodyPr>
          <a:lstStyle/>
          <a:p>
            <a:r>
              <a:rPr lang="en-US" sz="2400" dirty="0">
                <a:latin typeface="Arial" panose="020B0604020202020204" pitchFamily="34" charset="0"/>
                <a:cs typeface="Arial" panose="020B0604020202020204" pitchFamily="34" charset="0"/>
              </a:rPr>
              <a:t>Since March, 2020, your housing programs and projects that were planned prior to the COVID-19 pandemic may continue to operate at reduced administrative capacity as you continue to work remotely with limited resources.</a:t>
            </a:r>
          </a:p>
          <a:p>
            <a:r>
              <a:rPr lang="en-US" sz="2400" dirty="0">
                <a:latin typeface="Arial" panose="020B0604020202020204" pitchFamily="34" charset="0"/>
                <a:cs typeface="Arial" panose="020B0604020202020204" pitchFamily="34" charset="0"/>
              </a:rPr>
              <a:t>Even if you have been able to make some progress on such planned activities, such as constructing affordable housing, construction crews are often experiencing interruptions or disruptions when crew members test positive for COVID-19 and the number of workers available to work are reduced.  </a:t>
            </a:r>
          </a:p>
          <a:p>
            <a:r>
              <a:rPr lang="en-US" sz="2400" dirty="0">
                <a:latin typeface="Arial" panose="020B0604020202020204" pitchFamily="34" charset="0"/>
                <a:cs typeface="Arial" panose="020B0604020202020204" pitchFamily="34" charset="0"/>
              </a:rPr>
              <a:t>These delays and disruptions also cause a delay in the planned expenditure of your IHBG and ICDBG funds.</a:t>
            </a:r>
          </a:p>
        </p:txBody>
      </p:sp>
    </p:spTree>
    <p:extLst>
      <p:ext uri="{BB962C8B-B14F-4D97-AF65-F5344CB8AC3E}">
        <p14:creationId xmlns:p14="http://schemas.microsoft.com/office/powerpoint/2010/main" val="3595295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BC57D-2935-46A4-9FC8-3035F922232A}"/>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and furthermore…</a:t>
            </a:r>
          </a:p>
        </p:txBody>
      </p:sp>
      <p:sp>
        <p:nvSpPr>
          <p:cNvPr id="3" name="Content Placeholder 2">
            <a:extLst>
              <a:ext uri="{FF2B5EF4-FFF2-40B4-BE49-F238E27FC236}">
                <a16:creationId xmlns:a16="http://schemas.microsoft.com/office/drawing/2014/main" id="{A4EC290B-3234-44D0-AB2E-0DAE4E797F2D}"/>
              </a:ext>
            </a:extLst>
          </p:cNvPr>
          <p:cNvSpPr>
            <a:spLocks noGrp="1"/>
          </p:cNvSpPr>
          <p:nvPr>
            <p:ph idx="1"/>
          </p:nvPr>
        </p:nvSpPr>
        <p:spPr>
          <a:xfrm>
            <a:off x="3648721" y="843380"/>
            <a:ext cx="7785717" cy="5333584"/>
          </a:xfrm>
        </p:spPr>
        <p:txBody>
          <a:bodyPr/>
          <a:lstStyle/>
          <a:p>
            <a:r>
              <a:rPr lang="en-US" sz="2800" dirty="0">
                <a:latin typeface="Arial" panose="020B0604020202020204" pitchFamily="34" charset="0"/>
                <a:cs typeface="Arial" panose="020B0604020202020204" pitchFamily="34" charset="0"/>
              </a:rPr>
              <a:t>You and your staff probably have been forced to refocus your efforts on preventing, preparing for, and responding to the pandemic .  </a:t>
            </a:r>
          </a:p>
          <a:p>
            <a:r>
              <a:rPr lang="en-US" sz="2800" dirty="0">
                <a:latin typeface="Arial" panose="020B0604020202020204" pitchFamily="34" charset="0"/>
                <a:cs typeface="Arial" panose="020B0604020202020204" pitchFamily="34" charset="0"/>
              </a:rPr>
              <a:t>Many of you have redirected your efforts to applying for and administering the two new grant programs designed to address the pandemic under the Coronavirus Aid, Relief, and Economic Security Act (CARES Act)…..the IHBG-CARES and ICDBG-CARES Imminent Threat grant programs.</a:t>
            </a:r>
          </a:p>
          <a:p>
            <a:endParaRPr lang="en-US" dirty="0"/>
          </a:p>
        </p:txBody>
      </p:sp>
    </p:spTree>
    <p:extLst>
      <p:ext uri="{BB962C8B-B14F-4D97-AF65-F5344CB8AC3E}">
        <p14:creationId xmlns:p14="http://schemas.microsoft.com/office/powerpoint/2010/main" val="4165901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D8878-4704-4308-9E12-D6FEB93760AD}"/>
              </a:ext>
            </a:extLst>
          </p:cNvPr>
          <p:cNvSpPr>
            <a:spLocks noGrp="1"/>
          </p:cNvSpPr>
          <p:nvPr>
            <p:ph type="title"/>
          </p:nvPr>
        </p:nvSpPr>
        <p:spPr/>
        <p:txBody>
          <a:bodyPr>
            <a:normAutofit/>
          </a:bodyPr>
          <a:lstStyle/>
          <a:p>
            <a:r>
              <a:rPr lang="en-US" sz="4800" b="1" dirty="0">
                <a:latin typeface="Arial" panose="020B0604020202020204" pitchFamily="34" charset="0"/>
                <a:cs typeface="Arial" panose="020B0604020202020204" pitchFamily="34" charset="0"/>
              </a:rPr>
              <a:t>You had important decisions to make</a:t>
            </a:r>
          </a:p>
        </p:txBody>
      </p:sp>
      <p:sp>
        <p:nvSpPr>
          <p:cNvPr id="3" name="Content Placeholder 2">
            <a:extLst>
              <a:ext uri="{FF2B5EF4-FFF2-40B4-BE49-F238E27FC236}">
                <a16:creationId xmlns:a16="http://schemas.microsoft.com/office/drawing/2014/main" id="{6E3D6CCE-D679-4EE1-946F-62E6E785680D}"/>
              </a:ext>
            </a:extLst>
          </p:cNvPr>
          <p:cNvSpPr>
            <a:spLocks noGrp="1"/>
          </p:cNvSpPr>
          <p:nvPr>
            <p:ph idx="1"/>
          </p:nvPr>
        </p:nvSpPr>
        <p:spPr>
          <a:xfrm>
            <a:off x="3595456" y="763480"/>
            <a:ext cx="7758344" cy="5413483"/>
          </a:xfrm>
        </p:spPr>
        <p:txBody>
          <a:bodyPr>
            <a:normAutofit fontScale="92500"/>
          </a:bodyPr>
          <a:lstStyle/>
          <a:p>
            <a:r>
              <a:rPr lang="en-US" sz="4000" dirty="0">
                <a:latin typeface="Arial" panose="020B0604020202020204" pitchFamily="34" charset="0"/>
                <a:cs typeface="Arial" panose="020B0604020202020204" pitchFamily="34" charset="0"/>
              </a:rPr>
              <a:t>Was it time for a simple modification, major modifications, or a total reassessment of your housing programs or projects?</a:t>
            </a:r>
          </a:p>
          <a:p>
            <a:r>
              <a:rPr lang="en-US" sz="4000" dirty="0">
                <a:latin typeface="Arial" panose="020B0604020202020204" pitchFamily="34" charset="0"/>
                <a:cs typeface="Arial" panose="020B0604020202020204" pitchFamily="34" charset="0"/>
              </a:rPr>
              <a:t>Many Tribes or TDHEs prioritized their response to the pandemic by devoting their limited staff resources to address the immediate needs of their tribal membership.</a:t>
            </a:r>
            <a:endParaRPr lang="en-US" sz="4000" dirty="0"/>
          </a:p>
        </p:txBody>
      </p:sp>
    </p:spTree>
    <p:extLst>
      <p:ext uri="{BB962C8B-B14F-4D97-AF65-F5344CB8AC3E}">
        <p14:creationId xmlns:p14="http://schemas.microsoft.com/office/powerpoint/2010/main" val="4249749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771E6-5B69-42A6-99BE-2D1491937B76}"/>
              </a:ext>
            </a:extLst>
          </p:cNvPr>
          <p:cNvSpPr>
            <a:spLocks noGrp="1"/>
          </p:cNvSpPr>
          <p:nvPr>
            <p:ph type="title"/>
          </p:nvPr>
        </p:nvSpPr>
        <p:spPr>
          <a:xfrm>
            <a:off x="252918" y="1123837"/>
            <a:ext cx="3085085" cy="4601183"/>
          </a:xfrm>
        </p:spPr>
        <p:txBody>
          <a:bodyPr>
            <a:normAutofit/>
          </a:bodyPr>
          <a:lstStyle/>
          <a:p>
            <a:r>
              <a:rPr lang="en-US" sz="4800" b="1" dirty="0">
                <a:latin typeface="Arial" panose="020B0604020202020204" pitchFamily="34" charset="0"/>
                <a:cs typeface="Arial" panose="020B0604020202020204" pitchFamily="34" charset="0"/>
              </a:rPr>
              <a:t>Returning to a new normal..</a:t>
            </a:r>
          </a:p>
        </p:txBody>
      </p:sp>
      <p:sp>
        <p:nvSpPr>
          <p:cNvPr id="3" name="Content Placeholder 2">
            <a:extLst>
              <a:ext uri="{FF2B5EF4-FFF2-40B4-BE49-F238E27FC236}">
                <a16:creationId xmlns:a16="http://schemas.microsoft.com/office/drawing/2014/main" id="{5D5A0AD1-8499-465A-BEA0-BB89C1FE7AD4}"/>
              </a:ext>
            </a:extLst>
          </p:cNvPr>
          <p:cNvSpPr>
            <a:spLocks noGrp="1"/>
          </p:cNvSpPr>
          <p:nvPr>
            <p:ph idx="1"/>
          </p:nvPr>
        </p:nvSpPr>
        <p:spPr/>
        <p:txBody>
          <a:bodyPr>
            <a:normAutofit fontScale="92500" lnSpcReduction="10000"/>
          </a:bodyPr>
          <a:lstStyle/>
          <a:p>
            <a:r>
              <a:rPr lang="en-US" sz="4000" dirty="0">
                <a:latin typeface="Arial" panose="020B0604020202020204" pitchFamily="34" charset="0"/>
                <a:cs typeface="Arial" panose="020B0604020202020204" pitchFamily="34" charset="0"/>
              </a:rPr>
              <a:t>Many housing programs &amp; projects have been reassessed and you are adapting for the current climate.</a:t>
            </a:r>
          </a:p>
          <a:p>
            <a:r>
              <a:rPr lang="en-US" sz="4000" dirty="0">
                <a:latin typeface="Arial" panose="020B0604020202020204" pitchFamily="34" charset="0"/>
                <a:cs typeface="Arial" panose="020B0604020202020204" pitchFamily="34" charset="0"/>
              </a:rPr>
              <a:t>A valuable planning step to take now as your housing programs &amp; projects move forward is proactive management.</a:t>
            </a:r>
          </a:p>
          <a:p>
            <a:r>
              <a:rPr lang="en-US" sz="4000" dirty="0">
                <a:latin typeface="Arial" panose="020B0604020202020204" pitchFamily="34" charset="0"/>
                <a:cs typeface="Arial" panose="020B0604020202020204" pitchFamily="34" charset="0"/>
              </a:rPr>
              <a:t>Here are some steps to take as you move forward………...</a:t>
            </a:r>
          </a:p>
        </p:txBody>
      </p:sp>
    </p:spTree>
    <p:extLst>
      <p:ext uri="{BB962C8B-B14F-4D97-AF65-F5344CB8AC3E}">
        <p14:creationId xmlns:p14="http://schemas.microsoft.com/office/powerpoint/2010/main" val="3567583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B6E2-3148-4259-974C-D9FA1392F063}"/>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Operating Your Housing Programs &amp; Projects Through Proactive Management</a:t>
            </a:r>
          </a:p>
        </p:txBody>
      </p:sp>
      <p:sp>
        <p:nvSpPr>
          <p:cNvPr id="3" name="Content Placeholder 2">
            <a:extLst>
              <a:ext uri="{FF2B5EF4-FFF2-40B4-BE49-F238E27FC236}">
                <a16:creationId xmlns:a16="http://schemas.microsoft.com/office/drawing/2014/main" id="{187C81D0-6E81-4C36-BABC-443503826BDD}"/>
              </a:ext>
            </a:extLst>
          </p:cNvPr>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Identify areas where the potential for problems could impact the success of the program or project.</a:t>
            </a:r>
          </a:p>
          <a:p>
            <a:r>
              <a:rPr lang="en-US" sz="2400" dirty="0">
                <a:latin typeface="Arial" panose="020B0604020202020204" pitchFamily="34" charset="0"/>
                <a:cs typeface="Arial" panose="020B0604020202020204" pitchFamily="34" charset="0"/>
              </a:rPr>
              <a:t>Identify the specific things that could go wrong.</a:t>
            </a:r>
          </a:p>
          <a:p>
            <a:r>
              <a:rPr lang="en-US" sz="2400" dirty="0">
                <a:latin typeface="Arial" panose="020B0604020202020204" pitchFamily="34" charset="0"/>
                <a:cs typeface="Arial" panose="020B0604020202020204" pitchFamily="34" charset="0"/>
              </a:rPr>
              <a:t>List the most likely causes for these problems.</a:t>
            </a:r>
          </a:p>
          <a:p>
            <a:r>
              <a:rPr lang="en-US" sz="2400" dirty="0">
                <a:latin typeface="Arial" panose="020B0604020202020204" pitchFamily="34" charset="0"/>
                <a:cs typeface="Arial" panose="020B0604020202020204" pitchFamily="34" charset="0"/>
              </a:rPr>
              <a:t>Make plans to prevent these causes from happening.</a:t>
            </a:r>
          </a:p>
          <a:p>
            <a:r>
              <a:rPr lang="en-US" sz="2400" dirty="0">
                <a:latin typeface="Arial" panose="020B0604020202020204" pitchFamily="34" charset="0"/>
                <a:cs typeface="Arial" panose="020B0604020202020204" pitchFamily="34" charset="0"/>
              </a:rPr>
              <a:t>Make plans that minimize the impact if the problems occur.</a:t>
            </a:r>
          </a:p>
          <a:p>
            <a:r>
              <a:rPr lang="en-US" sz="2400" dirty="0">
                <a:latin typeface="Arial" panose="020B0604020202020204" pitchFamily="34" charset="0"/>
                <a:cs typeface="Arial" panose="020B0604020202020204" pitchFamily="34" charset="0"/>
              </a:rPr>
              <a:t>Integrate these actions into the program or project.</a:t>
            </a:r>
          </a:p>
        </p:txBody>
      </p:sp>
    </p:spTree>
    <p:extLst>
      <p:ext uri="{BB962C8B-B14F-4D97-AF65-F5344CB8AC3E}">
        <p14:creationId xmlns:p14="http://schemas.microsoft.com/office/powerpoint/2010/main" val="185528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CD891-351C-4F32-A8DA-CC3BAFE9DA16}"/>
              </a:ext>
            </a:extLst>
          </p:cNvPr>
          <p:cNvSpPr>
            <a:spLocks noGrp="1"/>
          </p:cNvSpPr>
          <p:nvPr>
            <p:ph type="title"/>
          </p:nvPr>
        </p:nvSpPr>
        <p:spPr>
          <a:xfrm>
            <a:off x="199008" y="2681057"/>
            <a:ext cx="3201140" cy="949910"/>
          </a:xfrm>
        </p:spPr>
        <p:txBody>
          <a:bodyPr>
            <a:noAutofit/>
          </a:bodyPr>
          <a:lstStyle/>
          <a:p>
            <a:r>
              <a:rPr lang="en-US" sz="3200" dirty="0">
                <a:latin typeface="Arial" panose="020B0604020202020204" pitchFamily="34" charset="0"/>
                <a:cs typeface="Arial" panose="020B0604020202020204" pitchFamily="34" charset="0"/>
              </a:rPr>
              <a:t>Identify areas where the potential for problems could impact the success of your program or project.</a:t>
            </a:r>
            <a:br>
              <a:rPr lang="en-US" sz="3200" dirty="0">
                <a:latin typeface="Arial" panose="020B0604020202020204" pitchFamily="34" charset="0"/>
                <a:cs typeface="Arial" panose="020B0604020202020204" pitchFamily="34" charset="0"/>
              </a:rPr>
            </a:br>
            <a:endParaRPr lang="en-US" sz="3200" dirty="0"/>
          </a:p>
        </p:txBody>
      </p:sp>
      <p:sp>
        <p:nvSpPr>
          <p:cNvPr id="3" name="Content Placeholder 2">
            <a:extLst>
              <a:ext uri="{FF2B5EF4-FFF2-40B4-BE49-F238E27FC236}">
                <a16:creationId xmlns:a16="http://schemas.microsoft.com/office/drawing/2014/main" id="{F9D5BAA9-1E63-4933-9FC0-AC5C48A4C4EC}"/>
              </a:ext>
            </a:extLst>
          </p:cNvPr>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Things to consider may include anything from the effects of a second wave of COVID-19 or more wildfires.</a:t>
            </a:r>
          </a:p>
          <a:p>
            <a:r>
              <a:rPr lang="en-US" sz="2400" dirty="0">
                <a:latin typeface="Arial" panose="020B0604020202020204" pitchFamily="34" charset="0"/>
                <a:cs typeface="Arial" panose="020B0604020202020204" pitchFamily="34" charset="0"/>
              </a:rPr>
              <a:t>Incorrect cost estimates</a:t>
            </a:r>
          </a:p>
          <a:p>
            <a:r>
              <a:rPr lang="en-US" sz="2400" dirty="0">
                <a:latin typeface="Arial" panose="020B0604020202020204" pitchFamily="34" charset="0"/>
                <a:cs typeface="Arial" panose="020B0604020202020204" pitchFamily="34" charset="0"/>
              </a:rPr>
              <a:t>Unavailability of qualified work force</a:t>
            </a:r>
          </a:p>
          <a:p>
            <a:r>
              <a:rPr lang="en-US" sz="2400" dirty="0">
                <a:latin typeface="Arial" panose="020B0604020202020204" pitchFamily="34" charset="0"/>
                <a:cs typeface="Arial" panose="020B0604020202020204" pitchFamily="34" charset="0"/>
              </a:rPr>
              <a:t>Budget overruns</a:t>
            </a:r>
          </a:p>
          <a:p>
            <a:r>
              <a:rPr lang="en-US" sz="2400" dirty="0">
                <a:latin typeface="Arial" panose="020B0604020202020204" pitchFamily="34" charset="0"/>
                <a:cs typeface="Arial" panose="020B0604020202020204" pitchFamily="34" charset="0"/>
              </a:rPr>
              <a:t>Stay at home orders</a:t>
            </a:r>
          </a:p>
          <a:p>
            <a:r>
              <a:rPr lang="en-US" sz="2400" dirty="0">
                <a:latin typeface="Arial" panose="020B0604020202020204" pitchFamily="34" charset="0"/>
                <a:cs typeface="Arial" panose="020B0604020202020204" pitchFamily="34" charset="0"/>
              </a:rPr>
              <a:t>Closed reservation boundaries</a:t>
            </a:r>
          </a:p>
          <a:p>
            <a:r>
              <a:rPr lang="en-US" sz="2400" dirty="0">
                <a:latin typeface="Arial" panose="020B0604020202020204" pitchFamily="34" charset="0"/>
                <a:cs typeface="Arial" panose="020B0604020202020204" pitchFamily="34" charset="0"/>
              </a:rPr>
              <a:t>Working remotely</a:t>
            </a:r>
          </a:p>
          <a:p>
            <a:r>
              <a:rPr lang="en-US" sz="2400" dirty="0">
                <a:latin typeface="Arial" panose="020B0604020202020204" pitchFamily="34" charset="0"/>
                <a:cs typeface="Arial" panose="020B0604020202020204" pitchFamily="34" charset="0"/>
              </a:rPr>
              <a:t>Lack of contractors</a:t>
            </a:r>
          </a:p>
          <a:p>
            <a:r>
              <a:rPr lang="en-US" sz="2400" dirty="0">
                <a:latin typeface="Arial" panose="020B0604020202020204" pitchFamily="34" charset="0"/>
                <a:cs typeface="Arial" panose="020B0604020202020204" pitchFamily="34" charset="0"/>
              </a:rPr>
              <a:t>Supply chain delays</a:t>
            </a:r>
          </a:p>
        </p:txBody>
      </p:sp>
    </p:spTree>
    <p:extLst>
      <p:ext uri="{BB962C8B-B14F-4D97-AF65-F5344CB8AC3E}">
        <p14:creationId xmlns:p14="http://schemas.microsoft.com/office/powerpoint/2010/main" val="1662988397"/>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7865</TotalTime>
  <Words>1080</Words>
  <Application>Microsoft Office PowerPoint</Application>
  <PresentationFormat>Widescreen</PresentationFormat>
  <Paragraphs>104</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Corbel</vt:lpstr>
      <vt:lpstr>Source Sans Pro Web</vt:lpstr>
      <vt:lpstr>Wingdings 2</vt:lpstr>
      <vt:lpstr>Frame</vt:lpstr>
      <vt:lpstr>  Moving Projects Forward       During A Pandemic                      Presented to the  </vt:lpstr>
      <vt:lpstr>PowerPoint Presentation</vt:lpstr>
      <vt:lpstr>What happened?</vt:lpstr>
      <vt:lpstr>But we had plans….</vt:lpstr>
      <vt:lpstr>and furthermore…</vt:lpstr>
      <vt:lpstr>You had important decisions to make</vt:lpstr>
      <vt:lpstr>Returning to a new normal..</vt:lpstr>
      <vt:lpstr>Operating Your Housing Programs &amp; Projects Through Proactive Management</vt:lpstr>
      <vt:lpstr>Identify areas where the potential for problems could impact the success of your program or project. </vt:lpstr>
      <vt:lpstr>Make plans to prevent these causes from happening</vt:lpstr>
      <vt:lpstr>Two additional important tools……</vt:lpstr>
      <vt:lpstr>Stakeholders</vt:lpstr>
      <vt:lpstr>HUD Waivers</vt:lpstr>
      <vt:lpstr>Look over your procurement policy…..</vt:lpstr>
      <vt:lpstr>Don’t forget about GSA eBuy </vt:lpstr>
      <vt:lpstr>Environmental Review Issues</vt:lpstr>
      <vt:lpstr> When you can’t do what you do….  You do what you can.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Projects Forward During A Pandemic  Presented to the</dc:title>
  <dc:creator>Bill Nibbelink</dc:creator>
  <cp:lastModifiedBy>Linda Russ-Niezgodzki</cp:lastModifiedBy>
  <cp:revision>69</cp:revision>
  <dcterms:created xsi:type="dcterms:W3CDTF">2020-09-28T18:39:23Z</dcterms:created>
  <dcterms:modified xsi:type="dcterms:W3CDTF">2020-10-11T19:47:50Z</dcterms:modified>
</cp:coreProperties>
</file>