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91" r:id="rId7"/>
    <p:sldMasterId id="2147483711" r:id="rId8"/>
    <p:sldMasterId id="2147483741" r:id="rId9"/>
  </p:sldMasterIdLst>
  <p:notesMasterIdLst>
    <p:notesMasterId r:id="rId41"/>
  </p:notesMasterIdLst>
  <p:handoutMasterIdLst>
    <p:handoutMasterId r:id="rId42"/>
  </p:handoutMasterIdLst>
  <p:sldIdLst>
    <p:sldId id="256" r:id="rId10"/>
    <p:sldId id="293" r:id="rId11"/>
    <p:sldId id="331" r:id="rId12"/>
    <p:sldId id="302" r:id="rId13"/>
    <p:sldId id="340" r:id="rId14"/>
    <p:sldId id="305" r:id="rId15"/>
    <p:sldId id="338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341" r:id="rId24"/>
    <p:sldId id="284" r:id="rId25"/>
    <p:sldId id="285" r:id="rId26"/>
    <p:sldId id="352" r:id="rId27"/>
    <p:sldId id="286" r:id="rId28"/>
    <p:sldId id="287" r:id="rId29"/>
    <p:sldId id="346" r:id="rId30"/>
    <p:sldId id="350" r:id="rId31"/>
    <p:sldId id="349" r:id="rId32"/>
    <p:sldId id="351" r:id="rId33"/>
    <p:sldId id="333" r:id="rId34"/>
    <p:sldId id="348" r:id="rId35"/>
    <p:sldId id="330" r:id="rId36"/>
    <p:sldId id="298" r:id="rId37"/>
    <p:sldId id="295" r:id="rId38"/>
    <p:sldId id="318" r:id="rId39"/>
    <p:sldId id="347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A0"/>
    <a:srgbClr val="FDD2A8"/>
    <a:srgbClr val="FDCEA2"/>
    <a:srgbClr val="D2712B"/>
    <a:srgbClr val="FAB876"/>
    <a:srgbClr val="F4AD78"/>
    <a:srgbClr val="F6C098"/>
    <a:srgbClr val="F0C098"/>
    <a:srgbClr val="EDB383"/>
    <a:srgbClr val="4A7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6" autoAdjust="0"/>
    <p:restoredTop sz="68053" autoAdjust="0"/>
  </p:normalViewPr>
  <p:slideViewPr>
    <p:cSldViewPr>
      <p:cViewPr varScale="1">
        <p:scale>
          <a:sx n="41" d="100"/>
          <a:sy n="41" d="100"/>
        </p:scale>
        <p:origin x="18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378" y="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395C001-2D89-4F5A-BD55-89F6E880030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F56C056-9992-46BC-93AF-E16B9017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FD69993-E95F-48D3-8AF8-964C09B25B0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B46A95B-32C3-4CB1-A136-25FC1443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0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23E1-FD37-4049-B9A3-4A68FE3DC18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8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4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4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1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sz="9700" dirty="0"/>
              <a:t>RCAC envisions vibrant, healthy and enduring rural communities!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 Green is what I will be presenting more information</a:t>
            </a:r>
            <a:r>
              <a:rPr lang="en-US" baseline="0" dirty="0"/>
              <a:t>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Partner is </a:t>
            </a:r>
            <a:r>
              <a:rPr lang="en-US" b="1" dirty="0"/>
              <a:t>Community Action Partnership of Northwest Montana</a:t>
            </a:r>
          </a:p>
          <a:p>
            <a:r>
              <a:rPr lang="en-US" dirty="0"/>
              <a:t>Rehabilitation of 32 rental units</a:t>
            </a:r>
          </a:p>
          <a:p>
            <a:r>
              <a:rPr lang="en-US" dirty="0"/>
              <a:t>$5.1 Million</a:t>
            </a:r>
          </a:p>
          <a:p>
            <a:r>
              <a:rPr lang="en-US" dirty="0"/>
              <a:t>LIHTC, AHP, Glacier Bank, CAPNM Equity</a:t>
            </a:r>
          </a:p>
          <a:p>
            <a:r>
              <a:rPr lang="en-US" dirty="0"/>
              <a:t>complete January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52AC-375E-44A8-89AC-FAA4DA8AC0D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0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Ronan, Montana</a:t>
            </a:r>
          </a:p>
          <a:p>
            <a:r>
              <a:rPr lang="en-US" dirty="0"/>
              <a:t>Local Partner is </a:t>
            </a:r>
            <a:r>
              <a:rPr lang="en-US" b="1" dirty="0"/>
              <a:t>Lake County Community Housing Organization </a:t>
            </a:r>
          </a:p>
          <a:p>
            <a:r>
              <a:rPr lang="en-US" dirty="0"/>
              <a:t>Two Phase 24 Units and 16 Units</a:t>
            </a:r>
          </a:p>
          <a:p>
            <a:r>
              <a:rPr lang="en-US" dirty="0"/>
              <a:t>$3.6Million and 300-500 feet of sewer line</a:t>
            </a:r>
          </a:p>
          <a:p>
            <a:r>
              <a:rPr lang="en-US" dirty="0"/>
              <a:t>LIHTC, NHTF, HOME, CDBG</a:t>
            </a:r>
          </a:p>
          <a:p>
            <a:r>
              <a:rPr lang="en-US" dirty="0"/>
              <a:t>Fall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52AC-375E-44A8-89AC-FAA4DA8AC0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6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</a:t>
            </a:r>
            <a:r>
              <a:rPr lang="en-US" baseline="0" dirty="0"/>
              <a:t> THE Academy started on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4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Santo Domingo Tribal Housing Authority</a:t>
            </a:r>
          </a:p>
          <a:p>
            <a:r>
              <a:rPr lang="en-US" dirty="0"/>
              <a:t>Wait</a:t>
            </a:r>
            <a:r>
              <a:rPr lang="en-US" baseline="0" dirty="0"/>
              <a:t> list analysis – changed from HO to rental, and sizes for families</a:t>
            </a:r>
            <a:endParaRPr lang="en-US" dirty="0"/>
          </a:p>
          <a:p>
            <a:r>
              <a:rPr lang="en-US" dirty="0"/>
              <a:t>Artist</a:t>
            </a:r>
            <a:r>
              <a:rPr lang="en-US" baseline="0" dirty="0"/>
              <a:t> </a:t>
            </a:r>
            <a:r>
              <a:rPr lang="en-US" dirty="0"/>
              <a:t>sheds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52AC-375E-44A8-89AC-FAA4DA8AC0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0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20661" cy="50593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June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Tribal Housing Excellence Academy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62000"/>
            <a:ext cx="5105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7861" y="1066800"/>
            <a:ext cx="4120661" cy="50593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52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4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4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0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62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06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02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22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5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3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8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8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93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05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7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97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07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41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64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57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99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340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1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1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36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2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75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45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96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20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18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62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0" r:id="rId4"/>
    <p:sldLayoutId id="2147483652" r:id="rId5"/>
    <p:sldLayoutId id="2147483653" r:id="rId6"/>
    <p:sldLayoutId id="2147483657" r:id="rId7"/>
    <p:sldLayoutId id="2147483656" r:id="rId8"/>
    <p:sldLayoutId id="214748365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53D1-F816-45FF-B925-568EBC59C20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0F6B8-1B26-4D6B-BC68-155E8A23E3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Piekarz@rca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holzhauer@rcac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bardwell@rcac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www.rcac.org/housing/housing-counseling/hud-approved-counseling-agency/" TargetMode="Externa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Hallstrom@rcac.or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Hallstrom@rcac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rcac.org/" TargetMode="External"/><Relationship Id="rId4" Type="http://schemas.openxmlformats.org/officeDocument/2006/relationships/hyperlink" Target="mailto:eholzhauer@rcac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dferrier@rcac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29200"/>
            <a:ext cx="8077200" cy="7842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Opportunities for Communities and Rural Partnerships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1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We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Assistance funded by grants</a:t>
            </a:r>
          </a:p>
          <a:p>
            <a:pPr lvl="1"/>
            <a:r>
              <a:rPr lang="en-US" dirty="0"/>
              <a:t>Capacity building</a:t>
            </a:r>
          </a:p>
          <a:p>
            <a:pPr lvl="1"/>
            <a:r>
              <a:rPr lang="en-US" dirty="0"/>
              <a:t>Project assistance and guidance</a:t>
            </a:r>
          </a:p>
          <a:p>
            <a:r>
              <a:rPr lang="en-US" dirty="0"/>
              <a:t>Consulting</a:t>
            </a:r>
          </a:p>
          <a:p>
            <a:r>
              <a:rPr lang="en-US" dirty="0"/>
              <a:t>Partnership with local Tribes and TDHE</a:t>
            </a:r>
          </a:p>
          <a:p>
            <a:pPr lvl="1"/>
            <a:r>
              <a:rPr lang="en-US" dirty="0"/>
              <a:t>Development partner</a:t>
            </a:r>
          </a:p>
          <a:p>
            <a:pPr lvl="1"/>
            <a:r>
              <a:rPr lang="en-US" dirty="0"/>
              <a:t>Possibly long-term owner partner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91200"/>
            <a:ext cx="5486400" cy="566738"/>
          </a:xfrm>
        </p:spPr>
        <p:txBody>
          <a:bodyPr>
            <a:normAutofit/>
          </a:bodyPr>
          <a:lstStyle/>
          <a:p>
            <a:r>
              <a:rPr lang="en-US" sz="2800" dirty="0" err="1"/>
              <a:t>Kunia</a:t>
            </a:r>
            <a:r>
              <a:rPr lang="en-US" sz="2800" dirty="0"/>
              <a:t> Village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4"/>
          <a:stretch/>
        </p:blipFill>
        <p:spPr>
          <a:xfrm>
            <a:off x="0" y="381000"/>
            <a:ext cx="786580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7048" y="5791200"/>
            <a:ext cx="5486400" cy="566738"/>
          </a:xfrm>
        </p:spPr>
        <p:txBody>
          <a:bodyPr/>
          <a:lstStyle/>
          <a:p>
            <a:r>
              <a:rPr lang="en-US" dirty="0"/>
              <a:t>Courtyard Apartments, Kalispell Montana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7391400" cy="5543550"/>
          </a:xfrm>
        </p:spPr>
      </p:pic>
    </p:spTree>
    <p:extLst>
      <p:ext uri="{BB962C8B-B14F-4D97-AF65-F5344CB8AC3E}">
        <p14:creationId xmlns:p14="http://schemas.microsoft.com/office/powerpoint/2010/main" val="7924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58674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Meadowlark Apartments, Ronan Montana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" y="3810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482793" cy="3730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571219">
            <a:off x="577155" y="4185220"/>
            <a:ext cx="2809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French Script MT" panose="03020402040607040605" pitchFamily="66" charset="0"/>
              </a:rPr>
              <a:t>Established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</a:p>
          <a:p>
            <a:r>
              <a:rPr lang="en-US" sz="5400" b="1" dirty="0">
                <a:latin typeface="French Script MT" panose="03020402040607040605" pitchFamily="66" charset="0"/>
              </a:rPr>
              <a:t>in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  <a:r>
              <a:rPr lang="en-US" sz="2000" dirty="0">
                <a:latin typeface="French Script MT" panose="03020402040607040605" pitchFamily="66" charset="0"/>
              </a:rPr>
              <a:t>◊ </a:t>
            </a:r>
            <a:r>
              <a:rPr lang="en-US" sz="5400" b="1" dirty="0">
                <a:latin typeface="French Script MT" panose="03020402040607040605" pitchFamily="66" charset="0"/>
              </a:rPr>
              <a:t>2014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  <a:r>
              <a:rPr lang="en-US" sz="2000" dirty="0">
                <a:latin typeface="French Script MT" panose="03020402040607040605" pitchFamily="66" charset="0"/>
              </a:rPr>
              <a:t>◊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9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increase the variety and volume of housing on native lands</a:t>
            </a:r>
          </a:p>
          <a:p>
            <a:r>
              <a:rPr lang="en-US" dirty="0"/>
              <a:t>Emphasis on leveraging IHBG with other funding that is not yet widely accessed by native communities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Academy Offers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Combines training with technical assistance to apply lessons directly to a housing project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Multi-year program offers: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Five training weeks spread over 18 months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Coaching for a housing project between trainings and for a year after</a:t>
            </a:r>
            <a:endParaRPr lang="en-US" sz="28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Participants commit to sending two staff to all the trainings, plus time to work on the housing project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Commitment of staff time and travel cost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Academy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Eligible applicants are NAHASDA grantees: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Tribal housing authorities/TDHE’s/housing departments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Successful applicants will have: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Some recent development experience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 viable housing project to work 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 desire to stretch/innovate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W-Di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8"/>
          <a:stretch/>
        </p:blipFill>
        <p:spPr>
          <a:xfrm>
            <a:off x="609600" y="1540488"/>
            <a:ext cx="8229600" cy="4892824"/>
          </a:xfrm>
        </p:spPr>
      </p:pic>
    </p:spTree>
    <p:extLst>
      <p:ext uri="{BB962C8B-B14F-4D97-AF65-F5344CB8AC3E}">
        <p14:creationId xmlns:p14="http://schemas.microsoft.com/office/powerpoint/2010/main" val="8470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791200"/>
            <a:ext cx="5486400" cy="566738"/>
          </a:xfrm>
        </p:spPr>
        <p:txBody>
          <a:bodyPr/>
          <a:lstStyle/>
          <a:p>
            <a:r>
              <a:rPr lang="en-US" dirty="0"/>
              <a:t>THE Academy – fun with many hats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25400" y="381000"/>
            <a:ext cx="7253288" cy="5439966"/>
          </a:xfrm>
        </p:spPr>
      </p:pic>
    </p:spTree>
    <p:extLst>
      <p:ext uri="{BB962C8B-B14F-4D97-AF65-F5344CB8AC3E}">
        <p14:creationId xmlns:p14="http://schemas.microsoft.com/office/powerpoint/2010/main" val="22209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8677"/>
          </a:xfrm>
        </p:spPr>
        <p:txBody>
          <a:bodyPr>
            <a:normAutofit fontScale="90000"/>
          </a:bodyPr>
          <a:lstStyle/>
          <a:p>
            <a:r>
              <a:rPr lang="en-US" dirty="0"/>
              <a:t>Rural Community Assistance 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RCAC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Serving 13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western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states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and the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Pacific Islands </a:t>
            </a:r>
          </a:p>
          <a:p>
            <a:pPr>
              <a:lnSpc>
                <a:spcPct val="150000"/>
              </a:lnSpc>
            </a:pPr>
            <a:endParaRPr lang="en-US" sz="35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4940"/>
            <a:ext cx="4703200" cy="32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Academy – Next 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5721"/>
            <a:ext cx="8229600" cy="429736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/>
              <a:t>Will apply for funding in 2020</a:t>
            </a:r>
          </a:p>
          <a:p>
            <a:pPr marL="285750" indent="-285750"/>
            <a:r>
              <a:rPr lang="en-US" sz="2800" dirty="0"/>
              <a:t>If successful, application process will open in winter 2020.</a:t>
            </a:r>
          </a:p>
          <a:p>
            <a:pPr marL="285750" indent="-285750"/>
            <a:r>
              <a:rPr lang="en-US" sz="2800" dirty="0"/>
              <a:t>May be open to nonprofits in partnership with tribes  </a:t>
            </a:r>
          </a:p>
          <a:p>
            <a:pPr marL="285750" indent="-285750"/>
            <a:endParaRPr lang="en-US" sz="2800" dirty="0"/>
          </a:p>
          <a:p>
            <a:endParaRPr lang="en-US" sz="2800" dirty="0"/>
          </a:p>
          <a:p>
            <a:pPr marL="285750" indent="-285750"/>
            <a:endParaRPr lang="en-US" sz="2800" dirty="0"/>
          </a:p>
          <a:p>
            <a:pPr marL="285750" indent="-285750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4300"/>
            <a:ext cx="1600200" cy="240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5250281"/>
            <a:ext cx="3505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Eileen Piekarz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EPiekarz@rcac.org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9592" y="472431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147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482793" cy="3730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499" y="1464019"/>
            <a:ext cx="5143502" cy="1077218"/>
          </a:xfrm>
          <a:prstGeom prst="rect">
            <a:avLst/>
          </a:prstGeom>
          <a:solidFill>
            <a:srgbClr val="FDCEA0"/>
          </a:solidFill>
          <a:ln w="28575"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DEVELOPMENT ESSENTIALS</a:t>
            </a:r>
            <a:endParaRPr lang="en-US" sz="32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571219">
            <a:off x="577155" y="4185220"/>
            <a:ext cx="2809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French Script MT" panose="03020402040607040605" pitchFamily="66" charset="0"/>
              </a:rPr>
              <a:t>Established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</a:p>
          <a:p>
            <a:r>
              <a:rPr lang="en-US" sz="5400" b="1" dirty="0">
                <a:latin typeface="French Script MT" panose="03020402040607040605" pitchFamily="66" charset="0"/>
              </a:rPr>
              <a:t>in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  <a:r>
              <a:rPr lang="en-US" sz="2000" dirty="0">
                <a:latin typeface="French Script MT" panose="03020402040607040605" pitchFamily="66" charset="0"/>
              </a:rPr>
              <a:t>◊ </a:t>
            </a:r>
            <a:r>
              <a:rPr lang="en-US" sz="5400" b="1" dirty="0">
                <a:latin typeface="French Script MT" panose="03020402040607040605" pitchFamily="66" charset="0"/>
              </a:rPr>
              <a:t>2019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  <a:r>
              <a:rPr lang="en-US" sz="2000" dirty="0">
                <a:latin typeface="French Script MT" panose="03020402040607040605" pitchFamily="66" charset="0"/>
              </a:rPr>
              <a:t>◊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5699" y="4580085"/>
            <a:ext cx="434340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401154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THE Development Essentials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NAHASDA grantees &amp; TDHEs</a:t>
            </a:r>
          </a:p>
          <a:p>
            <a:r>
              <a:rPr lang="en-US" dirty="0"/>
              <a:t>Key representatives from:</a:t>
            </a:r>
          </a:p>
          <a:p>
            <a:pPr lvl="1"/>
            <a:r>
              <a:rPr lang="en-US" dirty="0"/>
              <a:t>Housing Staff</a:t>
            </a:r>
          </a:p>
          <a:p>
            <a:pPr lvl="1"/>
            <a:r>
              <a:rPr lang="en-US" dirty="0"/>
              <a:t>Tribal Councils</a:t>
            </a:r>
          </a:p>
          <a:p>
            <a:pPr lvl="1"/>
            <a:r>
              <a:rPr lang="en-US" dirty="0"/>
              <a:t>Housing Boards</a:t>
            </a:r>
          </a:p>
          <a:p>
            <a:pPr lvl="1"/>
            <a:r>
              <a:rPr lang="en-US" dirty="0"/>
              <a:t>Native CDFIs</a:t>
            </a:r>
          </a:p>
          <a:p>
            <a:pPr lvl="1"/>
            <a:r>
              <a:rPr lang="en-US" dirty="0"/>
              <a:t>Planning Departments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3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Three-day course</a:t>
            </a:r>
          </a:p>
          <a:p>
            <a:pPr lvl="1"/>
            <a:r>
              <a:rPr lang="en-US" dirty="0"/>
              <a:t>Offered 3 times in 2020</a:t>
            </a:r>
          </a:p>
          <a:p>
            <a:pPr lvl="1"/>
            <a:r>
              <a:rPr lang="en-US" dirty="0"/>
              <a:t>Potential Cities: Spokane, Phoenix, Denver</a:t>
            </a:r>
          </a:p>
          <a:p>
            <a:r>
              <a:rPr lang="en-US" dirty="0"/>
              <a:t>Participants commit to attend all 3 days</a:t>
            </a:r>
          </a:p>
          <a:p>
            <a:pPr lvl="1"/>
            <a:r>
              <a:rPr lang="en-US" dirty="0"/>
              <a:t>Some scholarships available (Details TBD)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THE Development Essentials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 to housing development</a:t>
            </a:r>
          </a:p>
          <a:p>
            <a:r>
              <a:rPr lang="en-US"/>
              <a:t>Wait-list analysis – your own needs</a:t>
            </a:r>
          </a:p>
          <a:p>
            <a:r>
              <a:rPr lang="en-US"/>
              <a:t>Introduction to lending</a:t>
            </a:r>
          </a:p>
          <a:p>
            <a:r>
              <a:rPr lang="en-US"/>
              <a:t>Overview of leveraging funding sources</a:t>
            </a:r>
          </a:p>
          <a:p>
            <a:r>
              <a:rPr lang="en-US"/>
              <a:t>Development team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To Contact?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1752600"/>
            <a:ext cx="1917192" cy="2875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029200"/>
            <a:ext cx="3276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Erika Holzhauer</a:t>
            </a:r>
          </a:p>
          <a:p>
            <a:r>
              <a:rPr lang="en-US" sz="2600" b="1" dirty="0">
                <a:hlinkClick r:id="rId3"/>
              </a:rPr>
              <a:t>eholzhauer@rcac.org</a:t>
            </a:r>
            <a:endParaRPr lang="en-US" sz="2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3542348" cy="47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6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Counseling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87172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Teresa Bardwell</a:t>
            </a:r>
          </a:p>
          <a:p>
            <a:r>
              <a:rPr lang="en-US" sz="2400" b="1" dirty="0">
                <a:hlinkClick r:id="rId3"/>
              </a:rPr>
              <a:t>tbardwell@rcac.org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485900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1148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hlinkClick r:id="rId5"/>
              </a:rPr>
              <a:t>https://www.rcac.org/housing/housing-counseling/hud-approved-counseling-agency/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80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Housing Counseling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HUD Housing Counseling grant funding passed through RCAC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Conditional approval as a HUD Housing Counseling Agency through RCAC’s affiliation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RCAC Training scholarships, place-based training opportunities as available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Affiliation with a network of housing counseling agencies within the rural Western United States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Assistance through TA and monthly webinars with program compliance, designing forms, program updates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0160"/>
            <a:ext cx="8229600" cy="2225040"/>
          </a:xfrm>
        </p:spPr>
        <p:txBody>
          <a:bodyPr/>
          <a:lstStyle/>
          <a:p>
            <a:r>
              <a:rPr lang="en-US" dirty="0"/>
              <a:t>RCAC Loan Fund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70104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662777" cy="2375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79892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Juanita Hallstrom</a:t>
            </a:r>
          </a:p>
          <a:p>
            <a:r>
              <a:rPr lang="en-US" sz="2400" b="1" dirty="0">
                <a:hlinkClick r:id="rId4"/>
              </a:rPr>
              <a:t>JHallstrom@rcac.org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98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40704"/>
          <a:stretch/>
        </p:blipFill>
        <p:spPr bwMode="auto">
          <a:xfrm>
            <a:off x="1600200" y="381000"/>
            <a:ext cx="5029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6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0160"/>
            <a:ext cx="8229600" cy="2225040"/>
          </a:xfrm>
        </p:spPr>
        <p:txBody>
          <a:bodyPr/>
          <a:lstStyle/>
          <a:p>
            <a:r>
              <a:rPr lang="en-US" dirty="0"/>
              <a:t>Building Rural Economies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0"/>
            <a:ext cx="35814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71219">
            <a:off x="6076966" y="977513"/>
            <a:ext cx="2809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French Script MT" panose="03020402040607040605" pitchFamily="66" charset="0"/>
              </a:rPr>
              <a:t>Established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</a:p>
          <a:p>
            <a:r>
              <a:rPr lang="en-US" sz="5400" b="1" dirty="0">
                <a:latin typeface="French Script MT" panose="03020402040607040605" pitchFamily="66" charset="0"/>
              </a:rPr>
              <a:t>in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  <a:r>
              <a:rPr lang="en-US" sz="2000" dirty="0">
                <a:latin typeface="French Script MT" panose="03020402040607040605" pitchFamily="66" charset="0"/>
              </a:rPr>
              <a:t>◊ </a:t>
            </a:r>
            <a:r>
              <a:rPr lang="en-US" sz="5400" b="1" dirty="0">
                <a:latin typeface="French Script MT" panose="03020402040607040605" pitchFamily="66" charset="0"/>
              </a:rPr>
              <a:t>2013</a:t>
            </a:r>
            <a:r>
              <a:rPr lang="en-US" sz="5400" dirty="0">
                <a:latin typeface="French Script MT" panose="03020402040607040605" pitchFamily="66" charset="0"/>
              </a:rPr>
              <a:t> </a:t>
            </a:r>
            <a:r>
              <a:rPr lang="en-US" sz="2000" dirty="0">
                <a:latin typeface="French Script MT" panose="03020402040607040605" pitchFamily="66" charset="0"/>
              </a:rPr>
              <a:t>◊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6" y="457200"/>
            <a:ext cx="1570611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79892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Pam Higgins</a:t>
            </a:r>
          </a:p>
          <a:p>
            <a:r>
              <a:rPr lang="en-US" sz="2400" b="1" dirty="0">
                <a:hlinkClick r:id="rId4"/>
              </a:rPr>
              <a:t>PHiggins@rcac.org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12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RCAC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2895600"/>
            <a:ext cx="2276856" cy="3415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501822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/>
              <a:t>Erika Holzhauer</a:t>
            </a:r>
          </a:p>
          <a:p>
            <a:r>
              <a:rPr lang="en-US" sz="2600" b="1" dirty="0">
                <a:hlinkClick r:id="rId4"/>
              </a:rPr>
              <a:t>eholzhauer@rcac.org</a:t>
            </a:r>
            <a:endParaRPr lang="en-US" sz="2600" b="1" dirty="0"/>
          </a:p>
          <a:p>
            <a:r>
              <a:rPr lang="en-US" sz="2600" b="1" dirty="0"/>
              <a:t>(707) 349-8556</a:t>
            </a:r>
            <a:r>
              <a:rPr lang="en-US" dirty="0"/>
              <a:t>	</a:t>
            </a:r>
            <a:r>
              <a:rPr lang="en-US" dirty="0">
                <a:solidFill>
                  <a:srgbClr val="276092"/>
                </a:solidFill>
              </a:rPr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776" y="1752600"/>
            <a:ext cx="8193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RCAC website: </a:t>
            </a:r>
            <a:r>
              <a:rPr lang="en-US" sz="5000" b="1" dirty="0">
                <a:hlinkClick r:id="rId5"/>
              </a:rPr>
              <a:t>www.rcac.org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43951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RCAC’s Mission &amp; 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Creating opportunities in rural America</a:t>
            </a:r>
          </a:p>
          <a:p>
            <a:r>
              <a:rPr lang="en-US"/>
              <a:t>Provides training, technical and financial resources and advocacy so rural communities can achieve their goals and visions.</a:t>
            </a:r>
          </a:p>
          <a:p>
            <a:r>
              <a:rPr lang="en-US"/>
              <a:t>Envisions vibrant, healthy and enduring rural communities throughout the west.</a:t>
            </a:r>
          </a:p>
          <a:p>
            <a:r>
              <a:rPr lang="en-US"/>
              <a:t>Key values: leadership, collaboration, commitment, quality and integrity.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Serve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Tribal organizations</a:t>
            </a:r>
          </a:p>
          <a:p>
            <a:r>
              <a:rPr lang="en-US"/>
              <a:t>Rural communities and organizations</a:t>
            </a:r>
          </a:p>
          <a:p>
            <a:r>
              <a:rPr lang="en-US"/>
              <a:t>Farmworkers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8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597" y="685800"/>
            <a:ext cx="4292601" cy="39122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Capacity Building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Access to Resources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Technical Assistance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Training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Advocacy</a:t>
            </a:r>
            <a:br>
              <a:rPr lang="en-US" b="0" dirty="0">
                <a:solidFill>
                  <a:schemeClr val="tx1"/>
                </a:solidFill>
              </a:rPr>
            </a:b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4998" y="88213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36699"/>
                </a:solidFill>
                <a:latin typeface="Arial Narrow" panose="020B0606020202030204" pitchFamily="34" charset="0"/>
              </a:rPr>
              <a:t>Five Core Services</a:t>
            </a:r>
          </a:p>
        </p:txBody>
      </p:sp>
    </p:spTree>
    <p:extLst>
      <p:ext uri="{BB962C8B-B14F-4D97-AF65-F5344CB8AC3E}">
        <p14:creationId xmlns:p14="http://schemas.microsoft.com/office/powerpoint/2010/main" val="422165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Services for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78" y="1752600"/>
            <a:ext cx="8229600" cy="363266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4A7628"/>
                </a:solidFill>
              </a:rPr>
              <a:t>Development Solutions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4A7628"/>
                </a:solidFill>
              </a:rPr>
              <a:t>Tribal Housing Excellence Academy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4A7628"/>
                </a:solidFill>
              </a:rPr>
              <a:t>Coming Soon! THE Development Essentials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4A7628"/>
                </a:solidFill>
              </a:rPr>
              <a:t>Building Rural Economies</a:t>
            </a:r>
          </a:p>
          <a:p>
            <a:pPr>
              <a:spcAft>
                <a:spcPts val="600"/>
              </a:spcAft>
            </a:pPr>
            <a:r>
              <a:rPr lang="en-US" sz="2200" i="1" dirty="0"/>
              <a:t>Mutual Self-help Housing TA</a:t>
            </a:r>
          </a:p>
          <a:p>
            <a:pPr>
              <a:spcAft>
                <a:spcPts val="600"/>
              </a:spcAft>
            </a:pPr>
            <a:r>
              <a:rPr lang="en-US" sz="2200" i="1" dirty="0"/>
              <a:t>HUD Housing Counseling </a:t>
            </a:r>
          </a:p>
          <a:p>
            <a:pPr>
              <a:spcAft>
                <a:spcPts val="600"/>
              </a:spcAft>
            </a:pPr>
            <a:r>
              <a:rPr lang="en-US" sz="2200" i="1" dirty="0"/>
              <a:t>502 Direct Packaging Program </a:t>
            </a:r>
          </a:p>
          <a:p>
            <a:pPr>
              <a:spcAft>
                <a:spcPts val="600"/>
              </a:spcAft>
            </a:pPr>
            <a:r>
              <a:rPr lang="en-US" sz="2200" i="1" dirty="0"/>
              <a:t>Loan Fund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27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Solutions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Rental Housing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524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87172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Dave Ferrier</a:t>
            </a:r>
          </a:p>
          <a:p>
            <a:r>
              <a:rPr lang="en-US" sz="2400" b="1" dirty="0">
                <a:hlinkClick r:id="rId4"/>
              </a:rPr>
              <a:t>dferrier@rcac.org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9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Encourage and build the capacity of the rural housing network</a:t>
            </a:r>
          </a:p>
          <a:p>
            <a:r>
              <a:rPr lang="en-US" dirty="0"/>
              <a:t>Tribes and Native communities have capacity to build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9897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theme/theme1.xml><?xml version="1.0" encoding="utf-8"?>
<a:theme xmlns:a="http://schemas.openxmlformats.org/drawingml/2006/main" name="RCAC_Powerpoint_Template_2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 State Housing Conf RCAC, FINAL, nj" id="{8E1A082D-96C9-48EA-A0A9-01FDFB5DD8F6}" vid="{0620B31C-F8A2-43A7-8D9F-CE7525B6C7BB}"/>
    </a:ext>
  </a:extLst>
</a:theme>
</file>

<file path=ppt/theme/theme2.xml><?xml version="1.0" encoding="utf-8"?>
<a:theme xmlns:a="http://schemas.openxmlformats.org/drawingml/2006/main" name="RCAC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 State Housing Conf RCAC, FINAL, nj" id="{8E1A082D-96C9-48EA-A0A9-01FDFB5DD8F6}" vid="{D3C6E6C5-22C1-417E-8983-0B622C4E911F}"/>
    </a:ext>
  </a:extLst>
</a:theme>
</file>

<file path=ppt/theme/theme3.xml><?xml version="1.0" encoding="utf-8"?>
<a:theme xmlns:a="http://schemas.openxmlformats.org/drawingml/2006/main" name="RCAC Powerpoint - OWEESTA Presentation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 State Housing Conf RCAC, FINAL, nj" id="{8E1A082D-96C9-48EA-A0A9-01FDFB5DD8F6}" vid="{CB1182A5-3420-4521-910F-9B7208E3E5D6}"/>
    </a:ext>
  </a:extLst>
</a:theme>
</file>

<file path=ppt/theme/theme4.xml><?xml version="1.0" encoding="utf-8"?>
<a:theme xmlns:a="http://schemas.openxmlformats.org/drawingml/2006/main" name="1_RCAC_Powerpoint_General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 State Housing Conf RCAC, FINAL, nj" id="{8E1A082D-96C9-48EA-A0A9-01FDFB5DD8F6}" vid="{655A5521-6FB8-43E3-AA5E-A7E647CD9B4A}"/>
    </a:ext>
  </a:extLst>
</a:theme>
</file>

<file path=ppt/theme/theme5.xml><?xml version="1.0" encoding="utf-8"?>
<a:theme xmlns:a="http://schemas.openxmlformats.org/drawingml/2006/main" name="3_RCAC_Powerpoint_General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 State Housing Conf RCAC, FINAL, nj" id="{8E1A082D-96C9-48EA-A0A9-01FDFB5DD8F6}" vid="{AAEB12A4-6866-4D31-AF9D-480E1A4F8219}"/>
    </a:ext>
  </a:extLst>
</a:theme>
</file>

<file path=ppt/theme/theme6.xml><?xml version="1.0" encoding="utf-8"?>
<a:theme xmlns:a="http://schemas.openxmlformats.org/drawingml/2006/main" name="5_RCAC_Powerpoint_General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 State Housing Conf RCAC, FINAL, nj" id="{8E1A082D-96C9-48EA-A0A9-01FDFB5DD8F6}" vid="{4B36579A-FB05-4740-B278-210B5089958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A7BB0B57C33408CC6192D50E8D694" ma:contentTypeVersion="14" ma:contentTypeDescription="Create a new document." ma:contentTypeScope="" ma:versionID="29fae68b58b693bf7b2146c94a2702a9">
  <xsd:schema xmlns:xsd="http://www.w3.org/2001/XMLSchema" xmlns:xs="http://www.w3.org/2001/XMLSchema" xmlns:p="http://schemas.microsoft.com/office/2006/metadata/properties" xmlns:ns2="2b36405f-2f59-4ef6-8fdd-2520dc8f2826" targetNamespace="http://schemas.microsoft.com/office/2006/metadata/properties" ma:root="true" ma:fieldsID="8fabb57bd60bd2c89d411d3ff9541399" ns2:_="">
    <xsd:import namespace="2b36405f-2f59-4ef6-8fdd-2520dc8f2826"/>
    <xsd:element name="properties">
      <xsd:complexType>
        <xsd:sequence>
          <xsd:element name="documentManagement">
            <xsd:complexType>
              <xsd:all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6405f-2f59-4ef6-8fdd-2520dc8f2826" elementFormDefault="qualified">
    <xsd:import namespace="http://schemas.microsoft.com/office/2006/documentManagement/types"/>
    <xsd:import namespace="http://schemas.microsoft.com/office/infopath/2007/PartnerControls"/>
    <xsd:element name="Purpose" ma:index="4" nillable="true" ma:displayName="Purpose" ma:description="Column to help when creating views" ma:internalName="Purpos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Detail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2b36405f-2f59-4ef6-8fdd-2520dc8f2826" xsi:nil="true"/>
  </documentManagement>
</p:properties>
</file>

<file path=customXml/itemProps1.xml><?xml version="1.0" encoding="utf-8"?>
<ds:datastoreItem xmlns:ds="http://schemas.openxmlformats.org/officeDocument/2006/customXml" ds:itemID="{61CD49CB-B763-4147-90A8-BB73B9034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36405f-2f59-4ef6-8fdd-2520dc8f28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9A77B4-2DAF-4BA0-B8DB-1B89CB64B2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2C255-2DF5-4B11-8D65-C59D25289C3E}">
  <ds:schemaRefs>
    <ds:schemaRef ds:uri="http://purl.org/dc/terms/"/>
    <ds:schemaRef ds:uri="http://schemas.openxmlformats.org/package/2006/metadata/core-properties"/>
    <ds:schemaRef ds:uri="2b36405f-2f59-4ef6-8fdd-2520dc8f282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Rural Econ Dev Oppor Montana communities</Template>
  <TotalTime>871</TotalTime>
  <Words>746</Words>
  <Application>Microsoft Office PowerPoint</Application>
  <PresentationFormat>On-screen Show (4:3)</PresentationFormat>
  <Paragraphs>162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Calibri</vt:lpstr>
      <vt:lpstr>Cambria Math</vt:lpstr>
      <vt:lpstr>French Script MT</vt:lpstr>
      <vt:lpstr>RCAC_Powerpoint_Template_2</vt:lpstr>
      <vt:lpstr>RCAC</vt:lpstr>
      <vt:lpstr>RCAC Powerpoint - OWEESTA Presentation</vt:lpstr>
      <vt:lpstr>1_RCAC_Powerpoint_General</vt:lpstr>
      <vt:lpstr>3_RCAC_Powerpoint_General</vt:lpstr>
      <vt:lpstr>5_RCAC_Powerpoint_General</vt:lpstr>
      <vt:lpstr> Opportunities for Communities and Rural Partnerships </vt:lpstr>
      <vt:lpstr>Rural Community Assistance Corporation</vt:lpstr>
      <vt:lpstr>Why do we CARE???</vt:lpstr>
      <vt:lpstr>RCAC’s Mission &amp; Vision </vt:lpstr>
      <vt:lpstr>Who We Serve   </vt:lpstr>
      <vt:lpstr> Capacity Building  Access to Resources Technical Assistance  Training Advocacy </vt:lpstr>
      <vt:lpstr>Our Services for Housing</vt:lpstr>
      <vt:lpstr>Development Solutions</vt:lpstr>
      <vt:lpstr>Our Goals</vt:lpstr>
      <vt:lpstr>Roles We Play</vt:lpstr>
      <vt:lpstr>Kunia Village</vt:lpstr>
      <vt:lpstr>Courtyard Apartments, Kalispell Montana</vt:lpstr>
      <vt:lpstr>Meadowlark Apartments, Ronan Montana</vt:lpstr>
      <vt:lpstr>PowerPoint Presentation</vt:lpstr>
      <vt:lpstr>Tribal Housing Excellence Academy</vt:lpstr>
      <vt:lpstr>What THE Academy Offers</vt:lpstr>
      <vt:lpstr>Who Is THE Academy For?</vt:lpstr>
      <vt:lpstr>W-Di</vt:lpstr>
      <vt:lpstr>THE Academy – fun with many hats</vt:lpstr>
      <vt:lpstr>THE Academy – Next Round</vt:lpstr>
      <vt:lpstr>PowerPoint Presentation</vt:lpstr>
      <vt:lpstr>Who Is THE Development Essentials For?</vt:lpstr>
      <vt:lpstr>New Course</vt:lpstr>
      <vt:lpstr>What THE Development Essentials Offers</vt:lpstr>
      <vt:lpstr>Who To Contact?</vt:lpstr>
      <vt:lpstr>Housing Counseling</vt:lpstr>
      <vt:lpstr>Seeking Housing Counseling Agencies</vt:lpstr>
      <vt:lpstr>RCAC Loan Fund</vt:lpstr>
      <vt:lpstr>PowerPoint Presentation</vt:lpstr>
      <vt:lpstr>Building Rural Economies</vt:lpstr>
      <vt:lpstr>Contact RCAC</vt:lpstr>
    </vt:vector>
  </TitlesOfParts>
  <Company>Rural Community Assitance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Communities and Rural Partnerships across Montana</dc:title>
  <dc:creator>Nancy Jacobsen</dc:creator>
  <cp:lastModifiedBy>Linda Russ-Niezgodzki</cp:lastModifiedBy>
  <cp:revision>36</cp:revision>
  <cp:lastPrinted>2019-10-08T03:54:44Z</cp:lastPrinted>
  <dcterms:created xsi:type="dcterms:W3CDTF">2019-06-12T19:44:31Z</dcterms:created>
  <dcterms:modified xsi:type="dcterms:W3CDTF">2019-10-09T22:06:10Z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0x010100B49A7BB0B57C33408CC6192D50E8D694</vt:lpwstr>
  </property>
  <property fmtid="{D5CDD505-2E9C-101B-9397-08002B2CF9AE}" pid="3" name="_dlc_DocIdItemGuid">
    <vt:lpwstr>4806f858-75f6-48c2-9000-96fe443fa9e1</vt:lpwstr>
  </property>
  <property fmtid="{D5CDD505-2E9C-101B-9397-08002B2CF9AE}" pid="4" name="Program Area">
    <vt:lpwstr>496;#Environmental|d5a6e1b4-94e9-486a-9679-c9edb41b263a;#511;#Housing and Community|83a6eea4-b78c-419d-8131-8180c6e04cf9;#512;#Loan Fund|89143590-25f0-4047-a1eb-fd75e5f1c84f</vt:lpwstr>
  </property>
  <property fmtid="{D5CDD505-2E9C-101B-9397-08002B2CF9AE}" pid="5" name="State">
    <vt:lpwstr>288;#CA|0bed395c-6552-4bb0-9f59-37322540f5ac</vt:lpwstr>
  </property>
  <property fmtid="{D5CDD505-2E9C-101B-9397-08002B2CF9AE}" pid="6" name="Year Created">
    <vt:lpwstr>501;#2013|afcc0be1-3e38-4c51-892d-6a94af483940</vt:lpwstr>
  </property>
</Properties>
</file>