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306" r:id="rId4"/>
    <p:sldId id="268" r:id="rId5"/>
    <p:sldId id="308" r:id="rId6"/>
    <p:sldId id="309" r:id="rId7"/>
    <p:sldId id="310" r:id="rId8"/>
    <p:sldId id="272" r:id="rId9"/>
    <p:sldId id="273" r:id="rId10"/>
    <p:sldId id="312" r:id="rId11"/>
    <p:sldId id="311" r:id="rId12"/>
    <p:sldId id="313" r:id="rId13"/>
    <p:sldId id="314" r:id="rId14"/>
    <p:sldId id="278" r:id="rId15"/>
    <p:sldId id="315" r:id="rId16"/>
    <p:sldId id="317" r:id="rId17"/>
    <p:sldId id="318" r:id="rId18"/>
    <p:sldId id="282" r:id="rId19"/>
    <p:sldId id="319" r:id="rId20"/>
    <p:sldId id="321" r:id="rId21"/>
    <p:sldId id="323" r:id="rId22"/>
    <p:sldId id="324" r:id="rId23"/>
    <p:sldId id="325" r:id="rId24"/>
    <p:sldId id="327" r:id="rId25"/>
    <p:sldId id="328" r:id="rId26"/>
    <p:sldId id="329" r:id="rId27"/>
    <p:sldId id="330" r:id="rId28"/>
    <p:sldId id="331" r:id="rId29"/>
    <p:sldId id="293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26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448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5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76200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34000"/>
            <a:ext cx="91440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</a:lstStyle>
          <a:p>
            <a:pPr lvl="0"/>
            <a:r>
              <a:rPr lang="en-US" dirty="0"/>
              <a:t>Click to add Trainer Name or Sub-Title</a:t>
            </a:r>
          </a:p>
        </p:txBody>
      </p:sp>
    </p:spTree>
    <p:extLst>
      <p:ext uri="{BB962C8B-B14F-4D97-AF65-F5344CB8AC3E}">
        <p14:creationId xmlns:p14="http://schemas.microsoft.com/office/powerpoint/2010/main" val="31653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0"/>
          </p:nvPr>
        </p:nvSpPr>
        <p:spPr>
          <a:xfrm>
            <a:off x="152400" y="990600"/>
            <a:ext cx="8839200" cy="4495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152400" y="1371600"/>
            <a:ext cx="8839200" cy="403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09600"/>
            <a:ext cx="5029200" cy="6096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797153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artArt Placeholder 9"/>
          <p:cNvSpPr>
            <a:spLocks noGrp="1"/>
          </p:cNvSpPr>
          <p:nvPr>
            <p:ph type="dgm" sz="quarter" idx="10"/>
          </p:nvPr>
        </p:nvSpPr>
        <p:spPr>
          <a:xfrm>
            <a:off x="381000" y="1447800"/>
            <a:ext cx="8382000" cy="381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66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ipArt Placeholder 7"/>
          <p:cNvSpPr>
            <a:spLocks noGrp="1"/>
          </p:cNvSpPr>
          <p:nvPr>
            <p:ph type="clipArt" sz="quarter" idx="10"/>
          </p:nvPr>
        </p:nvSpPr>
        <p:spPr>
          <a:xfrm>
            <a:off x="381000" y="990600"/>
            <a:ext cx="8458200" cy="4419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81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152400" y="1143000"/>
            <a:ext cx="8839200" cy="4343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2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ipArt Placeholder 3"/>
          <p:cNvSpPr>
            <a:spLocks noGrp="1"/>
          </p:cNvSpPr>
          <p:nvPr>
            <p:ph type="clipArt" sz="quarter" idx="10"/>
          </p:nvPr>
        </p:nvSpPr>
        <p:spPr>
          <a:xfrm>
            <a:off x="6172200" y="1981200"/>
            <a:ext cx="2667000" cy="2895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838200"/>
            <a:ext cx="54102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701637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ipArt Placeholder 3"/>
          <p:cNvSpPr>
            <a:spLocks noGrp="1"/>
          </p:cNvSpPr>
          <p:nvPr>
            <p:ph type="clipArt" sz="quarter" idx="10"/>
          </p:nvPr>
        </p:nvSpPr>
        <p:spPr>
          <a:xfrm>
            <a:off x="6172200" y="1981200"/>
            <a:ext cx="2667000" cy="2895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838200"/>
            <a:ext cx="54102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80121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202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495800"/>
            <a:ext cx="9144000" cy="76200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34000"/>
            <a:ext cx="91440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</a:lstStyle>
          <a:p>
            <a:pPr lvl="0"/>
            <a:r>
              <a:rPr lang="en-US" dirty="0"/>
              <a:t>www.RTHawkHousing.com</a:t>
            </a:r>
          </a:p>
        </p:txBody>
      </p:sp>
    </p:spTree>
    <p:extLst>
      <p:ext uri="{BB962C8B-B14F-4D97-AF65-F5344CB8AC3E}">
        <p14:creationId xmlns:p14="http://schemas.microsoft.com/office/powerpoint/2010/main" val="158777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28600" y="685800"/>
            <a:ext cx="19050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914400"/>
            <a:ext cx="6553200" cy="45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362200"/>
            <a:ext cx="1905000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429000"/>
            <a:ext cx="1905000" cy="25146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89301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54102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600" y="1600200"/>
            <a:ext cx="8763000" cy="381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0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54102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765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19400"/>
            <a:ext cx="8610600" cy="7620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93031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6200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3581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3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1722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038600" cy="43434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038600" cy="4114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64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2390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71600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540125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Add text or object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8200" y="1371600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3115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Add text or object</a:t>
            </a:r>
          </a:p>
        </p:txBody>
      </p:sp>
    </p:spTree>
    <p:extLst>
      <p:ext uri="{BB962C8B-B14F-4D97-AF65-F5344CB8AC3E}">
        <p14:creationId xmlns:p14="http://schemas.microsoft.com/office/powerpoint/2010/main" val="15012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3400" y="990600"/>
            <a:ext cx="8229600" cy="4343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8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76400"/>
            <a:ext cx="87630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901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4" r:id="rId3"/>
    <p:sldLayoutId id="2147483662" r:id="rId4"/>
    <p:sldLayoutId id="2147483663" r:id="rId5"/>
    <p:sldLayoutId id="2147483650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5" r:id="rId16"/>
    <p:sldLayoutId id="2147483666" r:id="rId17"/>
    <p:sldLayoutId id="2147483664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Life of an LIHTC Project in 60 Minutes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562600"/>
            <a:ext cx="9144000" cy="762000"/>
          </a:xfrm>
        </p:spPr>
        <p:txBody>
          <a:bodyPr>
            <a:noAutofit/>
          </a:bodyPr>
          <a:lstStyle/>
          <a:p>
            <a:r>
              <a:rPr lang="en-US" sz="2400" dirty="0"/>
              <a:t>October 9, 2019</a:t>
            </a:r>
            <a:br>
              <a:rPr lang="en-US" sz="2400" dirty="0"/>
            </a:br>
            <a:r>
              <a:rPr lang="en-US" sz="2400" dirty="0"/>
              <a:t>Southwest Tribal Housing Alliance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581400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Robin Thorne, Vice President</a:t>
            </a:r>
          </a:p>
          <a:p>
            <a:pPr algn="ctr"/>
            <a:r>
              <a:rPr lang="en-US" sz="2000" dirty="0"/>
              <a:t>Training &amp; Asset Management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23900" y="4648200"/>
            <a:ext cx="76962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82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5">
            <a:extLst>
              <a:ext uri="{FF2B5EF4-FFF2-40B4-BE49-F238E27FC236}">
                <a16:creationId xmlns:a16="http://schemas.microsoft.com/office/drawing/2014/main" id="{F33563CB-5C58-4D90-BBE4-BEA718E0E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3" y="559316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Planning Considerations: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Realistic Goals &amp; Timelines</a:t>
            </a:r>
          </a:p>
        </p:txBody>
      </p:sp>
      <p:sp>
        <p:nvSpPr>
          <p:cNvPr id="16389" name="TextBox 6">
            <a:extLst>
              <a:ext uri="{FF2B5EF4-FFF2-40B4-BE49-F238E27FC236}">
                <a16:creationId xmlns:a16="http://schemas.microsoft.com/office/drawing/2014/main" id="{B8ED76E3-8730-48E9-B236-439178F07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8610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400" dirty="0"/>
              <a:t>Develop a “real” budget to include all line items needed for your project-including:</a:t>
            </a:r>
            <a:br>
              <a:rPr lang="en-US" altLang="en-US" sz="2400" dirty="0"/>
            </a:br>
            <a:endParaRPr lang="en-US" altLang="en-US" sz="2400" dirty="0"/>
          </a:p>
          <a:p>
            <a:pPr>
              <a:spcBef>
                <a:spcPct val="0"/>
              </a:spcBef>
            </a:pPr>
            <a:r>
              <a:rPr lang="en-US" altLang="en-US" sz="2400" b="1" dirty="0"/>
              <a:t>Soft Costs </a:t>
            </a:r>
            <a:r>
              <a:rPr lang="en-US" altLang="en-US" sz="2400" dirty="0"/>
              <a:t>- Fees for: legal, accounting, architect, market study, environmental, capital needs assessment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</a:pPr>
            <a:r>
              <a:rPr lang="en-US" altLang="en-US" sz="2400" b="1" dirty="0"/>
              <a:t>Hard Costs </a:t>
            </a:r>
            <a:r>
              <a:rPr lang="en-US" altLang="en-US" sz="2400" dirty="0"/>
              <a:t>- Infrastructure &amp; Construction Costs</a:t>
            </a:r>
          </a:p>
          <a:p>
            <a:pPr marL="400050" lvl="1" indent="0">
              <a:spcBef>
                <a:spcPct val="0"/>
              </a:spcBef>
              <a:buNone/>
            </a:pPr>
            <a:r>
              <a:rPr lang="en-US" altLang="en-US" sz="2400" dirty="0"/>
              <a:t>*NOTE: when developing estimates utilize recognized construction estimating resources as well as internal &amp; local knowledge of current building costs</a:t>
            </a:r>
          </a:p>
        </p:txBody>
      </p:sp>
    </p:spTree>
    <p:extLst>
      <p:ext uri="{BB962C8B-B14F-4D97-AF65-F5344CB8AC3E}">
        <p14:creationId xmlns:p14="http://schemas.microsoft.com/office/powerpoint/2010/main" val="158772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5">
            <a:extLst>
              <a:ext uri="{FF2B5EF4-FFF2-40B4-BE49-F238E27FC236}">
                <a16:creationId xmlns:a16="http://schemas.microsoft.com/office/drawing/2014/main" id="{F33563CB-5C58-4D90-BBE4-BEA718E0E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2" y="559316"/>
            <a:ext cx="89732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Planning Considerations: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Determine Housing Needs</a:t>
            </a:r>
          </a:p>
        </p:txBody>
      </p:sp>
      <p:sp>
        <p:nvSpPr>
          <p:cNvPr id="16389" name="TextBox 6">
            <a:extLst>
              <a:ext uri="{FF2B5EF4-FFF2-40B4-BE49-F238E27FC236}">
                <a16:creationId xmlns:a16="http://schemas.microsoft.com/office/drawing/2014/main" id="{B8ED76E3-8730-48E9-B236-439178F07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734207"/>
            <a:ext cx="3962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Reduce your Waiting List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Dem&amp;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Alleviate Overcrowding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Homeownership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Rental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Green components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Availability of L&amp;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Environmental Review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Infrastructure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Infill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" y="1731579"/>
            <a:ext cx="377348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92" y="3191791"/>
            <a:ext cx="3241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New Construction</a:t>
            </a:r>
          </a:p>
        </p:txBody>
      </p:sp>
    </p:spTree>
    <p:extLst>
      <p:ext uri="{BB962C8B-B14F-4D97-AF65-F5344CB8AC3E}">
        <p14:creationId xmlns:p14="http://schemas.microsoft.com/office/powerpoint/2010/main" val="157467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5">
            <a:extLst>
              <a:ext uri="{FF2B5EF4-FFF2-40B4-BE49-F238E27FC236}">
                <a16:creationId xmlns:a16="http://schemas.microsoft.com/office/drawing/2014/main" id="{F33563CB-5C58-4D90-BBE4-BEA718E0E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2" y="559316"/>
            <a:ext cx="89732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Planning Considerations: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Determine Housing Needs</a:t>
            </a:r>
          </a:p>
        </p:txBody>
      </p:sp>
      <p:sp>
        <p:nvSpPr>
          <p:cNvPr id="16389" name="TextBox 6">
            <a:extLst>
              <a:ext uri="{FF2B5EF4-FFF2-40B4-BE49-F238E27FC236}">
                <a16:creationId xmlns:a16="http://schemas.microsoft.com/office/drawing/2014/main" id="{B8ED76E3-8730-48E9-B236-439178F07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574979"/>
            <a:ext cx="4495800" cy="399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indent="-365760">
              <a:lnSpc>
                <a:spcPts val="38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Homeowner Rehab</a:t>
            </a:r>
          </a:p>
          <a:p>
            <a:pPr indent="-365760">
              <a:lnSpc>
                <a:spcPts val="38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Rental Rehab</a:t>
            </a:r>
          </a:p>
          <a:p>
            <a:pPr indent="-365760">
              <a:lnSpc>
                <a:spcPts val="38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Manage Maintenance Costs</a:t>
            </a:r>
          </a:p>
          <a:p>
            <a:pPr indent="-365760">
              <a:lnSpc>
                <a:spcPts val="38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Improve Energy Efficiency</a:t>
            </a:r>
          </a:p>
          <a:p>
            <a:pPr indent="-365760">
              <a:lnSpc>
                <a:spcPts val="38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Environmental Concerns</a:t>
            </a:r>
          </a:p>
          <a:p>
            <a:pPr indent="-365760">
              <a:lnSpc>
                <a:spcPts val="38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Increase Space</a:t>
            </a:r>
          </a:p>
          <a:p>
            <a:pPr indent="-365760">
              <a:lnSpc>
                <a:spcPts val="38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Increase Amenities</a:t>
            </a:r>
          </a:p>
          <a:p>
            <a:pPr indent="-365760">
              <a:lnSpc>
                <a:spcPts val="38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Accessibility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" y="1731579"/>
            <a:ext cx="377348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3191790"/>
            <a:ext cx="2581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Rehabilitation</a:t>
            </a:r>
          </a:p>
        </p:txBody>
      </p:sp>
    </p:spTree>
    <p:extLst>
      <p:ext uri="{BB962C8B-B14F-4D97-AF65-F5344CB8AC3E}">
        <p14:creationId xmlns:p14="http://schemas.microsoft.com/office/powerpoint/2010/main" val="208179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5">
            <a:extLst>
              <a:ext uri="{FF2B5EF4-FFF2-40B4-BE49-F238E27FC236}">
                <a16:creationId xmlns:a16="http://schemas.microsoft.com/office/drawing/2014/main" id="{F33563CB-5C58-4D90-BBE4-BEA718E0E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2" y="559316"/>
            <a:ext cx="89732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Planning Considerations: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Determine Housing Needs</a:t>
            </a:r>
          </a:p>
        </p:txBody>
      </p:sp>
      <p:sp>
        <p:nvSpPr>
          <p:cNvPr id="16389" name="TextBox 6">
            <a:extLst>
              <a:ext uri="{FF2B5EF4-FFF2-40B4-BE49-F238E27FC236}">
                <a16:creationId xmlns:a16="http://schemas.microsoft.com/office/drawing/2014/main" id="{B8ED76E3-8730-48E9-B236-439178F07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15723"/>
            <a:ext cx="4495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Fencing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Housing Office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Community Facility Building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Playground / Basketball Court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Walking Trails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Social / Resident Services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Swimming Pool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Community Gardens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Police/Fire Substation</a:t>
            </a:r>
          </a:p>
          <a:p>
            <a:pPr indent="-365760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Resident Manager Unit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" y="1731579"/>
            <a:ext cx="377348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3216162"/>
            <a:ext cx="3254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Community Space</a:t>
            </a:r>
          </a:p>
        </p:txBody>
      </p:sp>
    </p:spTree>
    <p:extLst>
      <p:ext uri="{BB962C8B-B14F-4D97-AF65-F5344CB8AC3E}">
        <p14:creationId xmlns:p14="http://schemas.microsoft.com/office/powerpoint/2010/main" val="265322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17" y="609600"/>
            <a:ext cx="8610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Low Income Housing Tax Credits </a:t>
            </a:r>
          </a:p>
          <a:p>
            <a:pPr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(LIHTC) - EQUITY</a:t>
            </a:r>
          </a:p>
        </p:txBody>
      </p:sp>
      <p:sp>
        <p:nvSpPr>
          <p:cNvPr id="18437" name="TextBox 6">
            <a:extLst>
              <a:ext uri="{FF2B5EF4-FFF2-40B4-BE49-F238E27FC236}">
                <a16:creationId xmlns:a16="http://schemas.microsoft.com/office/drawing/2014/main" id="{A0B36691-37DC-40D1-BE76-D96D33654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17" y="1447800"/>
            <a:ext cx="8728039" cy="450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 dirty="0">
              <a:cs typeface="Arial" panose="020B0604020202020204" pitchFamily="34" charset="0"/>
            </a:endParaRPr>
          </a:p>
          <a:p>
            <a:pPr indent="-182880">
              <a:lnSpc>
                <a:spcPts val="2300"/>
              </a:lnSpc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Developed by Congress in 1986 to privatize affordable rental housing &amp; allow the federal government to administer funding opportunities rather than manage housing IRS Program</a:t>
            </a:r>
            <a:br>
              <a:rPr lang="en-US" altLang="en-US" sz="2400" dirty="0">
                <a:cs typeface="Arial" panose="020B0604020202020204" pitchFamily="34" charset="0"/>
              </a:rPr>
            </a:br>
            <a:endParaRPr lang="en-US" altLang="en-US" sz="2400" dirty="0">
              <a:cs typeface="Arial" panose="020B0604020202020204" pitchFamily="34" charset="0"/>
            </a:endParaRPr>
          </a:p>
          <a:p>
            <a:pPr indent="-182880">
              <a:lnSpc>
                <a:spcPts val="2300"/>
              </a:lnSpc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Treasury Department (IRS) program – Not HUD</a:t>
            </a:r>
            <a:br>
              <a:rPr lang="en-US" altLang="en-US" sz="2400" dirty="0">
                <a:cs typeface="Arial" panose="020B0604020202020204" pitchFamily="34" charset="0"/>
              </a:rPr>
            </a:br>
            <a:endParaRPr lang="en-US" altLang="en-US" sz="2400" dirty="0">
              <a:cs typeface="Arial" panose="020B0604020202020204" pitchFamily="34" charset="0"/>
            </a:endParaRPr>
          </a:p>
          <a:p>
            <a:pPr indent="-182880">
              <a:lnSpc>
                <a:spcPts val="2300"/>
              </a:lnSpc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Section 42 of the Internal Revenue Code (IRC) defines the LIHTC Program</a:t>
            </a:r>
          </a:p>
          <a:p>
            <a:pPr indent="-182880">
              <a:lnSpc>
                <a:spcPts val="2300"/>
              </a:lnSpc>
              <a:spcBef>
                <a:spcPct val="0"/>
              </a:spcBef>
            </a:pPr>
            <a:endParaRPr lang="en-US" altLang="en-US" sz="2400" dirty="0">
              <a:cs typeface="Arial" panose="020B0604020202020204" pitchFamily="34" charset="0"/>
            </a:endParaRPr>
          </a:p>
          <a:p>
            <a:pPr indent="-182880">
              <a:lnSpc>
                <a:spcPts val="2300"/>
              </a:lnSpc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Generates tax credits for investors</a:t>
            </a:r>
          </a:p>
          <a:p>
            <a:pPr indent="-182880">
              <a:lnSpc>
                <a:spcPts val="2300"/>
              </a:lnSpc>
              <a:spcBef>
                <a:spcPct val="0"/>
              </a:spcBef>
            </a:pPr>
            <a:endParaRPr lang="en-US" altLang="en-US" sz="2400" dirty="0">
              <a:cs typeface="Arial" panose="020B0604020202020204" pitchFamily="34" charset="0"/>
            </a:endParaRPr>
          </a:p>
          <a:p>
            <a:pPr indent="-182880">
              <a:lnSpc>
                <a:spcPts val="2300"/>
              </a:lnSpc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Dollar for Dollar reduction in tax liability</a:t>
            </a:r>
          </a:p>
          <a:p>
            <a:pPr indent="-182880">
              <a:lnSpc>
                <a:spcPts val="2300"/>
              </a:lnSpc>
              <a:spcBef>
                <a:spcPct val="0"/>
              </a:spcBef>
            </a:pPr>
            <a:endParaRPr lang="en-US" altLang="en-US" sz="2400" dirty="0">
              <a:cs typeface="Arial" panose="020B0604020202020204" pitchFamily="34" charset="0"/>
            </a:endParaRPr>
          </a:p>
          <a:p>
            <a:pPr indent="-182880">
              <a:lnSpc>
                <a:spcPts val="2300"/>
              </a:lnSpc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Partnership Structure</a:t>
            </a:r>
          </a:p>
        </p:txBody>
      </p:sp>
    </p:spTree>
    <p:extLst>
      <p:ext uri="{BB962C8B-B14F-4D97-AF65-F5344CB8AC3E}">
        <p14:creationId xmlns:p14="http://schemas.microsoft.com/office/powerpoint/2010/main" val="130005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17" y="609600"/>
            <a:ext cx="861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Low Income Housing Tax Credits </a:t>
            </a:r>
            <a:r>
              <a:rPr lang="en-US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(LIHTC) - EQUITY</a:t>
            </a:r>
          </a:p>
        </p:txBody>
      </p:sp>
      <p:sp>
        <p:nvSpPr>
          <p:cNvPr id="18437" name="TextBox 6">
            <a:extLst>
              <a:ext uri="{FF2B5EF4-FFF2-40B4-BE49-F238E27FC236}">
                <a16:creationId xmlns:a16="http://schemas.microsoft.com/office/drawing/2014/main" id="{A0B36691-37DC-40D1-BE76-D96D33654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15" y="1163598"/>
            <a:ext cx="8847085" cy="450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 dirty="0">
              <a:cs typeface="Arial" panose="020B0604020202020204" pitchFamily="34" charset="0"/>
            </a:endParaRPr>
          </a:p>
          <a:p>
            <a:pPr indent="-182880">
              <a:lnSpc>
                <a:spcPts val="2300"/>
              </a:lnSpc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Additional guidance is provided through revenue rulings, Technical Advice Memorandums (TAMs), Notices, Private Letter Rulings (PLRs), etc.</a:t>
            </a:r>
            <a:br>
              <a:rPr lang="en-US" altLang="en-US" sz="2400" dirty="0">
                <a:cs typeface="Arial" panose="020B0604020202020204" pitchFamily="34" charset="0"/>
              </a:rPr>
            </a:br>
            <a:endParaRPr lang="en-US" altLang="en-US" sz="2400" dirty="0">
              <a:cs typeface="Arial" panose="020B0604020202020204" pitchFamily="34" charset="0"/>
            </a:endParaRPr>
          </a:p>
          <a:p>
            <a:pPr indent="-182880">
              <a:lnSpc>
                <a:spcPts val="2300"/>
              </a:lnSpc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The LIHTC is a permanent part of the code – not subject to appropriation</a:t>
            </a:r>
            <a:br>
              <a:rPr lang="en-US" altLang="en-US" sz="2400" dirty="0">
                <a:cs typeface="Arial" panose="020B0604020202020204" pitchFamily="34" charset="0"/>
              </a:rPr>
            </a:br>
            <a:endParaRPr lang="en-US" altLang="en-US" sz="2400" dirty="0">
              <a:cs typeface="Arial" panose="020B0604020202020204" pitchFamily="34" charset="0"/>
            </a:endParaRPr>
          </a:p>
          <a:p>
            <a:pPr indent="-182880">
              <a:lnSpc>
                <a:spcPts val="2300"/>
              </a:lnSpc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Primarily used by institutional investors </a:t>
            </a:r>
          </a:p>
          <a:p>
            <a:pPr indent="-182880">
              <a:lnSpc>
                <a:spcPts val="2300"/>
              </a:lnSpc>
              <a:spcBef>
                <a:spcPct val="0"/>
              </a:spcBef>
            </a:pPr>
            <a:endParaRPr lang="en-US" altLang="en-US" sz="2400" dirty="0">
              <a:cs typeface="Arial" panose="020B0604020202020204" pitchFamily="34" charset="0"/>
            </a:endParaRPr>
          </a:p>
          <a:p>
            <a:pPr indent="-182880">
              <a:lnSpc>
                <a:spcPts val="2300"/>
              </a:lnSpc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Not a tax deduction </a:t>
            </a:r>
            <a:br>
              <a:rPr lang="en-US" altLang="en-US" sz="2400" dirty="0">
                <a:cs typeface="Arial" panose="020B0604020202020204" pitchFamily="34" charset="0"/>
              </a:rPr>
            </a:br>
            <a:endParaRPr lang="en-US" altLang="en-US" sz="2400" dirty="0">
              <a:cs typeface="Arial" panose="020B0604020202020204" pitchFamily="34" charset="0"/>
            </a:endParaRPr>
          </a:p>
          <a:p>
            <a:pPr indent="-182880">
              <a:lnSpc>
                <a:spcPts val="2300"/>
              </a:lnSpc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The credits offset an investor's taxes over a 10-year period</a:t>
            </a:r>
            <a:br>
              <a:rPr lang="en-US" altLang="en-US" sz="2400" dirty="0">
                <a:cs typeface="Arial" panose="020B0604020202020204" pitchFamily="34" charset="0"/>
              </a:rPr>
            </a:br>
            <a:endParaRPr lang="en-US" altLang="en-US" sz="2400" dirty="0">
              <a:cs typeface="Arial" panose="020B0604020202020204" pitchFamily="34" charset="0"/>
            </a:endParaRPr>
          </a:p>
          <a:p>
            <a:pPr indent="-182880">
              <a:lnSpc>
                <a:spcPts val="2300"/>
              </a:lnSpc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Recapture period is for initial 15 year period</a:t>
            </a:r>
          </a:p>
        </p:txBody>
      </p:sp>
    </p:spTree>
    <p:extLst>
      <p:ext uri="{BB962C8B-B14F-4D97-AF65-F5344CB8AC3E}">
        <p14:creationId xmlns:p14="http://schemas.microsoft.com/office/powerpoint/2010/main" val="31425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A0B36691-37DC-40D1-BE76-D96D33654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57" y="672972"/>
            <a:ext cx="8860221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Apply through the state allocating agency</a:t>
            </a:r>
          </a:p>
          <a:p>
            <a:pPr>
              <a:lnSpc>
                <a:spcPts val="1600"/>
              </a:lnSpc>
              <a:spcBef>
                <a:spcPct val="0"/>
              </a:spcBef>
            </a:pPr>
            <a:endParaRPr lang="en-US" altLang="en-US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Typically funds 80% or more of project costs</a:t>
            </a:r>
          </a:p>
          <a:p>
            <a:pPr>
              <a:lnSpc>
                <a:spcPts val="1600"/>
              </a:lnSpc>
              <a:spcBef>
                <a:spcPct val="0"/>
              </a:spcBef>
            </a:pPr>
            <a:endParaRPr lang="en-US" altLang="en-US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Income &amp; rent restrictions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Federal rule – Maximum of 60% AMI income &amp; gross rent levels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Competition for tax credits may require lower income &amp; rent levels - 30% - 50% AMI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Gross rents include an utility allowance</a:t>
            </a:r>
          </a:p>
          <a:p>
            <a:pPr>
              <a:lnSpc>
                <a:spcPts val="1600"/>
              </a:lnSpc>
              <a:spcBef>
                <a:spcPct val="0"/>
              </a:spcBef>
            </a:pPr>
            <a:endParaRPr lang="en-US" altLang="en-US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Incomes must be certified at move-in but may increase after that time with no penalty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Must include 100% of the per cap income from gaming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The first $2,000 in per cap income generated trust assets is excluded</a:t>
            </a:r>
            <a:endParaRPr lang="en-US" altLang="en-US" sz="3200" dirty="0">
              <a:cs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99" y="685800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638800" y="328448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472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A0B36691-37DC-40D1-BE76-D96D33654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24" y="1004377"/>
            <a:ext cx="73007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There is a: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	- 15 year mandatory compliance period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   			&amp;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	-15 year extended use period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*NOTE: Extended use periods may be longer based on 	 State HA requirements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The tax credit project can be structured as either permanent rental or an eventual homeownership which requires rental for the first 15 years &amp; then allows the tenants to purchase their homes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99" y="685800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638800" y="328448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315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424994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683021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- How does it Work?</a:t>
            </a:r>
          </a:p>
        </p:txBody>
      </p:sp>
      <p:sp>
        <p:nvSpPr>
          <p:cNvPr id="23557" name="TextBox 6">
            <a:extLst>
              <a:ext uri="{FF2B5EF4-FFF2-40B4-BE49-F238E27FC236}">
                <a16:creationId xmlns:a16="http://schemas.microsoft.com/office/drawing/2014/main" id="{91632969-8007-45EC-9748-641E46B8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70" y="1564934"/>
            <a:ext cx="8783078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Developers compete for tax credits through their state allocating agency</a:t>
            </a:r>
            <a:b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Investors purchase the credits &amp; provide equity for the construction of the project</a:t>
            </a:r>
            <a:b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The project is built with a limited amount of NAHASDA &amp;/or other Tribal debt</a:t>
            </a:r>
            <a:b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Allows for more units for less money &amp; more units over less time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715622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</p:spTree>
    <p:extLst>
      <p:ext uri="{BB962C8B-B14F-4D97-AF65-F5344CB8AC3E}">
        <p14:creationId xmlns:p14="http://schemas.microsoft.com/office/powerpoint/2010/main" val="353805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424994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683021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- How does it Work?</a:t>
            </a:r>
          </a:p>
        </p:txBody>
      </p:sp>
      <p:sp>
        <p:nvSpPr>
          <p:cNvPr id="23557" name="TextBox 6">
            <a:extLst>
              <a:ext uri="{FF2B5EF4-FFF2-40B4-BE49-F238E27FC236}">
                <a16:creationId xmlns:a16="http://schemas.microsoft.com/office/drawing/2014/main" id="{91632969-8007-45EC-9748-641E46B8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70" y="1337011"/>
            <a:ext cx="8783078" cy="49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Credits are initially awarded based on the lower of the cost caps or the estimated construction costs</a:t>
            </a:r>
          </a:p>
          <a:p>
            <a:pPr>
              <a:lnSpc>
                <a:spcPts val="1900"/>
              </a:lnSpc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Credits are reevaluated at final close out &amp; the final allocation will be the lesser of the credits initially awarded or the final construction costs</a:t>
            </a:r>
          </a:p>
          <a:p>
            <a:pPr>
              <a:lnSpc>
                <a:spcPts val="1900"/>
              </a:lnSpc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Credits are calculated depending on project type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	-  9% credits - New construction &amp; rehabilitation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	-  4% credits - Bond projects or acquisition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    	      -  Currently 3.23%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715622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</p:spTree>
    <p:extLst>
      <p:ext uri="{BB962C8B-B14F-4D97-AF65-F5344CB8AC3E}">
        <p14:creationId xmlns:p14="http://schemas.microsoft.com/office/powerpoint/2010/main" val="77599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flipH="1">
            <a:off x="5372100" y="1284042"/>
            <a:ext cx="3771900" cy="3505200"/>
          </a:xfrm>
          <a:prstGeom prst="rightArrow">
            <a:avLst>
              <a:gd name="adj1" fmla="val 64796"/>
              <a:gd name="adj2" fmla="val 6284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68" name="TextBox 5">
            <a:extLst>
              <a:ext uri="{FF2B5EF4-FFF2-40B4-BE49-F238E27FC236}">
                <a16:creationId xmlns:a16="http://schemas.microsoft.com/office/drawing/2014/main" id="{771CA007-DDBD-4900-8100-5DDA6FB3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585829"/>
            <a:ext cx="3429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Priorities &amp;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Timing</a:t>
            </a:r>
          </a:p>
        </p:txBody>
      </p:sp>
      <p:sp>
        <p:nvSpPr>
          <p:cNvPr id="11269" name="TextBox 6">
            <a:extLst>
              <a:ext uri="{FF2B5EF4-FFF2-40B4-BE49-F238E27FC236}">
                <a16:creationId xmlns:a16="http://schemas.microsoft.com/office/drawing/2014/main" id="{2C08A2CA-D1F1-4330-8428-4598139B3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31" y="1524000"/>
            <a:ext cx="6705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Develop a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Prioritize Projects</a:t>
            </a:r>
          </a:p>
          <a:p>
            <a:pPr lvl="2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Political </a:t>
            </a:r>
          </a:p>
          <a:p>
            <a:pPr lvl="2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Importance</a:t>
            </a:r>
          </a:p>
          <a:p>
            <a:pPr lvl="2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Difficulty</a:t>
            </a:r>
          </a:p>
          <a:p>
            <a:pPr lvl="2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Logistics</a:t>
            </a:r>
          </a:p>
          <a:p>
            <a:pPr lvl="2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Funding Programs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Funding Application Cycles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Use of Funds - Deadlines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32" b="75258" l="2929" r="97071">
                        <a14:foregroundMark x1="10042" y1="59794" x2="63598" y2="62371"/>
                        <a14:foregroundMark x1="9623" y1="56701" x2="54812" y2="54639"/>
                        <a14:foregroundMark x1="8787" y1="54639" x2="54393" y2="53093"/>
                        <a14:foregroundMark x1="10042" y1="64948" x2="54812" y2="60309"/>
                        <a14:foregroundMark x1="20084" y1="65464" x2="59833" y2="64433"/>
                        <a14:foregroundMark x1="7950" y1="69588" x2="7950" y2="69588"/>
                        <a14:foregroundMark x1="80335" y1="35052" x2="80335" y2="35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106"/>
          <a:stretch/>
        </p:blipFill>
        <p:spPr bwMode="auto">
          <a:xfrm>
            <a:off x="2256889" y="457200"/>
            <a:ext cx="277188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274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214291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472318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- How does it Work?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1632969-8007-45EC-9748-641E46B8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70" y="1337011"/>
            <a:ext cx="9024530" cy="45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Tribal construction loan = total dev. cost (TDC) less investor equity</a:t>
            </a: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Investor equity = annual credits x 10 x price per credit 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(i.e. $0.78 - $0.82)</a:t>
            </a: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Tribal loan will typically consist of NAHASDA or other Tribal funds &amp;/or the value of assets for a rehab project</a:t>
            </a: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A developer' s fee is paid (typically to the tribe or housing authority) for completing the various tasks necessary to bring the project to fruition</a:t>
            </a: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Usually paid 3 months after the project completes rent up</a:t>
            </a: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Other gap financing sources may be available: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AHP, ICDBG, HOME, RD, other state housing funds, etc.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504919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</p:spTree>
    <p:extLst>
      <p:ext uri="{BB962C8B-B14F-4D97-AF65-F5344CB8AC3E}">
        <p14:creationId xmlns:p14="http://schemas.microsoft.com/office/powerpoint/2010/main" val="400522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214291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472318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- How does it Work?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1632969-8007-45EC-9748-641E46B8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70" y="1337011"/>
            <a:ext cx="9024530" cy="48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If your project is in a QCT or a DDA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	- then you receive 30% more credits</a:t>
            </a:r>
          </a:p>
          <a:p>
            <a:pPr marL="0" indent="0">
              <a:lnSpc>
                <a:spcPts val="2000"/>
              </a:lnSpc>
              <a:buNone/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Qualified Census Tract (QCT)</a:t>
            </a: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Based on income levels – Defined by Census data</a:t>
            </a:r>
          </a:p>
          <a:p>
            <a:pPr>
              <a:lnSpc>
                <a:spcPts val="2000"/>
              </a:lnSpc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Difficult Development Area (DDA)</a:t>
            </a: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Based on costs of development – Designated by HUD</a:t>
            </a:r>
          </a:p>
          <a:p>
            <a:pPr>
              <a:lnSpc>
                <a:spcPts val="2000"/>
              </a:lnSpc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The Housing &amp; Economic Recovery Act (HR 3221) enacted in 2008 allows states to determine DDAs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504919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</p:spTree>
    <p:extLst>
      <p:ext uri="{BB962C8B-B14F-4D97-AF65-F5344CB8AC3E}">
        <p14:creationId xmlns:p14="http://schemas.microsoft.com/office/powerpoint/2010/main" val="3098008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424994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683021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23557" name="TextBox 6">
            <a:extLst>
              <a:ext uri="{FF2B5EF4-FFF2-40B4-BE49-F238E27FC236}">
                <a16:creationId xmlns:a16="http://schemas.microsoft.com/office/drawing/2014/main" id="{91632969-8007-45EC-9748-641E46B8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70" y="1752600"/>
            <a:ext cx="8783078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IRS requires tax credits to go through a partnership structure</a:t>
            </a:r>
            <a:b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Credits &amp; losses flow based on percentage of ownership</a:t>
            </a:r>
            <a:b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Limited Partner is the investor &amp; receives a 99.99% interest</a:t>
            </a:r>
            <a:b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General Partner is the managing partner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	&amp; receives an 0.01% interest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715622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1871663" cy="119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420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424994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683021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23557" name="TextBox 6">
            <a:extLst>
              <a:ext uri="{FF2B5EF4-FFF2-40B4-BE49-F238E27FC236}">
                <a16:creationId xmlns:a16="http://schemas.microsoft.com/office/drawing/2014/main" id="{91632969-8007-45EC-9748-641E46B8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2" y="1564935"/>
            <a:ext cx="8783078" cy="403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Limited Partner = Limited Liability</a:t>
            </a:r>
          </a:p>
          <a:p>
            <a:pPr>
              <a:lnSpc>
                <a:spcPts val="1500"/>
              </a:lnSpc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Limited ability to direct – should only do so through the Limited Partnership Agreement (LPA) &amp; Exhibits to the LPA</a:t>
            </a:r>
          </a:p>
          <a:p>
            <a:pPr>
              <a:lnSpc>
                <a:spcPts val="1500"/>
              </a:lnSpc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Provides $ for development only </a:t>
            </a:r>
          </a:p>
          <a:p>
            <a:pPr>
              <a:lnSpc>
                <a:spcPts val="1500"/>
              </a:lnSpc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Visits the property on an annual basis to ensure compliance with the program</a:t>
            </a:r>
          </a:p>
          <a:p>
            <a:pPr>
              <a:lnSpc>
                <a:spcPts val="1500"/>
              </a:lnSpc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Collects documents quarterly &amp; annually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715622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</p:spTree>
    <p:extLst>
      <p:ext uri="{BB962C8B-B14F-4D97-AF65-F5344CB8AC3E}">
        <p14:creationId xmlns:p14="http://schemas.microsoft.com/office/powerpoint/2010/main" val="217813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214291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472318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1632969-8007-45EC-9748-641E46B8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70" y="1139016"/>
            <a:ext cx="9024530" cy="549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Tribal Entity = General Partner = Managing Partner</a:t>
            </a:r>
          </a:p>
          <a:p>
            <a:pPr marL="0" indent="0" algn="ctr"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Managing Partner = Decision maker</a:t>
            </a:r>
          </a:p>
          <a:p>
            <a:pPr>
              <a:lnSpc>
                <a:spcPts val="1000"/>
              </a:lnSpc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Depended on for the day to day operations of the project </a:t>
            </a:r>
          </a:p>
          <a:p>
            <a:pPr marL="114300" lvl="1" indent="0"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      (may contract out some of the work to a management agent or           </a:t>
            </a:r>
          </a:p>
          <a:p>
            <a:pPr marL="114300" lvl="1" indent="0"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       compliance consultant, but is ultimately responsible)</a:t>
            </a:r>
          </a:p>
          <a:p>
            <a:pPr>
              <a:lnSpc>
                <a:spcPts val="1000"/>
              </a:lnSpc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Provides $ for development (fills the gap – also funds the pre-development phase) &amp; helps fund the operations in the event that the rent collected is not enough to pay for the expenses</a:t>
            </a:r>
          </a:p>
          <a:p>
            <a:pPr>
              <a:lnSpc>
                <a:spcPts val="1000"/>
              </a:lnSpc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Ensures compliance with the program by submitting quarterly &amp; annual reports to the investor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    &amp; state agency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504919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</p:spTree>
    <p:extLst>
      <p:ext uri="{BB962C8B-B14F-4D97-AF65-F5344CB8AC3E}">
        <p14:creationId xmlns:p14="http://schemas.microsoft.com/office/powerpoint/2010/main" val="3042724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424994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683021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Investor</a:t>
            </a:r>
          </a:p>
        </p:txBody>
      </p:sp>
      <p:sp>
        <p:nvSpPr>
          <p:cNvPr id="23557" name="TextBox 6">
            <a:extLst>
              <a:ext uri="{FF2B5EF4-FFF2-40B4-BE49-F238E27FC236}">
                <a16:creationId xmlns:a16="http://schemas.microsoft.com/office/drawing/2014/main" id="{91632969-8007-45EC-9748-641E46B8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2" y="1337011"/>
            <a:ext cx="8783078" cy="42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Willing to invest, but considers risk &amp; return</a:t>
            </a:r>
          </a:p>
          <a:p>
            <a:pPr>
              <a:lnSpc>
                <a:spcPts val="1200"/>
              </a:lnSpc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Provides $ for development phase, but receive their return over 15 years</a:t>
            </a:r>
          </a:p>
          <a:p>
            <a:pPr>
              <a:lnSpc>
                <a:spcPts val="1200"/>
              </a:lnSpc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Have to predict that they will have a sizable tax liability for the next 10+ years</a:t>
            </a:r>
          </a:p>
          <a:p>
            <a:pPr>
              <a:lnSpc>
                <a:spcPts val="1200"/>
              </a:lnSpc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Must depend on the capacity of the general partner to perform &amp; comply with the program requirements</a:t>
            </a:r>
          </a:p>
          <a:p>
            <a:pPr>
              <a:lnSpc>
                <a:spcPts val="1200"/>
              </a:lnSpc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Depends on guarantees from the Tribal Entity to alleviate risk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715622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</p:spTree>
    <p:extLst>
      <p:ext uri="{BB962C8B-B14F-4D97-AF65-F5344CB8AC3E}">
        <p14:creationId xmlns:p14="http://schemas.microsoft.com/office/powerpoint/2010/main" val="433135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-1" y="214291"/>
            <a:ext cx="3476297" cy="7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23" y="343102"/>
            <a:ext cx="61108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New Construction Example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8963" y="214898"/>
            <a:ext cx="34750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75065274"/>
              </p:ext>
            </p:extLst>
          </p:nvPr>
        </p:nvGraphicFramePr>
        <p:xfrm>
          <a:off x="152400" y="837100"/>
          <a:ext cx="8839200" cy="47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Worksheet" r:id="rId5" imgW="5303728" imgH="2929821" progId="Excel.Sheet.12">
                  <p:embed/>
                </p:oleObj>
              </mc:Choice>
              <mc:Fallback>
                <p:oleObj name="Worksheet" r:id="rId5" imgW="5303728" imgH="2929821" progId="Excel.Sheet.12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37100"/>
                        <a:ext cx="8839200" cy="472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2827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-1" y="214291"/>
            <a:ext cx="3476297" cy="7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589" y="343102"/>
            <a:ext cx="61108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Rehabilitation Example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8963" y="214898"/>
            <a:ext cx="34750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43209362"/>
              </p:ext>
            </p:extLst>
          </p:nvPr>
        </p:nvGraphicFramePr>
        <p:xfrm>
          <a:off x="152400" y="917391"/>
          <a:ext cx="8839200" cy="464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Worksheet" r:id="rId5" imgW="5410252" imgH="3044121" progId="Excel.Sheet.12">
                  <p:embed/>
                </p:oleObj>
              </mc:Choice>
              <mc:Fallback>
                <p:oleObj name="Worksheet" r:id="rId5" imgW="5410252" imgH="3044121" progId="Excel.Sheet.12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7391"/>
                        <a:ext cx="8839200" cy="4645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239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214291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472318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Steps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1632969-8007-45EC-9748-641E46B8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8458200" cy="517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 spcCol="73152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Pre-Application</a:t>
            </a:r>
          </a:p>
          <a:p>
            <a:pPr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Application</a:t>
            </a:r>
          </a:p>
          <a:p>
            <a:pPr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Reservation</a:t>
            </a:r>
          </a:p>
          <a:p>
            <a:pPr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Choose an Investor</a:t>
            </a:r>
          </a:p>
          <a:p>
            <a:pPr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Due Diligence</a:t>
            </a:r>
          </a:p>
          <a:p>
            <a:pPr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Legal</a:t>
            </a:r>
          </a:p>
          <a:p>
            <a:pPr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-457200">
              <a:buClr>
                <a:schemeClr val="accent4">
                  <a:lumMod val="75000"/>
                </a:schemeClr>
              </a:buClr>
              <a:buNone/>
            </a:pP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Closing</a:t>
            </a:r>
          </a:p>
          <a:p>
            <a:pPr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Construction</a:t>
            </a:r>
          </a:p>
          <a:p>
            <a:pPr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Lease Up</a:t>
            </a:r>
          </a:p>
          <a:p>
            <a:pPr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Close Out</a:t>
            </a:r>
          </a:p>
          <a:p>
            <a:pPr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Operations</a:t>
            </a:r>
          </a:p>
          <a:p>
            <a:pPr indent="-4572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Post 15 Year</a:t>
            </a:r>
            <a:endParaRPr lang="en-US" altLang="en-US" sz="2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504919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</p:spTree>
    <p:extLst>
      <p:ext uri="{BB962C8B-B14F-4D97-AF65-F5344CB8AC3E}">
        <p14:creationId xmlns:p14="http://schemas.microsoft.com/office/powerpoint/2010/main" val="4086054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Box 6">
            <a:extLst>
              <a:ext uri="{FF2B5EF4-FFF2-40B4-BE49-F238E27FC236}">
                <a16:creationId xmlns:a16="http://schemas.microsoft.com/office/drawing/2014/main" id="{8B1A85A9-88A0-49A8-9B1B-938F4D25C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00" y="1526661"/>
            <a:ext cx="7981817" cy="410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6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The state housing agency creates a Qualified Allocation Plan (QAP) or similar document</a:t>
            </a:r>
            <a:b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There are public comment periods &amp; meetings</a:t>
            </a:r>
          </a:p>
          <a:p>
            <a:pPr eaLnBrk="1" hangingPunct="1"/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QAP is adopted</a:t>
            </a:r>
          </a:p>
          <a:p>
            <a:pPr eaLnBrk="1" hangingPunct="1"/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QAP, application documents, important dates, etc. are posted on the web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472318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730345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Pre-Application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762946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</p:spTree>
    <p:extLst>
      <p:ext uri="{BB962C8B-B14F-4D97-AF65-F5344CB8AC3E}">
        <p14:creationId xmlns:p14="http://schemas.microsoft.com/office/powerpoint/2010/main" val="16378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flipH="1">
            <a:off x="5372100" y="1284042"/>
            <a:ext cx="3771900" cy="3505200"/>
          </a:xfrm>
          <a:prstGeom prst="rightArrow">
            <a:avLst>
              <a:gd name="adj1" fmla="val 64796"/>
              <a:gd name="adj2" fmla="val 6284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68" name="TextBox 5">
            <a:extLst>
              <a:ext uri="{FF2B5EF4-FFF2-40B4-BE49-F238E27FC236}">
                <a16:creationId xmlns:a16="http://schemas.microsoft.com/office/drawing/2014/main" id="{771CA007-DDBD-4900-8100-5DDA6FB3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707" y="2528810"/>
            <a:ext cx="3429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Planning Tools/Strategies</a:t>
            </a:r>
          </a:p>
        </p:txBody>
      </p:sp>
      <p:sp>
        <p:nvSpPr>
          <p:cNvPr id="11269" name="TextBox 6">
            <a:extLst>
              <a:ext uri="{FF2B5EF4-FFF2-40B4-BE49-F238E27FC236}">
                <a16:creationId xmlns:a16="http://schemas.microsoft.com/office/drawing/2014/main" id="{2C08A2CA-D1F1-4330-8428-4598139B3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4503"/>
            <a:ext cx="67056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Strategic Planning / Needs Assessments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Training/Technical Assistance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Networking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Visit successful projects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Revisit policies &amp; procedures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Bulk up the waiting list</a:t>
            </a:r>
          </a:p>
          <a:p>
            <a:pPr marL="800100" lvl="2" indent="0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0000"/>
                </a:solidFill>
                <a:cs typeface="Arial" panose="020B0604020202020204" pitchFamily="34" charset="0"/>
              </a:rPr>
              <a:t>– Community Outreach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Build confidence in staff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Be specific on how the program(s) would impact YOUR housing authority &amp; reservation</a:t>
            </a:r>
          </a:p>
        </p:txBody>
      </p:sp>
    </p:spTree>
    <p:extLst>
      <p:ext uri="{BB962C8B-B14F-4D97-AF65-F5344CB8AC3E}">
        <p14:creationId xmlns:p14="http://schemas.microsoft.com/office/powerpoint/2010/main" val="2724136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472318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730345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762946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  <p:sp>
        <p:nvSpPr>
          <p:cNvPr id="2" name="Rectangle 1"/>
          <p:cNvSpPr/>
          <p:nvPr/>
        </p:nvSpPr>
        <p:spPr>
          <a:xfrm>
            <a:off x="4953000" y="1839433"/>
            <a:ext cx="40838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Application Submittal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Threshold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Scoring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Required Exhibits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Throw Away Documents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8210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Planning</a:t>
            </a:r>
          </a:p>
          <a:p>
            <a:pPr marL="585787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Defining the project</a:t>
            </a:r>
          </a:p>
          <a:p>
            <a:pPr marL="585787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Development Team</a:t>
            </a:r>
          </a:p>
          <a:p>
            <a:pPr marL="585787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Cost Estimates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063325" y="430672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Wait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Deficiency Corrections (if allowed)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8" y="2120095"/>
            <a:ext cx="506104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17" y="4541029"/>
            <a:ext cx="69922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09" y="2379561"/>
            <a:ext cx="711999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708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472318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730345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Reservation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762946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  <p:sp>
        <p:nvSpPr>
          <p:cNvPr id="8" name="Rectangle 7"/>
          <p:cNvSpPr/>
          <p:nvPr/>
        </p:nvSpPr>
        <p:spPr>
          <a:xfrm>
            <a:off x="402022" y="3081635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Preliminary Award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4121941" y="1881306"/>
            <a:ext cx="4953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Final Award</a:t>
            </a:r>
          </a:p>
          <a:p>
            <a:pPr marL="742950" lvl="1" indent="-285750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Reservation Letter</a:t>
            </a:r>
          </a:p>
          <a:p>
            <a:pPr marL="742950" lvl="1" indent="-285750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Additional Documentation Submittals</a:t>
            </a:r>
          </a:p>
          <a:p>
            <a:pPr marL="742950" lvl="1" indent="-285750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Reservation Fees</a:t>
            </a:r>
          </a:p>
          <a:p>
            <a:pPr marL="742950" lvl="1" indent="-285750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State Reporting Requirements</a:t>
            </a:r>
          </a:p>
          <a:p>
            <a:pPr marL="742950" lvl="1" indent="-285750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Timelines &amp; Milestones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0" y="2057400"/>
            <a:ext cx="0" cy="297180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9" y="2057400"/>
            <a:ext cx="1066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84335"/>
            <a:ext cx="10668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39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472318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730345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Choose an Investor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762946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319" y="3386665"/>
            <a:ext cx="42844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   Receive Letters of Intent (LOI)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400" dirty="0"/>
              <a:t>Price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400" dirty="0"/>
              <a:t>Equity Schedule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400" dirty="0"/>
              <a:t>Fees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400" dirty="0"/>
              <a:t>Adjusters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400" dirty="0"/>
              <a:t>Report Requirements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400" dirty="0"/>
              <a:t>Other Terms</a:t>
            </a:r>
          </a:p>
        </p:txBody>
      </p:sp>
      <p:sp>
        <p:nvSpPr>
          <p:cNvPr id="2" name="Rectangle 1"/>
          <p:cNvSpPr/>
          <p:nvPr/>
        </p:nvSpPr>
        <p:spPr>
          <a:xfrm>
            <a:off x="5067115" y="3429000"/>
            <a:ext cx="406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   Select Investor or Syndicator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sz="2400" dirty="0"/>
              <a:t>Price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sz="2400" dirty="0"/>
              <a:t>Equity Schedule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sz="2400" dirty="0"/>
              <a:t>Indian Country Experience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sz="2400" dirty="0"/>
              <a:t>Fees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9" y="3304768"/>
            <a:ext cx="276051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98" y="3304768"/>
            <a:ext cx="388548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8" y="3392656"/>
            <a:ext cx="20399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9476" y="1592911"/>
            <a:ext cx="87802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</a:rPr>
              <a:t>Provide updated numbers &amp; schedules to multiple investors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        -  Schedule needs to be more specific with a building by 	building breakdown of construction start, construction 	completion, &amp; lease up</a:t>
            </a:r>
          </a:p>
        </p:txBody>
      </p:sp>
    </p:spTree>
    <p:extLst>
      <p:ext uri="{BB962C8B-B14F-4D97-AF65-F5344CB8AC3E}">
        <p14:creationId xmlns:p14="http://schemas.microsoft.com/office/powerpoint/2010/main" val="3749464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214291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8110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Due Diligence Checklist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1632969-8007-45EC-9748-641E46B8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58748"/>
            <a:ext cx="8991600" cy="44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 spcCol="27432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91440" indent="-457200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Project Based Due Diligence</a:t>
            </a:r>
          </a:p>
          <a:p>
            <a:pPr marL="91440" indent="-457200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ALTA Survey</a:t>
            </a:r>
          </a:p>
          <a:p>
            <a:pPr marL="91440" indent="-457200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A &amp; E</a:t>
            </a:r>
          </a:p>
          <a:p>
            <a:pPr marL="91440" indent="-457200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Environmental Report</a:t>
            </a:r>
          </a:p>
          <a:p>
            <a:pPr marL="91440" indent="-457200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TSR</a:t>
            </a:r>
          </a:p>
          <a:p>
            <a:pPr marL="91440" indent="-457200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L&amp; Lease / Sublease</a:t>
            </a:r>
          </a:p>
          <a:p>
            <a:pPr marL="91440" indent="-457200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Insurance</a:t>
            </a:r>
          </a:p>
          <a:p>
            <a:pPr marL="91440" indent="-457200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Development Team</a:t>
            </a:r>
          </a:p>
          <a:p>
            <a:pPr marL="0" indent="-457200">
              <a:buClr>
                <a:srgbClr val="8064A2">
                  <a:lumMod val="75000"/>
                </a:srgbClr>
              </a:buClr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      Due Diligence</a:t>
            </a:r>
          </a:p>
          <a:p>
            <a:pPr marL="0" indent="-457200">
              <a:buClr>
                <a:srgbClr val="8064A2">
                  <a:lumMod val="75000"/>
                </a:srgbClr>
              </a:buClr>
              <a:buNone/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91440" indent="-457200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Capacity</a:t>
            </a:r>
          </a:p>
          <a:p>
            <a:pPr marL="91440" indent="-457200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Background</a:t>
            </a:r>
          </a:p>
          <a:p>
            <a:pPr marL="91440" indent="-457200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Financials / Insurance</a:t>
            </a:r>
          </a:p>
          <a:p>
            <a:pPr marL="91440" indent="-457200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Construction Contract</a:t>
            </a:r>
          </a:p>
          <a:p>
            <a:pPr marL="91440" indent="-457200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Sponsor Based Due Diligence</a:t>
            </a:r>
          </a:p>
          <a:p>
            <a:pPr marL="91440" indent="-457200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Financials</a:t>
            </a:r>
          </a:p>
          <a:p>
            <a:pPr marL="91440" indent="-457200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Capacity</a:t>
            </a:r>
          </a:p>
          <a:p>
            <a:pPr marL="91440" indent="-457200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Policies / Procedures</a:t>
            </a:r>
          </a:p>
          <a:p>
            <a:pPr marL="91440" indent="-457200">
              <a:buClr>
                <a:srgbClr val="8064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Questionnaires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504919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</p:spTree>
    <p:extLst>
      <p:ext uri="{BB962C8B-B14F-4D97-AF65-F5344CB8AC3E}">
        <p14:creationId xmlns:p14="http://schemas.microsoft.com/office/powerpoint/2010/main" val="4275029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472318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730345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Legal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762946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007" y="2116939"/>
            <a:ext cx="33606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</a:rPr>
              <a:t>Attorneys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prstClr val="black"/>
                </a:solidFill>
              </a:rPr>
              <a:t>Investor’s Attorney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prstClr val="black"/>
                </a:solidFill>
              </a:rPr>
              <a:t>Syndicator’s Attorney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prstClr val="black"/>
                </a:solidFill>
              </a:rPr>
              <a:t>General Partner’s Attorney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prstClr val="black"/>
                </a:solidFill>
              </a:rPr>
              <a:t>Partnership’s Attorney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prstClr val="black"/>
                </a:solidFill>
              </a:rPr>
              <a:t>Special Counsel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(if needed)</a:t>
            </a:r>
          </a:p>
        </p:txBody>
      </p:sp>
      <p:sp>
        <p:nvSpPr>
          <p:cNvPr id="9" name="Rectangle 8"/>
          <p:cNvSpPr/>
          <p:nvPr/>
        </p:nvSpPr>
        <p:spPr>
          <a:xfrm>
            <a:off x="4127196" y="1667562"/>
            <a:ext cx="4953000" cy="375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</a:rPr>
              <a:t>Documents</a:t>
            </a:r>
          </a:p>
          <a:p>
            <a:pPr marL="342900" indent="-342900">
              <a:lnSpc>
                <a:spcPts val="3600"/>
              </a:lnSpc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prstClr val="black"/>
                </a:solidFill>
              </a:rPr>
              <a:t>Loan Documents</a:t>
            </a:r>
          </a:p>
          <a:p>
            <a:pPr marL="342900" indent="-342900">
              <a:lnSpc>
                <a:spcPts val="3600"/>
              </a:lnSpc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prstClr val="black"/>
                </a:solidFill>
              </a:rPr>
              <a:t>Management Agreements</a:t>
            </a:r>
          </a:p>
          <a:p>
            <a:pPr marL="342900" indent="-342900">
              <a:lnSpc>
                <a:spcPts val="3600"/>
              </a:lnSpc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prstClr val="black"/>
                </a:solidFill>
              </a:rPr>
              <a:t>Title Guaranty</a:t>
            </a:r>
          </a:p>
          <a:p>
            <a:pPr marL="342900" indent="-342900">
              <a:lnSpc>
                <a:spcPts val="3600"/>
              </a:lnSpc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prstClr val="black"/>
                </a:solidFill>
              </a:rPr>
              <a:t>Housing Assistance Payments</a:t>
            </a:r>
          </a:p>
          <a:p>
            <a:pPr marL="342900" indent="-342900">
              <a:lnSpc>
                <a:spcPts val="3600"/>
              </a:lnSpc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prstClr val="black"/>
                </a:solidFill>
              </a:rPr>
              <a:t>Resolutions</a:t>
            </a:r>
          </a:p>
          <a:p>
            <a:pPr marL="342900" indent="-342900">
              <a:lnSpc>
                <a:spcPts val="3600"/>
              </a:lnSpc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prstClr val="black"/>
                </a:solidFill>
              </a:rPr>
              <a:t>Acquisition Documents</a:t>
            </a:r>
          </a:p>
          <a:p>
            <a:pPr marL="342900" indent="-342900">
              <a:lnSpc>
                <a:spcPts val="3600"/>
              </a:lnSpc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prstClr val="black"/>
                </a:solidFill>
              </a:rPr>
              <a:t>Partnership Documents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0" y="2057400"/>
            <a:ext cx="0" cy="297180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3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3" y="1823408"/>
            <a:ext cx="584453" cy="58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96" y="1507339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582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472318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730345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Closing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762946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  <p:sp>
        <p:nvSpPr>
          <p:cNvPr id="2" name="Rectangle 1"/>
          <p:cNvSpPr/>
          <p:nvPr/>
        </p:nvSpPr>
        <p:spPr>
          <a:xfrm>
            <a:off x="701009" y="190500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Due Diligence Materials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Legal Documents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Investor / Syndicator Internal Approvals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Amended &amp; Restated Limited Partnership Agreement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Partnership Checking Account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Attorneys’ Opinions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0639">
            <a:off x="6437418" y="105241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001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472318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730345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Construction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762946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460" y="1434481"/>
            <a:ext cx="92271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General Contractor vs. Subcontractors vs. Construction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Monthly Draws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Monthly Architectural Inspections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Reporting to State Agency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Communication with the Accountant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Change Orders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Contingency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Placed In Service Requirements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en-US" sz="2400" dirty="0"/>
              <a:t>Federal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en-US" sz="2400" dirty="0"/>
              <a:t>Investor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4782678" y="40198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Certificates of Occupancy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Internal Coordination with Occupancy &amp; Resident Services</a:t>
            </a:r>
          </a:p>
        </p:txBody>
      </p:sp>
    </p:spTree>
    <p:extLst>
      <p:ext uri="{BB962C8B-B14F-4D97-AF65-F5344CB8AC3E}">
        <p14:creationId xmlns:p14="http://schemas.microsoft.com/office/powerpoint/2010/main" val="4156530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472318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730345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Lease Up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762946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136" y="1905000"/>
            <a:ext cx="84073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Internal Coordination with Development / Construction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Wait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Special Populations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Selection of Tenants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Pre-Leasing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Paperwork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Move-In Inspections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69" y="3207042"/>
            <a:ext cx="3810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029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472318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730345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Close Out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762946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3" b="13601"/>
          <a:stretch/>
        </p:blipFill>
        <p:spPr bwMode="auto">
          <a:xfrm rot="20196818" flipH="1">
            <a:off x="466447" y="2330336"/>
            <a:ext cx="3188445" cy="31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380999">
            <a:off x="3077676" y="1834896"/>
            <a:ext cx="5513284" cy="3188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Punch List</a:t>
            </a:r>
          </a:p>
          <a:p>
            <a:pPr>
              <a:lnSpc>
                <a:spcPts val="4300"/>
              </a:lnSpc>
            </a:pPr>
            <a:r>
              <a:rPr lang="en-US" sz="2400" dirty="0"/>
              <a:t>Accountant’s Cost Certification</a:t>
            </a:r>
          </a:p>
          <a:p>
            <a:pPr>
              <a:lnSpc>
                <a:spcPts val="4300"/>
              </a:lnSpc>
            </a:pPr>
            <a:r>
              <a:rPr lang="en-US" sz="2600" dirty="0"/>
              <a:t>Form 8609 Application</a:t>
            </a:r>
          </a:p>
          <a:p>
            <a:pPr>
              <a:lnSpc>
                <a:spcPts val="4300"/>
              </a:lnSpc>
            </a:pPr>
            <a:r>
              <a:rPr lang="en-US" sz="2800" dirty="0"/>
              <a:t>As Built Surveys</a:t>
            </a:r>
          </a:p>
          <a:p>
            <a:pPr>
              <a:lnSpc>
                <a:spcPts val="4300"/>
              </a:lnSpc>
            </a:pPr>
            <a:r>
              <a:rPr lang="en-US" sz="3000" dirty="0"/>
              <a:t>Other Documentation</a:t>
            </a:r>
          </a:p>
          <a:p>
            <a:pPr>
              <a:lnSpc>
                <a:spcPts val="4300"/>
              </a:lnSpc>
            </a:pPr>
            <a:r>
              <a:rPr lang="en-US" sz="3200" dirty="0"/>
              <a:t>Final Pay (Developer’s Fee)</a:t>
            </a:r>
          </a:p>
        </p:txBody>
      </p:sp>
    </p:spTree>
    <p:extLst>
      <p:ext uri="{BB962C8B-B14F-4D97-AF65-F5344CB8AC3E}">
        <p14:creationId xmlns:p14="http://schemas.microsoft.com/office/powerpoint/2010/main" val="1644429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472318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77" y="730345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Operations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762946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  <p:sp>
        <p:nvSpPr>
          <p:cNvPr id="2" name="Rectangle 1"/>
          <p:cNvSpPr/>
          <p:nvPr/>
        </p:nvSpPr>
        <p:spPr>
          <a:xfrm>
            <a:off x="1326559" y="1627809"/>
            <a:ext cx="6000464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Partnership Annual reporting requirements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Tax Returns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Audited Financial Statements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State HA Reporting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Investor annual reports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860" y="3733800"/>
            <a:ext cx="5408144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Budget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Insurance: coverage &amp; claims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Annual Tenant Re-Certifications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Inspections:  Routine, State &amp; Investor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Compliance issues:  Form 8823’s</a:t>
            </a:r>
          </a:p>
        </p:txBody>
      </p:sp>
    </p:spTree>
    <p:extLst>
      <p:ext uri="{BB962C8B-B14F-4D97-AF65-F5344CB8AC3E}">
        <p14:creationId xmlns:p14="http://schemas.microsoft.com/office/powerpoint/2010/main" val="104175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5">
            <a:extLst>
              <a:ext uri="{FF2B5EF4-FFF2-40B4-BE49-F238E27FC236}">
                <a16:creationId xmlns:a16="http://schemas.microsoft.com/office/drawing/2014/main" id="{FEC1A175-79F9-4240-B821-6FC3D73A7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31292"/>
            <a:ext cx="533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Planning Considerations:</a:t>
            </a:r>
          </a:p>
        </p:txBody>
      </p:sp>
      <p:sp>
        <p:nvSpPr>
          <p:cNvPr id="5125" name="TextBox 6">
            <a:extLst>
              <a:ext uri="{FF2B5EF4-FFF2-40B4-BE49-F238E27FC236}">
                <a16:creationId xmlns:a16="http://schemas.microsoft.com/office/drawing/2014/main" id="{E28C9504-8465-4397-8BFB-D7C9C56DE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16" y="1219200"/>
            <a:ext cx="5152030" cy="430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Elderly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Families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New Households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Veterans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Disabled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Students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Homeowners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Renters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Supportive Housing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Homeless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Low / Moderate / High Income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8197" y="1828800"/>
            <a:ext cx="3771900" cy="3505200"/>
          </a:xfrm>
          <a:prstGeom prst="rightArrow">
            <a:avLst>
              <a:gd name="adj1" fmla="val 64796"/>
              <a:gd name="adj2" fmla="val 6284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CA007-DDBD-4900-8100-5DDA6FB3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003" y="2842736"/>
            <a:ext cx="3429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Determine Housing Needs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- Population</a:t>
            </a:r>
          </a:p>
        </p:txBody>
      </p:sp>
    </p:spTree>
    <p:extLst>
      <p:ext uri="{BB962C8B-B14F-4D97-AF65-F5344CB8AC3E}">
        <p14:creationId xmlns:p14="http://schemas.microsoft.com/office/powerpoint/2010/main" val="1391994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472318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730345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Operations (Reporting)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762946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384335"/>
            <a:ext cx="8763000" cy="4213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IRS: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200" dirty="0"/>
              <a:t>Annual tax returns prepared by a qualified LIHTC accounting firm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200" dirty="0"/>
              <a:t>No outstanding compliance issues as reported by State Housing Agency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State: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200" dirty="0"/>
              <a:t>Annual Reporting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200" dirty="0"/>
              <a:t>Inspection of units &amp; tenant files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Investor: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200" dirty="0"/>
              <a:t>Annual Reporting &amp; inspection of units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200" dirty="0"/>
              <a:t>Audited financial statements &amp; tax returns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200" dirty="0"/>
              <a:t>Interim reporting - occupancy &amp; finance</a:t>
            </a:r>
            <a:r>
              <a:rPr lang="en-US" sz="2400" dirty="0"/>
              <a:t>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141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472318"/>
            <a:ext cx="34762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9D241-07C2-41C4-92FE-53634ED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730345"/>
            <a:ext cx="41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F497D"/>
                </a:solidFill>
                <a:cs typeface="Arial" panose="020B0604020202020204" pitchFamily="34" charset="0"/>
              </a:rPr>
              <a:t>Post 15 Year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00D6924-7D18-4BC7-A5AE-D95A6B0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0" y="762946"/>
            <a:ext cx="2125717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LIHTC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615318"/>
            <a:ext cx="8763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Conversion to homeownership vs. long-term affordable housing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Closing out initial partnership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400" dirty="0"/>
              <a:t>Resignation of investor/limited partner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400" dirty="0"/>
              <a:t>Moving units back into HA books/inventory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400" dirty="0"/>
              <a:t>Termination of lease/sublease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400" dirty="0"/>
              <a:t>Reserve Account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Rehabilitation of units / Re-syndication using the LIHTC program</a:t>
            </a:r>
          </a:p>
        </p:txBody>
      </p:sp>
    </p:spTree>
    <p:extLst>
      <p:ext uri="{BB962C8B-B14F-4D97-AF65-F5344CB8AC3E}">
        <p14:creationId xmlns:p14="http://schemas.microsoft.com/office/powerpoint/2010/main" val="2932760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331" y="4495800"/>
            <a:ext cx="6248400" cy="838200"/>
          </a:xfrm>
        </p:spPr>
        <p:txBody>
          <a:bodyPr>
            <a:noAutofit/>
          </a:bodyPr>
          <a:lstStyle/>
          <a:p>
            <a:r>
              <a:rPr lang="en-US" sz="2400" cap="none" dirty="0">
                <a:solidFill>
                  <a:schemeClr val="accent4">
                    <a:lumMod val="75000"/>
                  </a:schemeClr>
                </a:solidFill>
              </a:rPr>
              <a:t>Robin Thorne, Vice President</a:t>
            </a:r>
            <a:br>
              <a:rPr lang="en-US" sz="2400" cap="none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cap="none" dirty="0">
                <a:solidFill>
                  <a:schemeClr val="accent4">
                    <a:lumMod val="75000"/>
                  </a:schemeClr>
                </a:solidFill>
              </a:rPr>
              <a:t>Training &amp; Asset Management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8400" y="3505200"/>
            <a:ext cx="4900448" cy="762000"/>
          </a:xfrm>
        </p:spPr>
        <p:txBody>
          <a:bodyPr>
            <a:normAutofit fontScale="62500" lnSpcReduction="20000"/>
          </a:bodyPr>
          <a:lstStyle/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RTHawkHousing.com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526831" y="5334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Management@rthawkhousing.com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Main: 701-891-9764 / Direct: 727-808-4066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2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FEC1A175-79F9-4240-B821-6FC3D73A7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1" y="381000"/>
            <a:ext cx="28955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Planning</a:t>
            </a:r>
          </a:p>
          <a:p>
            <a:pPr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Considerations: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28C9504-8465-4397-8BFB-D7C9C56DE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"/>
            <a:ext cx="63246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18288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ts val="3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Project Location(s)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New Construction or Rehabilitation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Number of Units 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Single Family, Duplex, or Apartments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Rental or Homeownership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Distribution of Bedroom Types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Square Footages of each Bedroom Type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Community Space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Populations Served 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Amenities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Green / Energy Efficient Components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Primary Financing Source(s)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Tribe or TDHE’s Contribution up front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Tribe or TDHE’s Contribution after Completion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2983" y="1676400"/>
            <a:ext cx="2039203" cy="3505200"/>
          </a:xfrm>
          <a:prstGeom prst="rightArrow">
            <a:avLst>
              <a:gd name="adj1" fmla="val 64796"/>
              <a:gd name="adj2" fmla="val 6284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1CA007-DDBD-4900-8100-5DDA6FB3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3" y="2690336"/>
            <a:ext cx="162180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Define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the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96507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3"/>
          <a:stretch/>
        </p:blipFill>
        <p:spPr bwMode="auto">
          <a:xfrm>
            <a:off x="-1" y="19334"/>
            <a:ext cx="3151187" cy="27238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84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1CA007-DDBD-4900-8100-5DDA6FB3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9549"/>
            <a:ext cx="20790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Additional Planning for the Project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28C9504-8465-4397-8BFB-D7C9C56DE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56848"/>
            <a:ext cx="8077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18288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What funds are available to commit to the project?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Have your annual audits been good?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What training has your staff had to prepare for project?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Have all essential staff been included in project planning?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Did the community / prospective tenants have input?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12862" r="6678" b="17077"/>
          <a:stretch/>
        </p:blipFill>
        <p:spPr bwMode="auto">
          <a:xfrm>
            <a:off x="4495800" y="756745"/>
            <a:ext cx="2958923" cy="169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35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7" b="33637"/>
          <a:stretch/>
        </p:blipFill>
        <p:spPr bwMode="auto">
          <a:xfrm>
            <a:off x="2514600" y="228600"/>
            <a:ext cx="666093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5"/>
          <a:stretch/>
        </p:blipFill>
        <p:spPr bwMode="auto">
          <a:xfrm>
            <a:off x="5307495" y="1752600"/>
            <a:ext cx="383387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1CA007-DDBD-4900-8100-5DDA6FB3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450" y="509751"/>
            <a:ext cx="56729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Planning Considerations: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Determine Financing Programs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28C9504-8465-4397-8BFB-D7C9C56DE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" y="685800"/>
            <a:ext cx="692623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18288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Tribal</a:t>
            </a:r>
          </a:p>
          <a:p>
            <a:pPr lvl="1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NAHASDA</a:t>
            </a:r>
          </a:p>
          <a:p>
            <a:pPr lvl="1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ICDBG (grant)</a:t>
            </a:r>
          </a:p>
          <a:p>
            <a:pPr lvl="1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Low Income Housing Tax Credits (LIHTC) (equity)</a:t>
            </a:r>
          </a:p>
          <a:p>
            <a:pPr lvl="1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Housing Trust Funds (typically grant)</a:t>
            </a:r>
          </a:p>
          <a:p>
            <a:pPr lvl="1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HOME Funds (both)</a:t>
            </a:r>
          </a:p>
          <a:p>
            <a:pPr lvl="1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Affordable Housing Program (grant)</a:t>
            </a:r>
          </a:p>
          <a:p>
            <a:pPr lvl="1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Title VI (loan)</a:t>
            </a:r>
          </a:p>
          <a:p>
            <a:pPr lvl="1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Section 184 (loan)</a:t>
            </a:r>
          </a:p>
          <a:p>
            <a:pPr lvl="1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BIA / IHS (typically grant)</a:t>
            </a:r>
          </a:p>
          <a:p>
            <a:pPr lvl="1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Rural Development (both)</a:t>
            </a:r>
          </a:p>
          <a:p>
            <a:pPr lvl="1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New Markets Tax Credits (NMTC) (equity)</a:t>
            </a:r>
          </a:p>
          <a:p>
            <a:pPr lvl="1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Solar Tax Credits (equity)</a:t>
            </a:r>
          </a:p>
          <a:p>
            <a:pPr lvl="1"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Other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62" y="3886200"/>
            <a:ext cx="2908814" cy="17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47876" y1="45261" x2="52124" y2="59314"/>
                        <a14:backgroundMark x1="64052" y1="43301" x2="55882" y2="65359"/>
                        <a14:backgroundMark x1="48856" y1="36275" x2="48856" y2="73203"/>
                        <a14:backgroundMark x1="41830" y1="36601" x2="36438" y2="65523"/>
                        <a14:backgroundMark x1="56536" y1="34150" x2="56536" y2="34150"/>
                        <a14:backgroundMark x1="54902" y1="28758" x2="54902" y2="28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05" t="8633" r="34854" b="47971"/>
          <a:stretch/>
        </p:blipFill>
        <p:spPr bwMode="auto">
          <a:xfrm flipH="1">
            <a:off x="7224433" y="1764777"/>
            <a:ext cx="1418897" cy="252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81" y="1618923"/>
            <a:ext cx="469096" cy="58578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78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5">
            <a:extLst>
              <a:ext uri="{FF2B5EF4-FFF2-40B4-BE49-F238E27FC236}">
                <a16:creationId xmlns:a16="http://schemas.microsoft.com/office/drawing/2014/main" id="{E6E15C39-00BF-45F6-AD99-74D643A02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64548"/>
            <a:ext cx="388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Financing Strategies</a:t>
            </a:r>
          </a:p>
        </p:txBody>
      </p:sp>
      <p:sp>
        <p:nvSpPr>
          <p:cNvPr id="10245" name="TextBox 6">
            <a:extLst>
              <a:ext uri="{FF2B5EF4-FFF2-40B4-BE49-F238E27FC236}">
                <a16:creationId xmlns:a16="http://schemas.microsoft.com/office/drawing/2014/main" id="{C4C0812A-FBF9-4631-B166-12D159E4F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382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Money that doesn’t have to be paid back – grants &amp; equity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Funding Available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Compliance Requirements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Competitiveness of Program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Gap or Leverage Required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Predevelopment &amp;/or Bridge Funds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Economies of Scale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14" y="2364014"/>
            <a:ext cx="27686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80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5">
            <a:extLst>
              <a:ext uri="{FF2B5EF4-FFF2-40B4-BE49-F238E27FC236}">
                <a16:creationId xmlns:a16="http://schemas.microsoft.com/office/drawing/2014/main" id="{F33563CB-5C58-4D90-BBE4-BEA718E0E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3" y="559316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Planning Considerations: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Realistic Goals &amp; Timelines</a:t>
            </a:r>
          </a:p>
        </p:txBody>
      </p:sp>
      <p:sp>
        <p:nvSpPr>
          <p:cNvPr id="16389" name="TextBox 6">
            <a:extLst>
              <a:ext uri="{FF2B5EF4-FFF2-40B4-BE49-F238E27FC236}">
                <a16:creationId xmlns:a16="http://schemas.microsoft.com/office/drawing/2014/main" id="{B8ED76E3-8730-48E9-B236-439178F07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05000"/>
            <a:ext cx="6324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What are the deadlines for the funding sources you wish to apply for?</a:t>
            </a:r>
            <a:br>
              <a:rPr lang="en-US" altLang="en-US" sz="2400" dirty="0"/>
            </a:br>
            <a:endParaRPr lang="en-US" altLang="en-US" sz="24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What is a realistic construction schedule based on your local weather seasons?</a:t>
            </a:r>
            <a:br>
              <a:rPr lang="en-US" altLang="en-US" sz="2400" dirty="0"/>
            </a:br>
            <a:endParaRPr lang="en-US" altLang="en-US" sz="24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What is a realistic schedule for when you will need the actual funds?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r="17033"/>
          <a:stretch/>
        </p:blipFill>
        <p:spPr bwMode="auto">
          <a:xfrm>
            <a:off x="381000" y="2133600"/>
            <a:ext cx="123373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766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1586</Words>
  <Application>Microsoft Office PowerPoint</Application>
  <PresentationFormat>On-screen Show (4:3)</PresentationFormat>
  <Paragraphs>444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Cambria</vt:lpstr>
      <vt:lpstr>Wingdings</vt:lpstr>
      <vt:lpstr>Office Theme</vt:lpstr>
      <vt:lpstr>Worksheet</vt:lpstr>
      <vt:lpstr>Life of an LIHTC Project in 60 Minutes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Robin Thorne, Vice President Training &amp; Asset Management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Patti Mitchell</dc:creator>
  <cp:lastModifiedBy>Linda Russ-Niezgodzki</cp:lastModifiedBy>
  <cp:revision>42</cp:revision>
  <dcterms:created xsi:type="dcterms:W3CDTF">2019-04-12T01:10:54Z</dcterms:created>
  <dcterms:modified xsi:type="dcterms:W3CDTF">2019-10-09T19:19:28Z</dcterms:modified>
</cp:coreProperties>
</file>