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2"/>
  </p:notesMasterIdLst>
  <p:handoutMasterIdLst>
    <p:handoutMasterId r:id="rId23"/>
  </p:handoutMasterIdLst>
  <p:sldIdLst>
    <p:sldId id="299" r:id="rId2"/>
    <p:sldId id="257" r:id="rId3"/>
    <p:sldId id="302" r:id="rId4"/>
    <p:sldId id="260" r:id="rId5"/>
    <p:sldId id="261" r:id="rId6"/>
    <p:sldId id="303" r:id="rId7"/>
    <p:sldId id="285" r:id="rId8"/>
    <p:sldId id="305" r:id="rId9"/>
    <p:sldId id="259" r:id="rId10"/>
    <p:sldId id="306" r:id="rId11"/>
    <p:sldId id="287" r:id="rId12"/>
    <p:sldId id="298" r:id="rId13"/>
    <p:sldId id="308" r:id="rId14"/>
    <p:sldId id="309" r:id="rId15"/>
    <p:sldId id="295" r:id="rId16"/>
    <p:sldId id="286" r:id="rId17"/>
    <p:sldId id="284" r:id="rId18"/>
    <p:sldId id="288" r:id="rId19"/>
    <p:sldId id="307" r:id="rId20"/>
    <p:sldId id="30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163" autoAdjust="0"/>
    <p:restoredTop sz="94678" autoAdjust="0"/>
  </p:normalViewPr>
  <p:slideViewPr>
    <p:cSldViewPr snapToGrid="0" snapToObjects="1" showGuides="1">
      <p:cViewPr varScale="1">
        <p:scale>
          <a:sx n="60" d="100"/>
          <a:sy n="60" d="100"/>
        </p:scale>
        <p:origin x="44" y="80"/>
      </p:cViewPr>
      <p:guideLst>
        <p:guide orient="horz" pos="2160"/>
        <p:guide pos="28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314BE7-D434-4931-A95F-EB9463911D7C}" type="doc">
      <dgm:prSet loTypeId="urn:microsoft.com/office/officeart/2005/8/layout/bList2" loCatId="list" qsTypeId="urn:microsoft.com/office/officeart/2005/8/quickstyle/simple1" qsCatId="simple" csTypeId="urn:microsoft.com/office/officeart/2005/8/colors/accent2_1" csCatId="accent2" phldr="1"/>
      <dgm:spPr/>
    </dgm:pt>
    <dgm:pt modelId="{8C9A1824-E1F2-4080-BDFD-9D410137C1D1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pPr algn="l"/>
          <a:r>
            <a:rPr lang="en-US" sz="1800" b="1" dirty="0">
              <a:latin typeface="Calibri" panose="020F0502020204030204" pitchFamily="34" charset="0"/>
            </a:rPr>
            <a:t>Land</a:t>
          </a:r>
        </a:p>
      </dgm:t>
    </dgm:pt>
    <dgm:pt modelId="{721D45CB-6B03-4EB5-A951-B9E13D8577E2}" type="parTrans" cxnId="{CC5D79C8-B73A-4A5C-BF37-BEE97F40A033}">
      <dgm:prSet/>
      <dgm:spPr/>
      <dgm:t>
        <a:bodyPr/>
        <a:lstStyle/>
        <a:p>
          <a:endParaRPr lang="en-US"/>
        </a:p>
      </dgm:t>
    </dgm:pt>
    <dgm:pt modelId="{F25571C4-DEED-4494-98B5-20852E836809}" type="sibTrans" cxnId="{CC5D79C8-B73A-4A5C-BF37-BEE97F40A033}">
      <dgm:prSet/>
      <dgm:spPr/>
      <dgm:t>
        <a:bodyPr/>
        <a:lstStyle/>
        <a:p>
          <a:endParaRPr lang="en-US"/>
        </a:p>
      </dgm:t>
    </dgm:pt>
    <dgm:pt modelId="{BCDCCF3E-4D8A-4FF3-8376-E07AB6BEE3E4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r>
            <a:rPr lang="en-US" sz="1400" b="1" dirty="0">
              <a:latin typeface="Calibri" panose="020F0502020204030204" pitchFamily="34" charset="0"/>
            </a:rPr>
            <a:t>Homeownership</a:t>
          </a:r>
        </a:p>
      </dgm:t>
    </dgm:pt>
    <dgm:pt modelId="{CE3D0D7C-B852-4547-978E-834492ABF8B8}" type="parTrans" cxnId="{DD32E692-70FB-4BD0-96AE-98F9F129E11D}">
      <dgm:prSet/>
      <dgm:spPr/>
      <dgm:t>
        <a:bodyPr/>
        <a:lstStyle/>
        <a:p>
          <a:endParaRPr lang="en-US"/>
        </a:p>
      </dgm:t>
    </dgm:pt>
    <dgm:pt modelId="{FFB65204-19EF-47FC-813F-180C7263B8B0}" type="sibTrans" cxnId="{DD32E692-70FB-4BD0-96AE-98F9F129E11D}">
      <dgm:prSet/>
      <dgm:spPr/>
      <dgm:t>
        <a:bodyPr/>
        <a:lstStyle/>
        <a:p>
          <a:endParaRPr lang="en-US"/>
        </a:p>
      </dgm:t>
    </dgm:pt>
    <dgm:pt modelId="{C12DC227-DCD8-467C-97FB-C2D0302D1DF0}">
      <dgm:prSet custT="1"/>
      <dgm:spPr>
        <a:solidFill>
          <a:schemeClr val="tx2">
            <a:lumMod val="20000"/>
            <a:lumOff val="80000"/>
            <a:alpha val="9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US" sz="1600" dirty="0">
              <a:latin typeface="Calibri" panose="020F0502020204030204" pitchFamily="34" charset="0"/>
            </a:rPr>
            <a:t>Support the best economic use and effective governance of land</a:t>
          </a:r>
        </a:p>
      </dgm:t>
    </dgm:pt>
    <dgm:pt modelId="{A3443B3D-E1A1-4FE1-AEE0-7E7F6FE63F52}" type="parTrans" cxnId="{7C5AC87F-5CEF-43F2-909F-EDC507AC8CF5}">
      <dgm:prSet/>
      <dgm:spPr/>
      <dgm:t>
        <a:bodyPr/>
        <a:lstStyle/>
        <a:p>
          <a:endParaRPr lang="en-US"/>
        </a:p>
      </dgm:t>
    </dgm:pt>
    <dgm:pt modelId="{ACDFCD80-7E78-4D20-B37E-1F3FE86B4248}" type="sibTrans" cxnId="{7C5AC87F-5CEF-43F2-909F-EDC507AC8CF5}">
      <dgm:prSet/>
      <dgm:spPr/>
      <dgm:t>
        <a:bodyPr/>
        <a:lstStyle/>
        <a:p>
          <a:endParaRPr lang="en-US"/>
        </a:p>
      </dgm:t>
    </dgm:pt>
    <dgm:pt modelId="{FBB5CA43-3F8F-4E88-86FC-41C9BBC5371D}">
      <dgm:prSet custT="1"/>
      <dgm:spPr>
        <a:solidFill>
          <a:schemeClr val="tx2">
            <a:lumMod val="20000"/>
            <a:lumOff val="80000"/>
            <a:alpha val="9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US" sz="1600" dirty="0">
              <a:latin typeface="Calibri" panose="020F0502020204030204" pitchFamily="34" charset="0"/>
            </a:rPr>
            <a:t>Provide resources for tribal and private businesses and support entrepreneurship development  </a:t>
          </a:r>
        </a:p>
      </dgm:t>
    </dgm:pt>
    <dgm:pt modelId="{EEC64592-CE75-476B-93D8-8FDEEB577F41}" type="parTrans" cxnId="{C13C3997-9B46-4D9C-ABC0-E82C7F1C0FCC}">
      <dgm:prSet/>
      <dgm:spPr/>
      <dgm:t>
        <a:bodyPr/>
        <a:lstStyle/>
        <a:p>
          <a:endParaRPr lang="en-US"/>
        </a:p>
      </dgm:t>
    </dgm:pt>
    <dgm:pt modelId="{58887C2F-12F7-4592-863A-092F91FA1B57}" type="sibTrans" cxnId="{C13C3997-9B46-4D9C-ABC0-E82C7F1C0FCC}">
      <dgm:prSet/>
      <dgm:spPr/>
      <dgm:t>
        <a:bodyPr/>
        <a:lstStyle/>
        <a:p>
          <a:endParaRPr lang="en-US"/>
        </a:p>
      </dgm:t>
    </dgm:pt>
    <dgm:pt modelId="{9116C2F5-6EB4-49B5-AD8C-3A661AC40843}">
      <dgm:prSet custT="1"/>
      <dgm:spPr>
        <a:solidFill>
          <a:schemeClr val="tx2">
            <a:lumMod val="20000"/>
            <a:lumOff val="80000"/>
            <a:alpha val="9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US" sz="1600" dirty="0">
              <a:latin typeface="Calibri" panose="020F0502020204030204" pitchFamily="34" charset="0"/>
            </a:rPr>
            <a:t>Support a better understanding of homeownership opportunities and challenges</a:t>
          </a:r>
        </a:p>
      </dgm:t>
    </dgm:pt>
    <dgm:pt modelId="{692BD1EE-0A13-4296-9601-76373A86AB18}" type="parTrans" cxnId="{0CCBEA1B-7823-483C-9E8B-F9FD2CCF1CDE}">
      <dgm:prSet/>
      <dgm:spPr/>
      <dgm:t>
        <a:bodyPr/>
        <a:lstStyle/>
        <a:p>
          <a:endParaRPr lang="en-US"/>
        </a:p>
      </dgm:t>
    </dgm:pt>
    <dgm:pt modelId="{927C1FEE-05B1-4D61-8EAA-5C33D8B0B2E1}" type="sibTrans" cxnId="{0CCBEA1B-7823-483C-9E8B-F9FD2CCF1CDE}">
      <dgm:prSet/>
      <dgm:spPr/>
      <dgm:t>
        <a:bodyPr/>
        <a:lstStyle/>
        <a:p>
          <a:endParaRPr lang="en-US"/>
        </a:p>
      </dgm:t>
    </dgm:pt>
    <dgm:pt modelId="{E05EE607-2ADA-4EE8-BDC4-818132063E3F}">
      <dgm:prSet custT="1"/>
      <dgm:spPr>
        <a:solidFill>
          <a:schemeClr val="tx2">
            <a:lumMod val="20000"/>
            <a:lumOff val="80000"/>
            <a:alpha val="90000"/>
          </a:schemeClr>
        </a:solidFill>
        <a:ln>
          <a:solidFill>
            <a:schemeClr val="tx2"/>
          </a:solidFill>
        </a:ln>
      </dgm:spPr>
      <dgm:t>
        <a:bodyPr/>
        <a:lstStyle/>
        <a:p>
          <a:endParaRPr lang="en-US" sz="1800" dirty="0"/>
        </a:p>
      </dgm:t>
    </dgm:pt>
    <dgm:pt modelId="{7C480EC6-3336-46F6-9BE6-1AA30BC5A0DB}" type="parTrans" cxnId="{DF8F6ECC-C5E1-42E8-954B-B554E30E08FE}">
      <dgm:prSet/>
      <dgm:spPr/>
      <dgm:t>
        <a:bodyPr/>
        <a:lstStyle/>
        <a:p>
          <a:endParaRPr lang="en-US"/>
        </a:p>
      </dgm:t>
    </dgm:pt>
    <dgm:pt modelId="{DF9CAF08-6BCC-438E-A051-6ECAB655F998}" type="sibTrans" cxnId="{DF8F6ECC-C5E1-42E8-954B-B554E30E08FE}">
      <dgm:prSet/>
      <dgm:spPr/>
      <dgm:t>
        <a:bodyPr/>
        <a:lstStyle/>
        <a:p>
          <a:endParaRPr lang="en-US"/>
        </a:p>
      </dgm:t>
    </dgm:pt>
    <dgm:pt modelId="{A1ED7506-1720-4B39-A3D6-5CA98A95D578}">
      <dgm:prSet custT="1"/>
      <dgm:spPr>
        <a:solidFill>
          <a:schemeClr val="tx2">
            <a:lumMod val="20000"/>
            <a:lumOff val="80000"/>
            <a:alpha val="90000"/>
          </a:schemeClr>
        </a:solidFill>
        <a:ln>
          <a:solidFill>
            <a:schemeClr val="tx2"/>
          </a:solidFill>
        </a:ln>
      </dgm:spPr>
      <dgm:t>
        <a:bodyPr/>
        <a:lstStyle/>
        <a:p>
          <a:endParaRPr lang="en-US" sz="1800" dirty="0"/>
        </a:p>
      </dgm:t>
    </dgm:pt>
    <dgm:pt modelId="{62AF12E9-3F20-4488-8FE9-29E8A3C58FF6}" type="parTrans" cxnId="{8BA86274-6F1A-4943-AF41-33D77DEC963F}">
      <dgm:prSet/>
      <dgm:spPr/>
      <dgm:t>
        <a:bodyPr/>
        <a:lstStyle/>
        <a:p>
          <a:endParaRPr lang="en-US"/>
        </a:p>
      </dgm:t>
    </dgm:pt>
    <dgm:pt modelId="{CBCC8424-3A8C-47B5-86E2-B3E7C443147B}" type="sibTrans" cxnId="{8BA86274-6F1A-4943-AF41-33D77DEC963F}">
      <dgm:prSet/>
      <dgm:spPr/>
      <dgm:t>
        <a:bodyPr/>
        <a:lstStyle/>
        <a:p>
          <a:endParaRPr lang="en-US"/>
        </a:p>
      </dgm:t>
    </dgm:pt>
    <dgm:pt modelId="{21912030-A38B-4588-AC58-F70076B569F1}">
      <dgm:prSet custT="1"/>
      <dgm:spPr>
        <a:solidFill>
          <a:schemeClr val="tx2">
            <a:lumMod val="20000"/>
            <a:lumOff val="80000"/>
            <a:alpha val="90000"/>
          </a:schemeClr>
        </a:solidFill>
        <a:ln>
          <a:solidFill>
            <a:schemeClr val="tx2"/>
          </a:solidFill>
        </a:ln>
      </dgm:spPr>
      <dgm:t>
        <a:bodyPr/>
        <a:lstStyle/>
        <a:p>
          <a:endParaRPr lang="en-US" sz="1800" dirty="0"/>
        </a:p>
      </dgm:t>
    </dgm:pt>
    <dgm:pt modelId="{480775F7-41CD-4195-85A8-EF6C18E7CFF0}" type="parTrans" cxnId="{F3498FD4-2607-4E9C-9713-0669B99EBA0B}">
      <dgm:prSet/>
      <dgm:spPr/>
      <dgm:t>
        <a:bodyPr/>
        <a:lstStyle/>
        <a:p>
          <a:endParaRPr lang="en-US"/>
        </a:p>
      </dgm:t>
    </dgm:pt>
    <dgm:pt modelId="{AFC49368-C813-45B8-A415-6573AD8C074E}" type="sibTrans" cxnId="{F3498FD4-2607-4E9C-9713-0669B99EBA0B}">
      <dgm:prSet/>
      <dgm:spPr/>
      <dgm:t>
        <a:bodyPr/>
        <a:lstStyle/>
        <a:p>
          <a:endParaRPr lang="en-US"/>
        </a:p>
      </dgm:t>
    </dgm:pt>
    <dgm:pt modelId="{7D109484-4243-464A-BDC0-8059E3E28BD2}">
      <dgm:prSet custT="1"/>
      <dgm:spPr>
        <a:solidFill>
          <a:schemeClr val="tx2">
            <a:lumMod val="20000"/>
            <a:lumOff val="80000"/>
            <a:alpha val="90000"/>
          </a:schemeClr>
        </a:solidFill>
        <a:ln>
          <a:solidFill>
            <a:schemeClr val="tx2"/>
          </a:solidFill>
        </a:ln>
      </dgm:spPr>
      <dgm:t>
        <a:bodyPr/>
        <a:lstStyle/>
        <a:p>
          <a:endParaRPr lang="en-US" sz="1800" dirty="0"/>
        </a:p>
      </dgm:t>
    </dgm:pt>
    <dgm:pt modelId="{9BD1C05A-187E-44FF-B3E2-7BFDC82A36CE}" type="parTrans" cxnId="{1D9066F6-5866-4C05-BCCD-317282618A58}">
      <dgm:prSet/>
      <dgm:spPr/>
      <dgm:t>
        <a:bodyPr/>
        <a:lstStyle/>
        <a:p>
          <a:endParaRPr lang="en-US"/>
        </a:p>
      </dgm:t>
    </dgm:pt>
    <dgm:pt modelId="{8C97CF86-5A28-43EE-A1E3-96A8CE0A7D19}" type="sibTrans" cxnId="{1D9066F6-5866-4C05-BCCD-317282618A58}">
      <dgm:prSet/>
      <dgm:spPr/>
      <dgm:t>
        <a:bodyPr/>
        <a:lstStyle/>
        <a:p>
          <a:endParaRPr lang="en-US"/>
        </a:p>
      </dgm:t>
    </dgm:pt>
    <dgm:pt modelId="{6ED01E72-03DB-4E55-9455-C0D1262EA9B6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r>
            <a:rPr lang="en-US" sz="1600" b="1" dirty="0">
              <a:latin typeface="Calibri" panose="020F0502020204030204" pitchFamily="34" charset="0"/>
            </a:rPr>
            <a:t>Education</a:t>
          </a:r>
          <a:r>
            <a:rPr lang="en-US" sz="1600" b="1" dirty="0"/>
            <a:t> </a:t>
          </a:r>
        </a:p>
      </dgm:t>
    </dgm:pt>
    <dgm:pt modelId="{CD2F5FDF-0BE9-4BFE-AF3D-D2D6D257E3B3}" type="parTrans" cxnId="{BE376F02-9948-4F5D-AC3B-675C175DE780}">
      <dgm:prSet/>
      <dgm:spPr/>
      <dgm:t>
        <a:bodyPr/>
        <a:lstStyle/>
        <a:p>
          <a:endParaRPr lang="en-US"/>
        </a:p>
      </dgm:t>
    </dgm:pt>
    <dgm:pt modelId="{609DFE0E-0271-4920-9AA0-C6437916B542}" type="sibTrans" cxnId="{BE376F02-9948-4F5D-AC3B-675C175DE780}">
      <dgm:prSet/>
      <dgm:spPr/>
      <dgm:t>
        <a:bodyPr/>
        <a:lstStyle/>
        <a:p>
          <a:endParaRPr lang="en-US"/>
        </a:p>
      </dgm:t>
    </dgm:pt>
    <dgm:pt modelId="{47BD2F9B-54EC-444F-BB4A-9D596CEA6434}">
      <dgm:prSet custT="1"/>
      <dgm:spPr>
        <a:solidFill>
          <a:schemeClr val="tx2">
            <a:lumMod val="20000"/>
            <a:lumOff val="80000"/>
            <a:alpha val="9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US" sz="1600" dirty="0">
              <a:latin typeface="Calibri" panose="020F0502020204030204" pitchFamily="34" charset="0"/>
            </a:rPr>
            <a:t>Highlight effective educational and training programs, and explore achievement and funding gaps</a:t>
          </a:r>
        </a:p>
      </dgm:t>
    </dgm:pt>
    <dgm:pt modelId="{98A82ADB-298D-4758-88DD-503F33924373}" type="parTrans" cxnId="{830A4CE1-E24D-4E2B-B507-C63916470630}">
      <dgm:prSet/>
      <dgm:spPr/>
      <dgm:t>
        <a:bodyPr/>
        <a:lstStyle/>
        <a:p>
          <a:endParaRPr lang="en-US"/>
        </a:p>
      </dgm:t>
    </dgm:pt>
    <dgm:pt modelId="{20DEA8C5-DF28-4DF7-95C4-6C2EB620CC34}" type="sibTrans" cxnId="{830A4CE1-E24D-4E2B-B507-C63916470630}">
      <dgm:prSet/>
      <dgm:spPr/>
      <dgm:t>
        <a:bodyPr/>
        <a:lstStyle/>
        <a:p>
          <a:endParaRPr lang="en-US"/>
        </a:p>
      </dgm:t>
    </dgm:pt>
    <dgm:pt modelId="{B19BE9A4-3BFD-4FC6-A8B7-1C318A4C6145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pPr algn="l">
            <a:tabLst/>
          </a:pPr>
          <a:r>
            <a:rPr lang="en-US" sz="1600" b="1" dirty="0">
              <a:latin typeface="Calibri" panose="020F0502020204030204" pitchFamily="34" charset="0"/>
            </a:rPr>
            <a:t>Business &amp; </a:t>
          </a:r>
          <a:r>
            <a:rPr lang="en-US" sz="1300" b="1" dirty="0">
              <a:latin typeface="Calibri" panose="020F0502020204030204" pitchFamily="34" charset="0"/>
            </a:rPr>
            <a:t>Entrepreneurship</a:t>
          </a:r>
        </a:p>
      </dgm:t>
    </dgm:pt>
    <dgm:pt modelId="{623EB8F9-1627-47CA-8E7A-CA4A597DFABB}" type="sibTrans" cxnId="{7DFB6AE8-464A-4D73-9700-27357BE54D6A}">
      <dgm:prSet/>
      <dgm:spPr/>
      <dgm:t>
        <a:bodyPr/>
        <a:lstStyle/>
        <a:p>
          <a:endParaRPr lang="en-US"/>
        </a:p>
      </dgm:t>
    </dgm:pt>
    <dgm:pt modelId="{68F50809-0D2F-4029-B641-36D79F6DA221}" type="parTrans" cxnId="{7DFB6AE8-464A-4D73-9700-27357BE54D6A}">
      <dgm:prSet/>
      <dgm:spPr/>
      <dgm:t>
        <a:bodyPr/>
        <a:lstStyle/>
        <a:p>
          <a:endParaRPr lang="en-US"/>
        </a:p>
      </dgm:t>
    </dgm:pt>
    <dgm:pt modelId="{6BD30B2B-732B-4854-A663-538F926992ED}" type="pres">
      <dgm:prSet presAssocID="{99314BE7-D434-4931-A95F-EB9463911D7C}" presName="diagram" presStyleCnt="0">
        <dgm:presLayoutVars>
          <dgm:dir/>
          <dgm:animLvl val="lvl"/>
          <dgm:resizeHandles val="exact"/>
        </dgm:presLayoutVars>
      </dgm:prSet>
      <dgm:spPr/>
    </dgm:pt>
    <dgm:pt modelId="{362FBB40-1B17-49EB-A08D-4926755D5FCC}" type="pres">
      <dgm:prSet presAssocID="{8C9A1824-E1F2-4080-BDFD-9D410137C1D1}" presName="compNode" presStyleCnt="0"/>
      <dgm:spPr/>
    </dgm:pt>
    <dgm:pt modelId="{6D7F4AC8-D773-4FEC-AED5-C52D077037A5}" type="pres">
      <dgm:prSet presAssocID="{8C9A1824-E1F2-4080-BDFD-9D410137C1D1}" presName="childRect" presStyleLbl="bgAcc1" presStyleIdx="0" presStyleCnt="4" custScaleY="180969" custLinFactNeighborX="3749" custLinFactNeighborY="-35214">
        <dgm:presLayoutVars>
          <dgm:bulletEnabled val="1"/>
        </dgm:presLayoutVars>
      </dgm:prSet>
      <dgm:spPr/>
    </dgm:pt>
    <dgm:pt modelId="{6CB28261-F716-4697-9E6D-207DCA869A5B}" type="pres">
      <dgm:prSet presAssocID="{8C9A1824-E1F2-4080-BDFD-9D410137C1D1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8899E5A-E318-402A-89B4-90856D9199BF}" type="pres">
      <dgm:prSet presAssocID="{8C9A1824-E1F2-4080-BDFD-9D410137C1D1}" presName="parentRect" presStyleLbl="alignNode1" presStyleIdx="0" presStyleCnt="4" custScaleY="152800" custLinFactNeighborX="3999" custLinFactNeighborY="-6341"/>
      <dgm:spPr/>
    </dgm:pt>
    <dgm:pt modelId="{8F205D5F-C308-4973-904D-2213DB37E4A1}" type="pres">
      <dgm:prSet presAssocID="{8C9A1824-E1F2-4080-BDFD-9D410137C1D1}" presName="adorn" presStyleLbl="fgAccFollowNode1" presStyleIdx="0" presStyleCnt="4" custLinFactY="-93780" custLinFactNeighborX="-45936" custLinFactNeighborY="-100000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B2AB1F7-850A-4244-A1A6-2E6FCC7F2D8F}" type="pres">
      <dgm:prSet presAssocID="{F25571C4-DEED-4494-98B5-20852E836809}" presName="sibTrans" presStyleLbl="sibTrans2D1" presStyleIdx="0" presStyleCnt="0"/>
      <dgm:spPr/>
    </dgm:pt>
    <dgm:pt modelId="{A9EA81B3-0094-4AE4-96E8-417694A565D8}" type="pres">
      <dgm:prSet presAssocID="{B19BE9A4-3BFD-4FC6-A8B7-1C318A4C6145}" presName="compNode" presStyleCnt="0"/>
      <dgm:spPr/>
    </dgm:pt>
    <dgm:pt modelId="{2F0BBFD8-B1CA-4052-AFF6-DB54EF92A952}" type="pres">
      <dgm:prSet presAssocID="{B19BE9A4-3BFD-4FC6-A8B7-1C318A4C6145}" presName="childRect" presStyleLbl="bgAcc1" presStyleIdx="1" presStyleCnt="4" custScaleX="99782" custScaleY="174801" custLinFactNeighborX="3775" custLinFactNeighborY="-38029">
        <dgm:presLayoutVars>
          <dgm:bulletEnabled val="1"/>
        </dgm:presLayoutVars>
      </dgm:prSet>
      <dgm:spPr/>
    </dgm:pt>
    <dgm:pt modelId="{0C41E1BE-0943-4DBD-9AC5-1C9FBFD216B1}" type="pres">
      <dgm:prSet presAssocID="{B19BE9A4-3BFD-4FC6-A8B7-1C318A4C6145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57CC839-844A-48B3-8029-9FCCA0F3574E}" type="pres">
      <dgm:prSet presAssocID="{B19BE9A4-3BFD-4FC6-A8B7-1C318A4C6145}" presName="parentRect" presStyleLbl="alignNode1" presStyleIdx="1" presStyleCnt="4" custScaleX="100398" custScaleY="121946" custLinFactNeighborX="4294" custLinFactNeighborY="8218"/>
      <dgm:spPr/>
    </dgm:pt>
    <dgm:pt modelId="{FA2ED4CF-08BF-4863-BDBC-306C538B5252}" type="pres">
      <dgm:prSet presAssocID="{B19BE9A4-3BFD-4FC6-A8B7-1C318A4C6145}" presName="adorn" presStyleLbl="fgAccFollowNode1" presStyleIdx="1" presStyleCnt="4" custLinFactY="-39132" custLinFactNeighborX="-26673" custLinFactNeighborY="-100000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4042398-1B63-4DF6-977A-46F5B37D4491}" type="pres">
      <dgm:prSet presAssocID="{623EB8F9-1627-47CA-8E7A-CA4A597DFABB}" presName="sibTrans" presStyleLbl="sibTrans2D1" presStyleIdx="0" presStyleCnt="0"/>
      <dgm:spPr/>
    </dgm:pt>
    <dgm:pt modelId="{D28F4A3A-70B1-498B-B34A-688BCE201C39}" type="pres">
      <dgm:prSet presAssocID="{6ED01E72-03DB-4E55-9455-C0D1262EA9B6}" presName="compNode" presStyleCnt="0"/>
      <dgm:spPr/>
    </dgm:pt>
    <dgm:pt modelId="{33AE8893-728E-4EAE-BB49-B0D02FCE5E78}" type="pres">
      <dgm:prSet presAssocID="{6ED01E72-03DB-4E55-9455-C0D1262EA9B6}" presName="childRect" presStyleLbl="bgAcc1" presStyleIdx="2" presStyleCnt="4" custScaleY="195332" custLinFactNeighborX="4390" custLinFactNeighborY="-32897">
        <dgm:presLayoutVars>
          <dgm:bulletEnabled val="1"/>
        </dgm:presLayoutVars>
      </dgm:prSet>
      <dgm:spPr/>
    </dgm:pt>
    <dgm:pt modelId="{226DC009-56E3-4F98-BFD9-EF8463488AE7}" type="pres">
      <dgm:prSet presAssocID="{6ED01E72-03DB-4E55-9455-C0D1262EA9B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0B3E84F-4ADC-494B-92B1-D860BCBDB7CC}" type="pres">
      <dgm:prSet presAssocID="{6ED01E72-03DB-4E55-9455-C0D1262EA9B6}" presName="parentRect" presStyleLbl="alignNode1" presStyleIdx="2" presStyleCnt="4" custScaleY="113888" custLinFactNeighborX="4390" custLinFactNeighborY="-1184"/>
      <dgm:spPr/>
    </dgm:pt>
    <dgm:pt modelId="{DD47E9AF-89D6-4797-99A8-9E49A95C9C65}" type="pres">
      <dgm:prSet presAssocID="{6ED01E72-03DB-4E55-9455-C0D1262EA9B6}" presName="adorn" presStyleLbl="fgAccFollowNode1" presStyleIdx="2" presStyleCnt="4" custLinFactY="-51090" custLinFactNeighborX="-47336" custLinFactNeighborY="-10000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DAD3202-D1AA-4F25-A71D-58A5D51869B3}" type="pres">
      <dgm:prSet presAssocID="{609DFE0E-0271-4920-9AA0-C6437916B542}" presName="sibTrans" presStyleLbl="sibTrans2D1" presStyleIdx="0" presStyleCnt="0"/>
      <dgm:spPr/>
    </dgm:pt>
    <dgm:pt modelId="{31D05B82-A397-468C-8916-662F5D099022}" type="pres">
      <dgm:prSet presAssocID="{BCDCCF3E-4D8A-4FF3-8376-E07AB6BEE3E4}" presName="compNode" presStyleCnt="0"/>
      <dgm:spPr/>
    </dgm:pt>
    <dgm:pt modelId="{B2F7CB01-FE21-4061-86E7-AFD8D0781A0A}" type="pres">
      <dgm:prSet presAssocID="{BCDCCF3E-4D8A-4FF3-8376-E07AB6BEE3E4}" presName="childRect" presStyleLbl="bgAcc1" presStyleIdx="3" presStyleCnt="4" custScaleY="211093" custLinFactNeighborX="196" custLinFactNeighborY="-28042">
        <dgm:presLayoutVars>
          <dgm:bulletEnabled val="1"/>
        </dgm:presLayoutVars>
      </dgm:prSet>
      <dgm:spPr/>
    </dgm:pt>
    <dgm:pt modelId="{C617A904-FC30-42DF-9C40-4A4515B68A1B}" type="pres">
      <dgm:prSet presAssocID="{BCDCCF3E-4D8A-4FF3-8376-E07AB6BEE3E4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861AF76-8047-42AD-9642-0E1DB7AEBB58}" type="pres">
      <dgm:prSet presAssocID="{BCDCCF3E-4D8A-4FF3-8376-E07AB6BEE3E4}" presName="parentRect" presStyleLbl="alignNode1" presStyleIdx="3" presStyleCnt="4" custScaleY="110914" custLinFactNeighborX="196" custLinFactNeighborY="-8220"/>
      <dgm:spPr/>
    </dgm:pt>
    <dgm:pt modelId="{5602D0BD-45F5-46DD-BE9C-C9258AF80814}" type="pres">
      <dgm:prSet presAssocID="{BCDCCF3E-4D8A-4FF3-8376-E07AB6BEE3E4}" presName="adorn" presStyleLbl="fgAccFollowNode1" presStyleIdx="3" presStyleCnt="4" custLinFactY="-68300" custLinFactNeighborX="-60002" custLinFactNeighborY="-100000"/>
      <dgm:spPr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BE376F02-9948-4F5D-AC3B-675C175DE780}" srcId="{99314BE7-D434-4931-A95F-EB9463911D7C}" destId="{6ED01E72-03DB-4E55-9455-C0D1262EA9B6}" srcOrd="2" destOrd="0" parTransId="{CD2F5FDF-0BE9-4BFE-AF3D-D2D6D257E3B3}" sibTransId="{609DFE0E-0271-4920-9AA0-C6437916B542}"/>
    <dgm:cxn modelId="{DE647C19-86AF-45E6-9DD0-169440229402}" type="presOf" srcId="{47BD2F9B-54EC-444F-BB4A-9D596CEA6434}" destId="{33AE8893-728E-4EAE-BB49-B0D02FCE5E78}" srcOrd="0" destOrd="0" presId="urn:microsoft.com/office/officeart/2005/8/layout/bList2"/>
    <dgm:cxn modelId="{0CCBEA1B-7823-483C-9E8B-F9FD2CCF1CDE}" srcId="{BCDCCF3E-4D8A-4FF3-8376-E07AB6BEE3E4}" destId="{9116C2F5-6EB4-49B5-AD8C-3A661AC40843}" srcOrd="0" destOrd="0" parTransId="{692BD1EE-0A13-4296-9601-76373A86AB18}" sibTransId="{927C1FEE-05B1-4D61-8EAA-5C33D8B0B2E1}"/>
    <dgm:cxn modelId="{A9BE5C1F-88AB-4410-8208-2FC790CE87C1}" type="presOf" srcId="{623EB8F9-1627-47CA-8E7A-CA4A597DFABB}" destId="{54042398-1B63-4DF6-977A-46F5B37D4491}" srcOrd="0" destOrd="0" presId="urn:microsoft.com/office/officeart/2005/8/layout/bList2"/>
    <dgm:cxn modelId="{D6489227-DF9C-4ECC-AD7F-B1868E0B4F06}" type="presOf" srcId="{F25571C4-DEED-4494-98B5-20852E836809}" destId="{EB2AB1F7-850A-4244-A1A6-2E6FCC7F2D8F}" srcOrd="0" destOrd="0" presId="urn:microsoft.com/office/officeart/2005/8/layout/bList2"/>
    <dgm:cxn modelId="{C248432D-7BBC-483B-A830-BB7821BDC8EE}" type="presOf" srcId="{C12DC227-DCD8-467C-97FB-C2D0302D1DF0}" destId="{6D7F4AC8-D773-4FEC-AED5-C52D077037A5}" srcOrd="0" destOrd="0" presId="urn:microsoft.com/office/officeart/2005/8/layout/bList2"/>
    <dgm:cxn modelId="{81F7732D-F512-441C-8918-2E47A8A80B24}" type="presOf" srcId="{BCDCCF3E-4D8A-4FF3-8376-E07AB6BEE3E4}" destId="{3861AF76-8047-42AD-9642-0E1DB7AEBB58}" srcOrd="1" destOrd="0" presId="urn:microsoft.com/office/officeart/2005/8/layout/bList2"/>
    <dgm:cxn modelId="{E98BF82F-085F-45DE-AA41-3F063262E5F0}" type="presOf" srcId="{99314BE7-D434-4931-A95F-EB9463911D7C}" destId="{6BD30B2B-732B-4854-A663-538F926992ED}" srcOrd="0" destOrd="0" presId="urn:microsoft.com/office/officeart/2005/8/layout/bList2"/>
    <dgm:cxn modelId="{F9921263-3E92-4283-8AA6-8D50B3857E34}" type="presOf" srcId="{A1ED7506-1720-4B39-A3D6-5CA98A95D578}" destId="{B2F7CB01-FE21-4061-86E7-AFD8D0781A0A}" srcOrd="0" destOrd="1" presId="urn:microsoft.com/office/officeart/2005/8/layout/bList2"/>
    <dgm:cxn modelId="{63EF0068-D3D0-48B7-BC22-C1F5358D61D4}" type="presOf" srcId="{8C9A1824-E1F2-4080-BDFD-9D410137C1D1}" destId="{6CB28261-F716-4697-9E6D-207DCA869A5B}" srcOrd="0" destOrd="0" presId="urn:microsoft.com/office/officeart/2005/8/layout/bList2"/>
    <dgm:cxn modelId="{153C774A-BF73-4361-B39F-58CED2110A4A}" type="presOf" srcId="{6ED01E72-03DB-4E55-9455-C0D1262EA9B6}" destId="{226DC009-56E3-4F98-BFD9-EF8463488AE7}" srcOrd="0" destOrd="0" presId="urn:microsoft.com/office/officeart/2005/8/layout/bList2"/>
    <dgm:cxn modelId="{69CDD64A-9F16-446A-BAEB-22FF28BB9B74}" type="presOf" srcId="{BCDCCF3E-4D8A-4FF3-8376-E07AB6BEE3E4}" destId="{C617A904-FC30-42DF-9C40-4A4515B68A1B}" srcOrd="0" destOrd="0" presId="urn:microsoft.com/office/officeart/2005/8/layout/bList2"/>
    <dgm:cxn modelId="{A4545453-3910-4768-A9C6-015295AD9363}" type="presOf" srcId="{21912030-A38B-4588-AC58-F70076B569F1}" destId="{B2F7CB01-FE21-4061-86E7-AFD8D0781A0A}" srcOrd="0" destOrd="2" presId="urn:microsoft.com/office/officeart/2005/8/layout/bList2"/>
    <dgm:cxn modelId="{8BA86274-6F1A-4943-AF41-33D77DEC963F}" srcId="{BCDCCF3E-4D8A-4FF3-8376-E07AB6BEE3E4}" destId="{A1ED7506-1720-4B39-A3D6-5CA98A95D578}" srcOrd="1" destOrd="0" parTransId="{62AF12E9-3F20-4488-8FE9-29E8A3C58FF6}" sibTransId="{CBCC8424-3A8C-47B5-86E2-B3E7C443147B}"/>
    <dgm:cxn modelId="{7C5AC87F-5CEF-43F2-909F-EDC507AC8CF5}" srcId="{8C9A1824-E1F2-4080-BDFD-9D410137C1D1}" destId="{C12DC227-DCD8-467C-97FB-C2D0302D1DF0}" srcOrd="0" destOrd="0" parTransId="{A3443B3D-E1A1-4FE1-AEE0-7E7F6FE63F52}" sibTransId="{ACDFCD80-7E78-4D20-B37E-1F3FE86B4248}"/>
    <dgm:cxn modelId="{98CF8D8A-1C69-4B74-9BF6-13351FF84D64}" type="presOf" srcId="{B19BE9A4-3BFD-4FC6-A8B7-1C318A4C6145}" destId="{0C41E1BE-0943-4DBD-9AC5-1C9FBFD216B1}" srcOrd="0" destOrd="0" presId="urn:microsoft.com/office/officeart/2005/8/layout/bList2"/>
    <dgm:cxn modelId="{DD32E692-70FB-4BD0-96AE-98F9F129E11D}" srcId="{99314BE7-D434-4931-A95F-EB9463911D7C}" destId="{BCDCCF3E-4D8A-4FF3-8376-E07AB6BEE3E4}" srcOrd="3" destOrd="0" parTransId="{CE3D0D7C-B852-4547-978E-834492ABF8B8}" sibTransId="{FFB65204-19EF-47FC-813F-180C7263B8B0}"/>
    <dgm:cxn modelId="{CE17BA93-6833-49A4-8CBF-AEEBB994E885}" type="presOf" srcId="{6ED01E72-03DB-4E55-9455-C0D1262EA9B6}" destId="{80B3E84F-4ADC-494B-92B1-D860BCBDB7CC}" srcOrd="1" destOrd="0" presId="urn:microsoft.com/office/officeart/2005/8/layout/bList2"/>
    <dgm:cxn modelId="{C13C3997-9B46-4D9C-ABC0-E82C7F1C0FCC}" srcId="{B19BE9A4-3BFD-4FC6-A8B7-1C318A4C6145}" destId="{FBB5CA43-3F8F-4E88-86FC-41C9BBC5371D}" srcOrd="0" destOrd="0" parTransId="{EEC64592-CE75-476B-93D8-8FDEEB577F41}" sibTransId="{58887C2F-12F7-4592-863A-092F91FA1B57}"/>
    <dgm:cxn modelId="{C2CEF898-672E-44A5-AAE3-1FA54F9859DD}" type="presOf" srcId="{9116C2F5-6EB4-49B5-AD8C-3A661AC40843}" destId="{B2F7CB01-FE21-4061-86E7-AFD8D0781A0A}" srcOrd="0" destOrd="0" presId="urn:microsoft.com/office/officeart/2005/8/layout/bList2"/>
    <dgm:cxn modelId="{250A4CA5-EB23-4627-92DF-6CB150A25697}" type="presOf" srcId="{609DFE0E-0271-4920-9AA0-C6437916B542}" destId="{7DAD3202-D1AA-4F25-A71D-58A5D51869B3}" srcOrd="0" destOrd="0" presId="urn:microsoft.com/office/officeart/2005/8/layout/bList2"/>
    <dgm:cxn modelId="{33D6DDBB-3216-413D-B7C8-5058DAA7D97C}" type="presOf" srcId="{E05EE607-2ADA-4EE8-BDC4-818132063E3F}" destId="{2F0BBFD8-B1CA-4052-AFF6-DB54EF92A952}" srcOrd="0" destOrd="1" presId="urn:microsoft.com/office/officeart/2005/8/layout/bList2"/>
    <dgm:cxn modelId="{CC5D79C8-B73A-4A5C-BF37-BEE97F40A033}" srcId="{99314BE7-D434-4931-A95F-EB9463911D7C}" destId="{8C9A1824-E1F2-4080-BDFD-9D410137C1D1}" srcOrd="0" destOrd="0" parTransId="{721D45CB-6B03-4EB5-A951-B9E13D8577E2}" sibTransId="{F25571C4-DEED-4494-98B5-20852E836809}"/>
    <dgm:cxn modelId="{DF8F6ECC-C5E1-42E8-954B-B554E30E08FE}" srcId="{B19BE9A4-3BFD-4FC6-A8B7-1C318A4C6145}" destId="{E05EE607-2ADA-4EE8-BDC4-818132063E3F}" srcOrd="1" destOrd="0" parTransId="{7C480EC6-3336-46F6-9BE6-1AA30BC5A0DB}" sibTransId="{DF9CAF08-6BCC-438E-A051-6ECAB655F998}"/>
    <dgm:cxn modelId="{F3498FD4-2607-4E9C-9713-0669B99EBA0B}" srcId="{BCDCCF3E-4D8A-4FF3-8376-E07AB6BEE3E4}" destId="{21912030-A38B-4588-AC58-F70076B569F1}" srcOrd="2" destOrd="0" parTransId="{480775F7-41CD-4195-85A8-EF6C18E7CFF0}" sibTransId="{AFC49368-C813-45B8-A415-6573AD8C074E}"/>
    <dgm:cxn modelId="{894169D7-56A9-47F4-858C-8CDE1F321656}" type="presOf" srcId="{B19BE9A4-3BFD-4FC6-A8B7-1C318A4C6145}" destId="{257CC839-844A-48B3-8029-9FCCA0F3574E}" srcOrd="1" destOrd="0" presId="urn:microsoft.com/office/officeart/2005/8/layout/bList2"/>
    <dgm:cxn modelId="{830A4CE1-E24D-4E2B-B507-C63916470630}" srcId="{6ED01E72-03DB-4E55-9455-C0D1262EA9B6}" destId="{47BD2F9B-54EC-444F-BB4A-9D596CEA6434}" srcOrd="0" destOrd="0" parTransId="{98A82ADB-298D-4758-88DD-503F33924373}" sibTransId="{20DEA8C5-DF28-4DF7-95C4-6C2EB620CC34}"/>
    <dgm:cxn modelId="{21CBEFE6-6F02-4C6D-B153-8B45F50CED0D}" type="presOf" srcId="{FBB5CA43-3F8F-4E88-86FC-41C9BBC5371D}" destId="{2F0BBFD8-B1CA-4052-AFF6-DB54EF92A952}" srcOrd="0" destOrd="0" presId="urn:microsoft.com/office/officeart/2005/8/layout/bList2"/>
    <dgm:cxn modelId="{7DFB6AE8-464A-4D73-9700-27357BE54D6A}" srcId="{99314BE7-D434-4931-A95F-EB9463911D7C}" destId="{B19BE9A4-3BFD-4FC6-A8B7-1C318A4C6145}" srcOrd="1" destOrd="0" parTransId="{68F50809-0D2F-4029-B641-36D79F6DA221}" sibTransId="{623EB8F9-1627-47CA-8E7A-CA4A597DFABB}"/>
    <dgm:cxn modelId="{BCACD1EB-77B1-4332-863E-371697830D65}" type="presOf" srcId="{7D109484-4243-464A-BDC0-8059E3E28BD2}" destId="{B2F7CB01-FE21-4061-86E7-AFD8D0781A0A}" srcOrd="0" destOrd="3" presId="urn:microsoft.com/office/officeart/2005/8/layout/bList2"/>
    <dgm:cxn modelId="{1D9066F6-5866-4C05-BCCD-317282618A58}" srcId="{BCDCCF3E-4D8A-4FF3-8376-E07AB6BEE3E4}" destId="{7D109484-4243-464A-BDC0-8059E3E28BD2}" srcOrd="3" destOrd="0" parTransId="{9BD1C05A-187E-44FF-B3E2-7BFDC82A36CE}" sibTransId="{8C97CF86-5A28-43EE-A1E3-96A8CE0A7D19}"/>
    <dgm:cxn modelId="{0B484DFC-ADE1-47B8-AFD8-106176F8499F}" type="presOf" srcId="{8C9A1824-E1F2-4080-BDFD-9D410137C1D1}" destId="{28899E5A-E318-402A-89B4-90856D9199BF}" srcOrd="1" destOrd="0" presId="urn:microsoft.com/office/officeart/2005/8/layout/bList2"/>
    <dgm:cxn modelId="{8ABDB4A6-C771-43A6-99B1-EF6E6D65B1DD}" type="presParOf" srcId="{6BD30B2B-732B-4854-A663-538F926992ED}" destId="{362FBB40-1B17-49EB-A08D-4926755D5FCC}" srcOrd="0" destOrd="0" presId="urn:microsoft.com/office/officeart/2005/8/layout/bList2"/>
    <dgm:cxn modelId="{77C0B89A-4FB1-41EC-B1CE-ACB9D458F10C}" type="presParOf" srcId="{362FBB40-1B17-49EB-A08D-4926755D5FCC}" destId="{6D7F4AC8-D773-4FEC-AED5-C52D077037A5}" srcOrd="0" destOrd="0" presId="urn:microsoft.com/office/officeart/2005/8/layout/bList2"/>
    <dgm:cxn modelId="{5217DD54-3B99-4984-B099-4878A45CE6A7}" type="presParOf" srcId="{362FBB40-1B17-49EB-A08D-4926755D5FCC}" destId="{6CB28261-F716-4697-9E6D-207DCA869A5B}" srcOrd="1" destOrd="0" presId="urn:microsoft.com/office/officeart/2005/8/layout/bList2"/>
    <dgm:cxn modelId="{BCC278CD-5192-48AC-8ADC-BED299AA5462}" type="presParOf" srcId="{362FBB40-1B17-49EB-A08D-4926755D5FCC}" destId="{28899E5A-E318-402A-89B4-90856D9199BF}" srcOrd="2" destOrd="0" presId="urn:microsoft.com/office/officeart/2005/8/layout/bList2"/>
    <dgm:cxn modelId="{11B75377-EA30-46DF-B630-52C651750B11}" type="presParOf" srcId="{362FBB40-1B17-49EB-A08D-4926755D5FCC}" destId="{8F205D5F-C308-4973-904D-2213DB37E4A1}" srcOrd="3" destOrd="0" presId="urn:microsoft.com/office/officeart/2005/8/layout/bList2"/>
    <dgm:cxn modelId="{9DA1D3A9-0CF8-42A8-A65F-E2C84886CB93}" type="presParOf" srcId="{6BD30B2B-732B-4854-A663-538F926992ED}" destId="{EB2AB1F7-850A-4244-A1A6-2E6FCC7F2D8F}" srcOrd="1" destOrd="0" presId="urn:microsoft.com/office/officeart/2005/8/layout/bList2"/>
    <dgm:cxn modelId="{A61D0894-0853-41FB-9FC7-8569FD3B45C3}" type="presParOf" srcId="{6BD30B2B-732B-4854-A663-538F926992ED}" destId="{A9EA81B3-0094-4AE4-96E8-417694A565D8}" srcOrd="2" destOrd="0" presId="urn:microsoft.com/office/officeart/2005/8/layout/bList2"/>
    <dgm:cxn modelId="{A7102A61-6566-483E-94FE-8D1AE18CE164}" type="presParOf" srcId="{A9EA81B3-0094-4AE4-96E8-417694A565D8}" destId="{2F0BBFD8-B1CA-4052-AFF6-DB54EF92A952}" srcOrd="0" destOrd="0" presId="urn:microsoft.com/office/officeart/2005/8/layout/bList2"/>
    <dgm:cxn modelId="{94544741-B1FF-4246-8D4C-DA538221A7AE}" type="presParOf" srcId="{A9EA81B3-0094-4AE4-96E8-417694A565D8}" destId="{0C41E1BE-0943-4DBD-9AC5-1C9FBFD216B1}" srcOrd="1" destOrd="0" presId="urn:microsoft.com/office/officeart/2005/8/layout/bList2"/>
    <dgm:cxn modelId="{55467B54-2759-4F31-B9EB-C0D88668B7DE}" type="presParOf" srcId="{A9EA81B3-0094-4AE4-96E8-417694A565D8}" destId="{257CC839-844A-48B3-8029-9FCCA0F3574E}" srcOrd="2" destOrd="0" presId="urn:microsoft.com/office/officeart/2005/8/layout/bList2"/>
    <dgm:cxn modelId="{76EA1E7E-F166-477C-93A1-BA8022AAF802}" type="presParOf" srcId="{A9EA81B3-0094-4AE4-96E8-417694A565D8}" destId="{FA2ED4CF-08BF-4863-BDBC-306C538B5252}" srcOrd="3" destOrd="0" presId="urn:microsoft.com/office/officeart/2005/8/layout/bList2"/>
    <dgm:cxn modelId="{3D6D4DBF-3754-4B0D-AA2E-93C4F3FA2BEB}" type="presParOf" srcId="{6BD30B2B-732B-4854-A663-538F926992ED}" destId="{54042398-1B63-4DF6-977A-46F5B37D4491}" srcOrd="3" destOrd="0" presId="urn:microsoft.com/office/officeart/2005/8/layout/bList2"/>
    <dgm:cxn modelId="{194B9AF3-2869-46D8-BA90-FF1A5D538595}" type="presParOf" srcId="{6BD30B2B-732B-4854-A663-538F926992ED}" destId="{D28F4A3A-70B1-498B-B34A-688BCE201C39}" srcOrd="4" destOrd="0" presId="urn:microsoft.com/office/officeart/2005/8/layout/bList2"/>
    <dgm:cxn modelId="{C0C900AF-EE97-4FF0-9B71-F9FEEE19F4B9}" type="presParOf" srcId="{D28F4A3A-70B1-498B-B34A-688BCE201C39}" destId="{33AE8893-728E-4EAE-BB49-B0D02FCE5E78}" srcOrd="0" destOrd="0" presId="urn:microsoft.com/office/officeart/2005/8/layout/bList2"/>
    <dgm:cxn modelId="{0BF5CE9F-2AC0-49A7-AE1B-B27A9F8B06A2}" type="presParOf" srcId="{D28F4A3A-70B1-498B-B34A-688BCE201C39}" destId="{226DC009-56E3-4F98-BFD9-EF8463488AE7}" srcOrd="1" destOrd="0" presId="urn:microsoft.com/office/officeart/2005/8/layout/bList2"/>
    <dgm:cxn modelId="{EEDA82C4-F129-4F3A-B5D0-DE0DE8DECF8E}" type="presParOf" srcId="{D28F4A3A-70B1-498B-B34A-688BCE201C39}" destId="{80B3E84F-4ADC-494B-92B1-D860BCBDB7CC}" srcOrd="2" destOrd="0" presId="urn:microsoft.com/office/officeart/2005/8/layout/bList2"/>
    <dgm:cxn modelId="{0B8F13EC-6D75-4460-BDAB-57F6C7B02A20}" type="presParOf" srcId="{D28F4A3A-70B1-498B-B34A-688BCE201C39}" destId="{DD47E9AF-89D6-4797-99A8-9E49A95C9C65}" srcOrd="3" destOrd="0" presId="urn:microsoft.com/office/officeart/2005/8/layout/bList2"/>
    <dgm:cxn modelId="{F71AB534-55C5-44D4-936C-97D8367B75C8}" type="presParOf" srcId="{6BD30B2B-732B-4854-A663-538F926992ED}" destId="{7DAD3202-D1AA-4F25-A71D-58A5D51869B3}" srcOrd="5" destOrd="0" presId="urn:microsoft.com/office/officeart/2005/8/layout/bList2"/>
    <dgm:cxn modelId="{4179A43F-2B0F-4925-9578-73D48F85E989}" type="presParOf" srcId="{6BD30B2B-732B-4854-A663-538F926992ED}" destId="{31D05B82-A397-468C-8916-662F5D099022}" srcOrd="6" destOrd="0" presId="urn:microsoft.com/office/officeart/2005/8/layout/bList2"/>
    <dgm:cxn modelId="{3EAB8600-2507-4C99-9B93-E6620D2B59D8}" type="presParOf" srcId="{31D05B82-A397-468C-8916-662F5D099022}" destId="{B2F7CB01-FE21-4061-86E7-AFD8D0781A0A}" srcOrd="0" destOrd="0" presId="urn:microsoft.com/office/officeart/2005/8/layout/bList2"/>
    <dgm:cxn modelId="{A98541A8-E827-4E8C-97C3-3B479D7A3DB4}" type="presParOf" srcId="{31D05B82-A397-468C-8916-662F5D099022}" destId="{C617A904-FC30-42DF-9C40-4A4515B68A1B}" srcOrd="1" destOrd="0" presId="urn:microsoft.com/office/officeart/2005/8/layout/bList2"/>
    <dgm:cxn modelId="{EC0C4F80-67AB-4B58-B9E0-D8FCF0307CD8}" type="presParOf" srcId="{31D05B82-A397-468C-8916-662F5D099022}" destId="{3861AF76-8047-42AD-9642-0E1DB7AEBB58}" srcOrd="2" destOrd="0" presId="urn:microsoft.com/office/officeart/2005/8/layout/bList2"/>
    <dgm:cxn modelId="{E0E9011A-4949-437E-B163-E34E064EE2AA}" type="presParOf" srcId="{31D05B82-A397-468C-8916-662F5D099022}" destId="{5602D0BD-45F5-46DD-BE9C-C9258AF80814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F4AC8-D773-4FEC-AED5-C52D077037A5}">
      <dsp:nvSpPr>
        <dsp:cNvPr id="0" name=""/>
        <dsp:cNvSpPr/>
      </dsp:nvSpPr>
      <dsp:spPr>
        <a:xfrm>
          <a:off x="72911" y="252715"/>
          <a:ext cx="1854555" cy="2505310"/>
        </a:xfrm>
        <a:prstGeom prst="round2SameRect">
          <a:avLst>
            <a:gd name="adj1" fmla="val 8000"/>
            <a:gd name="adj2" fmla="val 0"/>
          </a:avLst>
        </a:prstGeom>
        <a:solidFill>
          <a:schemeClr val="tx2">
            <a:lumMod val="20000"/>
            <a:lumOff val="80000"/>
            <a:alpha val="90000"/>
          </a:schemeClr>
        </a:solidFill>
        <a:ln w="11429" cap="flat" cmpd="sng" algn="ctr">
          <a:solidFill>
            <a:schemeClr val="tx2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alibri" panose="020F0502020204030204" pitchFamily="34" charset="0"/>
            </a:rPr>
            <a:t>Support the best economic use and effective governance of land</a:t>
          </a:r>
        </a:p>
      </dsp:txBody>
      <dsp:txXfrm>
        <a:off x="116365" y="296169"/>
        <a:ext cx="1767647" cy="2461856"/>
      </dsp:txXfrm>
    </dsp:sp>
    <dsp:sp modelId="{28899E5A-E318-402A-89B4-90856D9199BF}">
      <dsp:nvSpPr>
        <dsp:cNvPr id="0" name=""/>
        <dsp:cNvSpPr/>
      </dsp:nvSpPr>
      <dsp:spPr>
        <a:xfrm>
          <a:off x="77548" y="2490159"/>
          <a:ext cx="1854555" cy="9095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tx2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Calibri" panose="020F0502020204030204" pitchFamily="34" charset="0"/>
            </a:rPr>
            <a:t>Land</a:t>
          </a:r>
        </a:p>
      </dsp:txBody>
      <dsp:txXfrm>
        <a:off x="77548" y="2490159"/>
        <a:ext cx="1306024" cy="909597"/>
      </dsp:txXfrm>
    </dsp:sp>
    <dsp:sp modelId="{8F205D5F-C308-4973-904D-2213DB37E4A1}">
      <dsp:nvSpPr>
        <dsp:cNvPr id="0" name=""/>
        <dsp:cNvSpPr/>
      </dsp:nvSpPr>
      <dsp:spPr>
        <a:xfrm>
          <a:off x="1063703" y="1521802"/>
          <a:ext cx="649094" cy="649094"/>
        </a:xfrm>
        <a:prstGeom prst="ellipse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1429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0BBFD8-B1CA-4052-AFF6-DB54EF92A952}">
      <dsp:nvSpPr>
        <dsp:cNvPr id="0" name=""/>
        <dsp:cNvSpPr/>
      </dsp:nvSpPr>
      <dsp:spPr>
        <a:xfrm>
          <a:off x="2247496" y="239488"/>
          <a:ext cx="1850512" cy="2419921"/>
        </a:xfrm>
        <a:prstGeom prst="round2SameRect">
          <a:avLst>
            <a:gd name="adj1" fmla="val 8000"/>
            <a:gd name="adj2" fmla="val 0"/>
          </a:avLst>
        </a:prstGeom>
        <a:solidFill>
          <a:schemeClr val="tx2">
            <a:lumMod val="20000"/>
            <a:lumOff val="80000"/>
            <a:alpha val="90000"/>
          </a:schemeClr>
        </a:solidFill>
        <a:ln w="11429" cap="flat" cmpd="sng" algn="ctr">
          <a:solidFill>
            <a:schemeClr val="tx2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alibri" panose="020F0502020204030204" pitchFamily="34" charset="0"/>
            </a:rPr>
            <a:t>Provide resources for tribal and private businesses and support entrepreneurship development 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/>
        </a:p>
      </dsp:txBody>
      <dsp:txXfrm>
        <a:off x="2290856" y="282848"/>
        <a:ext cx="1763792" cy="2376561"/>
      </dsp:txXfrm>
    </dsp:sp>
    <dsp:sp modelId="{257CC839-844A-48B3-8029-9FCCA0F3574E}">
      <dsp:nvSpPr>
        <dsp:cNvPr id="0" name=""/>
        <dsp:cNvSpPr/>
      </dsp:nvSpPr>
      <dsp:spPr>
        <a:xfrm>
          <a:off x="2251410" y="2651710"/>
          <a:ext cx="1861936" cy="7259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tx2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US" sz="1600" b="1" kern="1200" dirty="0">
              <a:latin typeface="Calibri" panose="020F0502020204030204" pitchFamily="34" charset="0"/>
            </a:rPr>
            <a:t>Business &amp; </a:t>
          </a:r>
          <a:r>
            <a:rPr lang="en-US" sz="1300" b="1" kern="1200" dirty="0">
              <a:latin typeface="Calibri" panose="020F0502020204030204" pitchFamily="34" charset="0"/>
            </a:rPr>
            <a:t>Entrepreneurship</a:t>
          </a:r>
        </a:p>
      </dsp:txBody>
      <dsp:txXfrm>
        <a:off x="2251410" y="2651710"/>
        <a:ext cx="1311222" cy="725927"/>
      </dsp:txXfrm>
    </dsp:sp>
    <dsp:sp modelId="{FA2ED4CF-08BF-4863-BDBC-306C538B5252}">
      <dsp:nvSpPr>
        <dsp:cNvPr id="0" name=""/>
        <dsp:cNvSpPr/>
      </dsp:nvSpPr>
      <dsp:spPr>
        <a:xfrm>
          <a:off x="3360820" y="1859568"/>
          <a:ext cx="649094" cy="649094"/>
        </a:xfrm>
        <a:prstGeom prst="ellipse">
          <a:avLst/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1429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AE8893-728E-4EAE-BB49-B0D02FCE5E78}">
      <dsp:nvSpPr>
        <dsp:cNvPr id="0" name=""/>
        <dsp:cNvSpPr/>
      </dsp:nvSpPr>
      <dsp:spPr>
        <a:xfrm>
          <a:off x="4425271" y="239477"/>
          <a:ext cx="1854555" cy="2704149"/>
        </a:xfrm>
        <a:prstGeom prst="round2SameRect">
          <a:avLst>
            <a:gd name="adj1" fmla="val 8000"/>
            <a:gd name="adj2" fmla="val 0"/>
          </a:avLst>
        </a:prstGeom>
        <a:solidFill>
          <a:schemeClr val="tx2">
            <a:lumMod val="20000"/>
            <a:lumOff val="80000"/>
            <a:alpha val="90000"/>
          </a:schemeClr>
        </a:solidFill>
        <a:ln w="11429" cap="flat" cmpd="sng" algn="ctr">
          <a:solidFill>
            <a:schemeClr val="tx2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alibri" panose="020F0502020204030204" pitchFamily="34" charset="0"/>
            </a:rPr>
            <a:t>Highlight effective educational and training programs, and explore achievement and funding gaps</a:t>
          </a:r>
        </a:p>
      </dsp:txBody>
      <dsp:txXfrm>
        <a:off x="4468725" y="282931"/>
        <a:ext cx="1767647" cy="2660695"/>
      </dsp:txXfrm>
    </dsp:sp>
    <dsp:sp modelId="{80B3E84F-4ADC-494B-92B1-D860BCBDB7CC}">
      <dsp:nvSpPr>
        <dsp:cNvPr id="0" name=""/>
        <dsp:cNvSpPr/>
      </dsp:nvSpPr>
      <dsp:spPr>
        <a:xfrm>
          <a:off x="4425271" y="2690782"/>
          <a:ext cx="1854555" cy="6779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tx2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Calibri" panose="020F0502020204030204" pitchFamily="34" charset="0"/>
            </a:rPr>
            <a:t>Education</a:t>
          </a:r>
          <a:r>
            <a:rPr lang="en-US" sz="1600" b="1" kern="1200" dirty="0"/>
            <a:t> </a:t>
          </a:r>
        </a:p>
      </dsp:txBody>
      <dsp:txXfrm>
        <a:off x="4425271" y="2690782"/>
        <a:ext cx="1306024" cy="677959"/>
      </dsp:txXfrm>
    </dsp:sp>
    <dsp:sp modelId="{DD47E9AF-89D6-4797-99A8-9E49A95C9C65}">
      <dsp:nvSpPr>
        <dsp:cNvPr id="0" name=""/>
        <dsp:cNvSpPr/>
      </dsp:nvSpPr>
      <dsp:spPr>
        <a:xfrm>
          <a:off x="5395088" y="1853006"/>
          <a:ext cx="649094" cy="64909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1429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F7CB01-FE21-4061-86E7-AFD8D0781A0A}">
      <dsp:nvSpPr>
        <dsp:cNvPr id="0" name=""/>
        <dsp:cNvSpPr/>
      </dsp:nvSpPr>
      <dsp:spPr>
        <a:xfrm>
          <a:off x="6515882" y="239477"/>
          <a:ext cx="1854555" cy="2922342"/>
        </a:xfrm>
        <a:prstGeom prst="round2SameRect">
          <a:avLst>
            <a:gd name="adj1" fmla="val 8000"/>
            <a:gd name="adj2" fmla="val 0"/>
          </a:avLst>
        </a:prstGeom>
        <a:solidFill>
          <a:schemeClr val="tx2">
            <a:lumMod val="20000"/>
            <a:lumOff val="80000"/>
            <a:alpha val="90000"/>
          </a:schemeClr>
        </a:solidFill>
        <a:ln w="11429" cap="flat" cmpd="sng" algn="ctr">
          <a:solidFill>
            <a:schemeClr val="tx2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alibri" panose="020F0502020204030204" pitchFamily="34" charset="0"/>
            </a:rPr>
            <a:t>Support a better understanding of homeownership opportunities and challenges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/>
        </a:p>
      </dsp:txBody>
      <dsp:txXfrm>
        <a:off x="6559336" y="282931"/>
        <a:ext cx="1767647" cy="2878888"/>
      </dsp:txXfrm>
    </dsp:sp>
    <dsp:sp modelId="{3861AF76-8047-42AD-9642-0E1DB7AEBB58}">
      <dsp:nvSpPr>
        <dsp:cNvPr id="0" name=""/>
        <dsp:cNvSpPr/>
      </dsp:nvSpPr>
      <dsp:spPr>
        <a:xfrm>
          <a:off x="6515882" y="2699634"/>
          <a:ext cx="1854555" cy="6602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tx2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Calibri" panose="020F0502020204030204" pitchFamily="34" charset="0"/>
            </a:rPr>
            <a:t>Homeownership</a:t>
          </a:r>
        </a:p>
      </dsp:txBody>
      <dsp:txXfrm>
        <a:off x="6515882" y="2699634"/>
        <a:ext cx="1306024" cy="660255"/>
      </dsp:txXfrm>
    </dsp:sp>
    <dsp:sp modelId="{5602D0BD-45F5-46DD-BE9C-C9258AF80814}">
      <dsp:nvSpPr>
        <dsp:cNvPr id="0" name=""/>
        <dsp:cNvSpPr/>
      </dsp:nvSpPr>
      <dsp:spPr>
        <a:xfrm>
          <a:off x="7481265" y="1783181"/>
          <a:ext cx="649094" cy="649094"/>
        </a:xfrm>
        <a:prstGeom prst="ellipse">
          <a:avLst/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1429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858000" cy="609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>
                <a:latin typeface="Arial"/>
                <a:cs typeface="Arial"/>
              </a:rPr>
              <a:t>Session:  </a:t>
            </a:r>
            <a:r>
              <a:rPr lang="en-US" b="1" dirty="0">
                <a:latin typeface="Arial"/>
                <a:cs typeface="Arial"/>
              </a:rPr>
              <a:t>______</a:t>
            </a:r>
          </a:p>
          <a:p>
            <a:r>
              <a:rPr lang="en-US" sz="1100" dirty="0">
                <a:latin typeface="Arial"/>
                <a:cs typeface="Arial"/>
              </a:rPr>
              <a:t>Presenter(s):  _____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3705976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>
                <a:latin typeface="Arial"/>
                <a:cs typeface="Arial"/>
              </a:rPr>
              <a:t>2017 AMERIND Risk | NAIHC Convention &amp; Tradeshow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49669" y="8685213"/>
            <a:ext cx="120674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49997-47B6-AF43-97EE-BE64B99333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114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300C8-3E43-401E-B9B8-3701D431F4D9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AEB25-43F4-4F83-9523-347CC72D9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1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70677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keep</a:t>
            </a:r>
            <a:r>
              <a:rPr lang="en-US" baseline="0" dirty="0"/>
              <a:t> the “Why Homeownership” discussion shorter as I will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AEB25-43F4-4F83-9523-347CC72D9E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36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AEB25-43F4-4F83-9523-347CC72D9E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74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Tuesday, February 6, 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Tuesday, February 6,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Tuesday, February 6,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8446-DF58-4B85-881F-2E2022CB23DE}" type="datetime1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73CD6-B92B-4F44-BBB0-D9C07071309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7457488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830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6"/>
            <a:ext cx="9144000" cy="6858000"/>
          </a:xfrm>
          <a:prstGeom prst="rect">
            <a:avLst/>
          </a:prstGeom>
        </p:spPr>
      </p:pic>
      <p:sp>
        <p:nvSpPr>
          <p:cNvPr id="15" name="Snip Single Corner Rectangle 14"/>
          <p:cNvSpPr/>
          <p:nvPr/>
        </p:nvSpPr>
        <p:spPr>
          <a:xfrm flipH="1" flipV="1">
            <a:off x="949154" y="2344172"/>
            <a:ext cx="7305846" cy="2171648"/>
          </a:xfrm>
          <a:prstGeom prst="snip1Rect">
            <a:avLst>
              <a:gd name="adj" fmla="val 7379"/>
            </a:avLst>
          </a:prstGeom>
          <a:noFill/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5300" y="874942"/>
            <a:ext cx="8153400" cy="3230333"/>
          </a:xfrm>
          <a:noFill/>
        </p:spPr>
        <p:txBody>
          <a:bodyPr>
            <a:normAutofit/>
          </a:bodyPr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Session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97280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6"/>
            <a:ext cx="9144000" cy="6858000"/>
          </a:xfrm>
          <a:prstGeom prst="rect">
            <a:avLst/>
          </a:prstGeom>
        </p:spPr>
      </p:pic>
      <p:sp>
        <p:nvSpPr>
          <p:cNvPr id="15" name="Snip Single Corner Rectangle 14"/>
          <p:cNvSpPr/>
          <p:nvPr/>
        </p:nvSpPr>
        <p:spPr>
          <a:xfrm flipH="1" flipV="1">
            <a:off x="949154" y="2344172"/>
            <a:ext cx="7305846" cy="2171648"/>
          </a:xfrm>
          <a:prstGeom prst="snip1Rect">
            <a:avLst>
              <a:gd name="adj" fmla="val 7379"/>
            </a:avLst>
          </a:prstGeom>
          <a:noFill/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5300" y="874942"/>
            <a:ext cx="8153400" cy="3230333"/>
          </a:xfrm>
          <a:noFill/>
        </p:spPr>
        <p:txBody>
          <a:bodyPr>
            <a:normAutofit/>
          </a:bodyPr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Session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705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Tuesday, February 6, 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CEBA98F-560C-4997-81C4-81D4D9187EAB}" type="datetime2">
              <a:rPr lang="en-US" smtClean="0"/>
              <a:t>Tuesday, February 6,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Tuesday, February 6,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Tuesday, February 6,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Tuesday, February 6,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 algn="r"/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1115196-1C6F-4784-83AC-30756D8F10B3}" type="datetimeFigureOut">
              <a:rPr lang="en-US" smtClean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 algn="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Tuesday, February 6, 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3" r:id="rId12"/>
    <p:sldLayoutId id="2147483672" r:id="rId13"/>
    <p:sldLayoutId id="2147483673" r:id="rId14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Richard.govot@va.gov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Richard.govot@va.gov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Richard.govot@va.gov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a.v.dunyon@hud.gov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craig.nolte@sf.frb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sz="quarter" idx="1"/>
          </p:nvPr>
        </p:nvSpPr>
        <p:spPr>
          <a:xfrm>
            <a:off x="352152" y="1660707"/>
            <a:ext cx="8503920" cy="39598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latin typeface="Calibri" panose="020F0502020204030204" pitchFamily="34" charset="0"/>
              </a:rPr>
              <a:t>Tribal Leadership &amp; Institutional Impacts on Homeownership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19455" y="3640634"/>
            <a:ext cx="8201025" cy="1644243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/>
              <a:buNone/>
            </a:pPr>
            <a:r>
              <a:rPr lang="en-US" sz="4400" dirty="0">
                <a:latin typeface="Calibri" panose="020F0502020204030204" pitchFamily="34" charset="0"/>
              </a:rPr>
              <a:t>Craig Nolte, Regional Director, Community Development</a:t>
            </a:r>
          </a:p>
          <a:p>
            <a:pPr marL="0" indent="0" algn="ctr">
              <a:spcBef>
                <a:spcPts val="0"/>
              </a:spcBef>
              <a:buFont typeface="Wingdings 2"/>
              <a:buNone/>
            </a:pPr>
            <a:r>
              <a:rPr lang="en-US" sz="4400" dirty="0">
                <a:latin typeface="Calibri" panose="020F0502020204030204" pitchFamily="34" charset="0"/>
              </a:rPr>
              <a:t>Federal Reserve Bank of San Francisco</a:t>
            </a:r>
          </a:p>
          <a:p>
            <a:pPr marL="0" indent="0" algn="ctr">
              <a:spcBef>
                <a:spcPts val="0"/>
              </a:spcBef>
              <a:buFont typeface="Wingdings 2"/>
              <a:buNone/>
            </a:pPr>
            <a:endParaRPr lang="en-US" sz="4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Font typeface="Wingdings 2"/>
              <a:buNone/>
            </a:pPr>
            <a:r>
              <a:rPr lang="en-US" sz="4400" dirty="0">
                <a:latin typeface="Calibri" panose="020F0502020204030204" pitchFamily="34" charset="0"/>
              </a:rPr>
              <a:t>Contributor, Center for Indian Country Development </a:t>
            </a:r>
          </a:p>
          <a:p>
            <a:pPr marL="0" indent="0" algn="ctr">
              <a:spcBef>
                <a:spcPts val="0"/>
              </a:spcBef>
              <a:buFont typeface="Wingdings 2"/>
              <a:buNone/>
            </a:pPr>
            <a:r>
              <a:rPr lang="en-US" sz="4400" dirty="0">
                <a:latin typeface="Calibri" panose="020F0502020204030204" pitchFamily="34" charset="0"/>
              </a:rPr>
              <a:t>Federal Reserve of Minneapolis </a:t>
            </a:r>
          </a:p>
          <a:p>
            <a:pPr marL="0" indent="0" algn="ctr">
              <a:spcBef>
                <a:spcPts val="0"/>
              </a:spcBef>
              <a:buFont typeface="Wingdings 2"/>
              <a:buNone/>
            </a:pPr>
            <a:endParaRPr lang="en-US" sz="4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Font typeface="Wingdings 2"/>
              <a:buNone/>
            </a:pPr>
            <a:endParaRPr lang="en-US" sz="4400" dirty="0">
              <a:latin typeface="Calibri" panose="020F050202020403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s://www.minneapolisfed.org/~/media/images/community/indian-country/events/2016-08/cicd-logo.jpg?w=25%25&amp;la=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01" y="0"/>
            <a:ext cx="2247900" cy="1342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762" y="100668"/>
            <a:ext cx="2007145" cy="124157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5876" y="5716800"/>
            <a:ext cx="438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The views, opinions, findings, conclusions, or recommendations expressed here are those of Craig Nolte and not necessarily those of the Federal Reserve System</a:t>
            </a:r>
          </a:p>
        </p:txBody>
      </p:sp>
    </p:spTree>
    <p:extLst>
      <p:ext uri="{BB962C8B-B14F-4D97-AF65-F5344CB8AC3E}">
        <p14:creationId xmlns:p14="http://schemas.microsoft.com/office/powerpoint/2010/main" val="10020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642" y="342900"/>
            <a:ext cx="7991158" cy="610540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</a:rPr>
              <a:t>What Can Tribes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592637"/>
            <a:ext cx="7583488" cy="4699106"/>
          </a:xfrm>
        </p:spPr>
        <p:txBody>
          <a:bodyPr>
            <a:normAutofit lnSpcReduction="1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Identify one department to lead homeownership efforts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Conduct a homeownership needs assessment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Promote the message that homeownership is possible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Prioritize financial education opportunities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Enact mortgage/foreclosure ordinance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Conduct land-use planning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Allocate financial resources to support homeownership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89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>
                <a:latin typeface="Calibri" panose="020F0502020204030204" pitchFamily="34" charset="0"/>
              </a:rPr>
              <a:t>What Can Tribes Do?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640912" cy="48066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Ensure tribal members have housing choices: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HUD Section 184 Indian Housing Guarantee Program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USDA RD 502 Direct Program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VA NADL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Conventional mortgage lenders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Establish a tribal leasing program for business and home sites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Enact tribal laws that support mortgage lending and recourse for lenders 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Make homebuyer and financial education a tribal priority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Appoint a mortgage counselor and train appraisers and home repair skills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Encourage savings and asset building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3996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7035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libri" panose="020F0502020204030204" pitchFamily="34" charset="0"/>
              </a:rPr>
              <a:t>Tribes without Veterans Affairs </a:t>
            </a:r>
            <a:br>
              <a:rPr lang="en-US" b="1" dirty="0">
                <a:latin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</a:rPr>
              <a:t>Native American Direct Lending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504" y="1417740"/>
            <a:ext cx="4320330" cy="46388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Arizona</a:t>
            </a:r>
          </a:p>
          <a:p>
            <a:r>
              <a:rPr lang="en-US" sz="80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Ak</a:t>
            </a:r>
            <a:r>
              <a:rPr lang="en-US" sz="8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 Chin Indian Community of the Maricopa Indian Reservation</a:t>
            </a:r>
          </a:p>
          <a:p>
            <a:r>
              <a:rPr lang="en-US" sz="8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Colorado River Indian Tribes of the Colorado River Indian Reservation</a:t>
            </a:r>
          </a:p>
          <a:p>
            <a:r>
              <a:rPr lang="en-US" sz="8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Fort Mojave Indian Tribe</a:t>
            </a:r>
          </a:p>
          <a:p>
            <a:r>
              <a:rPr lang="en-US" sz="8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Havasupai Tribe of the Havasupai Reservation</a:t>
            </a:r>
          </a:p>
          <a:p>
            <a:r>
              <a:rPr lang="en-US" sz="8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Hopi Tribe of Arizona</a:t>
            </a:r>
          </a:p>
          <a:p>
            <a:r>
              <a:rPr lang="en-US" sz="8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Quechan Tribe of the Fort Yuma Indian Reservation</a:t>
            </a:r>
          </a:p>
          <a:p>
            <a:r>
              <a:rPr lang="en-US" sz="8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San Juan Southern Paiute Tribe of Arizona</a:t>
            </a:r>
          </a:p>
          <a:p>
            <a:r>
              <a:rPr lang="en-US" sz="8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Tohono O’odham National of Arizona</a:t>
            </a:r>
          </a:p>
          <a:p>
            <a:pPr marL="0" indent="0">
              <a:buNone/>
            </a:pPr>
            <a:endParaRPr lang="en-US" sz="8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9031" y="1417740"/>
            <a:ext cx="4038600" cy="495008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Contact</a:t>
            </a:r>
          </a:p>
          <a:p>
            <a:pPr marL="0" indent="0">
              <a:buNone/>
            </a:pPr>
            <a:r>
              <a:rPr lang="en-US" sz="8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Richard </a:t>
            </a:r>
            <a:r>
              <a:rPr lang="en-US" sz="80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Givot</a:t>
            </a:r>
            <a:r>
              <a:rPr lang="en-US" sz="8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, Department of Veterans Affairs, Loan Guaranty Service Program Analyst, WA, DC</a:t>
            </a:r>
          </a:p>
          <a:p>
            <a:pPr marL="0" indent="0">
              <a:buNone/>
            </a:pPr>
            <a:r>
              <a:rPr lang="en-US" sz="8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(202) 461-9553</a:t>
            </a:r>
          </a:p>
          <a:p>
            <a:pPr marL="0" indent="0">
              <a:buNone/>
            </a:pPr>
            <a:r>
              <a:rPr lang="en-US" sz="80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hlinkClick r:id="rId2"/>
              </a:rPr>
              <a:t>richard.govot@va.gov</a:t>
            </a:r>
            <a:endParaRPr lang="en-US" sz="8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8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413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7035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libri" panose="020F0502020204030204" pitchFamily="34" charset="0"/>
              </a:rPr>
              <a:t>Tribes without Veterans Affairs </a:t>
            </a:r>
            <a:br>
              <a:rPr lang="en-US" b="1" dirty="0">
                <a:latin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</a:rPr>
              <a:t>Native American Direct Lending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417740"/>
            <a:ext cx="4245081" cy="463881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62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New Mexico</a:t>
            </a:r>
          </a:p>
          <a:p>
            <a:r>
              <a:rPr lang="en-US" sz="6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Jicarilla Apache Nation</a:t>
            </a:r>
          </a:p>
          <a:p>
            <a:r>
              <a:rPr lang="en-US" sz="6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Mescalero Apache Tribe of the Mescalero Reservation</a:t>
            </a:r>
          </a:p>
          <a:p>
            <a:r>
              <a:rPr lang="en-US" sz="6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Navajo Nation</a:t>
            </a:r>
          </a:p>
          <a:p>
            <a:r>
              <a:rPr lang="en-US" sz="6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of Acoma</a:t>
            </a:r>
          </a:p>
          <a:p>
            <a:r>
              <a:rPr lang="en-US" sz="6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of Jemez</a:t>
            </a:r>
          </a:p>
          <a:p>
            <a:r>
              <a:rPr lang="en-US" sz="6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of Nambe</a:t>
            </a:r>
          </a:p>
          <a:p>
            <a:r>
              <a:rPr lang="en-US" sz="6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of Picuris</a:t>
            </a:r>
          </a:p>
          <a:p>
            <a:r>
              <a:rPr lang="en-US" sz="6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or Pojoaque</a:t>
            </a:r>
          </a:p>
          <a:p>
            <a:r>
              <a:rPr lang="en-US" sz="6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of San Felipe</a:t>
            </a:r>
          </a:p>
          <a:p>
            <a:r>
              <a:rPr lang="en-US" sz="6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of San Ildefonso</a:t>
            </a:r>
          </a:p>
          <a:p>
            <a:endParaRPr lang="en-US" sz="6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endParaRPr lang="en-US" sz="6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9031" y="1417739"/>
            <a:ext cx="4038600" cy="4932727"/>
          </a:xfrm>
        </p:spPr>
        <p:txBody>
          <a:bodyPr>
            <a:normAutofit fontScale="32500" lnSpcReduction="20000"/>
          </a:bodyPr>
          <a:lstStyle/>
          <a:p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or Sandia</a:t>
            </a:r>
          </a:p>
          <a:p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or Santa Ana</a:t>
            </a:r>
          </a:p>
          <a:p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of Santa Clara</a:t>
            </a:r>
          </a:p>
          <a:p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of Taos</a:t>
            </a:r>
          </a:p>
          <a:p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of Tesuque</a:t>
            </a:r>
          </a:p>
          <a:p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of Zia</a:t>
            </a:r>
          </a:p>
          <a:p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Ute Mountain Ute of the Ute Mountain Reservation</a:t>
            </a:r>
            <a:endParaRPr lang="en-US" sz="6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6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Contact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Richard </a:t>
            </a:r>
            <a:r>
              <a:rPr lang="en-US" sz="60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Givot</a:t>
            </a:r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, Department of Veterans Affairs, Loan Guaranty Service Program Analyst, WA, DC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(202) 461-9553</a:t>
            </a:r>
          </a:p>
          <a:p>
            <a:pPr marL="0" indent="0">
              <a:buNone/>
            </a:pPr>
            <a:r>
              <a:rPr lang="en-US" sz="60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hlinkClick r:id="rId2"/>
              </a:rPr>
              <a:t>richard.govot@va.gov</a:t>
            </a:r>
            <a:endParaRPr lang="en-US" sz="6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6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059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7035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libri" panose="020F0502020204030204" pitchFamily="34" charset="0"/>
              </a:rPr>
              <a:t>Tribes without Veterans Affairs </a:t>
            </a:r>
            <a:br>
              <a:rPr lang="en-US" b="1" dirty="0">
                <a:latin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</a:rPr>
              <a:t>Native American Direct Lending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417740"/>
            <a:ext cx="4245081" cy="4638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Texas</a:t>
            </a:r>
            <a:endParaRPr lang="en-US" sz="28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Kickapoo Traditional Tribe of Texas</a:t>
            </a:r>
          </a:p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Alabama-Coushatta Tribe of Texas </a:t>
            </a:r>
          </a:p>
          <a:p>
            <a:pPr marL="0" indent="0">
              <a:buNone/>
            </a:pPr>
            <a:endParaRPr lang="en-US" sz="6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endParaRPr lang="en-US" sz="6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9031" y="1417739"/>
            <a:ext cx="4038600" cy="49327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8807" y="152838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Contact</a:t>
            </a: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Richard </a:t>
            </a:r>
            <a:r>
              <a:rPr lang="en-US" sz="24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Givot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, Department of Veterans Affairs, Loan Guaranty Service Program Analyst, WA, DC</a:t>
            </a: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(202) 461-9553</a:t>
            </a:r>
          </a:p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hlinkClick r:id="rId2"/>
              </a:rPr>
              <a:t>richard.govot@va.gov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576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27170"/>
            <a:ext cx="8534400" cy="78017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libri" panose="020F0502020204030204" pitchFamily="34" charset="0"/>
              </a:rPr>
              <a:t>Tribes without HUD/ONAP Section 184 Loan Guarantee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05743" cy="498725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Arizona</a:t>
            </a:r>
          </a:p>
          <a:p>
            <a:r>
              <a:rPr lang="en-US" sz="32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Ak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-Chin Indian Community of the Maricopa Indian Reservation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Havasupai Tribe of the Havasupai Reservation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Tonto Apache Tribe of Arizona</a:t>
            </a:r>
          </a:p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599"/>
            <a:ext cx="4142064" cy="52389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New Mexico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of </a:t>
            </a:r>
            <a:r>
              <a:rPr lang="en-US" sz="32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Picurus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of Acoma (under review)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Pueblo of Santa Ana (under review)</a:t>
            </a:r>
          </a:p>
          <a:p>
            <a:pPr marL="0" indent="0">
              <a:buNone/>
            </a:pPr>
            <a:endParaRPr lang="en-US" sz="32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Texas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None</a:t>
            </a:r>
          </a:p>
          <a:p>
            <a:endParaRPr lang="en-US" sz="32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Contact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Andrea V. Dunyon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SWONAP – Team Lead and Program Environmental Specialist</a:t>
            </a:r>
            <a:b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</a:b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Southwest Office of Native American Programs, HUD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602-379-7202</a:t>
            </a:r>
          </a:p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hlinkClick r:id="rId2"/>
              </a:rPr>
              <a:t>andrea.v.dunyon@hud.gov</a:t>
            </a:r>
            <a:endParaRPr lang="en-US" sz="3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210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>
                <a:latin typeface="Calibri" panose="020F0502020204030204" pitchFamily="34" charset="0"/>
              </a:rPr>
              <a:t>What can Banks Do?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907308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Offer mortgage products that work better on trust lands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Request TSR and environmental reviews at time of application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Provide incentives for loan officers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Meet with tribes to better understand the communities’ needs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Work with Native CDFIs, who provide financial, administrative, and education support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Facilitate down payment assistance programs: tribe, Federal Home Loan Banks, state housing agencies</a:t>
            </a:r>
          </a:p>
          <a:p>
            <a:pPr>
              <a:defRPr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Seek CRA opportunities</a:t>
            </a:r>
          </a:p>
          <a:p>
            <a:pPr eaLnBrk="1" hangingPunct="1">
              <a:defRPr/>
            </a:pPr>
            <a:endParaRPr lang="en-US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buFontTx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165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27169"/>
            <a:ext cx="8534400" cy="796955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What Banks Can Do: </a:t>
            </a:r>
            <a:br>
              <a:rPr lang="en-US" sz="3200" b="1" dirty="0">
                <a:latin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</a:rPr>
              <a:t>Community Reinvestment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941100"/>
                </a:solidFill>
                <a:latin typeface="Calibri" panose="020F0502020204030204" pitchFamily="34" charset="0"/>
              </a:rPr>
              <a:t>Loans</a:t>
            </a:r>
            <a:r>
              <a:rPr lang="en-US" dirty="0">
                <a:latin typeface="Calibri" panose="020F0502020204030204" pitchFamily="34" charset="0"/>
              </a:rPr>
              <a:t> 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Any type, anywhere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Purchase loans from CDFI </a:t>
            </a:r>
          </a:p>
          <a:p>
            <a:endParaRPr lang="en-US" dirty="0">
              <a:solidFill>
                <a:srgbClr val="9411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941100"/>
                </a:solidFill>
                <a:latin typeface="Calibri" panose="020F0502020204030204" pitchFamily="34" charset="0"/>
              </a:rPr>
              <a:t>Investments 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Grants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Donations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Purchase bonds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LIHTCs, NMTCs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941100"/>
                </a:solidFill>
                <a:latin typeface="Calibri" panose="020F0502020204030204" pitchFamily="34" charset="0"/>
              </a:rPr>
              <a:t>Services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Improve access to financial services for tribes and tribal members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Serve on a CDFI’s Board of Directors, advisory board, loan review committee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Homebuyer class instructor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Develop new product for CDFI and provide technical assistance with marketing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516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What Can Agencies Do?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640912" cy="457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Hold regular interagency meetings on mortgage process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Combine training with partner agencies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Provide clear and consistent mortgage processing procedures within and between regions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Develop a tracking system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Instill accountability – internal &amp; external audits</a:t>
            </a:r>
          </a:p>
          <a:p>
            <a:pPr eaLnBrk="1" hangingPunct="1">
              <a:buNone/>
              <a:defRPr/>
            </a:pPr>
            <a:endParaRPr lang="en-US" sz="2800" dirty="0"/>
          </a:p>
          <a:p>
            <a:pPr eaLnBrk="1" hangingPunct="1">
              <a:buFontTx/>
              <a:buNone/>
              <a:defRPr/>
            </a:pPr>
            <a:endParaRPr lang="en-US" sz="2800" dirty="0"/>
          </a:p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3081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282" y="0"/>
            <a:ext cx="8808098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We can change the mortgage lending paradigm from fee land to trust land!</a:t>
            </a:r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5889" y="1789430"/>
            <a:ext cx="6790635" cy="400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510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inion pro"/>
              </a:rPr>
              <a:t>Today’s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79463" y="1438833"/>
            <a:ext cx="7583488" cy="483613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</a:rPr>
              <a:t>Center for Indian Country Development | National Native Homeownership Coalition (NNHC)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</a:rPr>
              <a:t>Challenges to Homeownership in Indian Country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</a:rPr>
              <a:t>What Tribes, Banks, and Agencies Can Do to Help Homebuyers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</a:rPr>
              <a:t>Next Steps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</a:rPr>
              <a:t>Discussion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25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44618" y="4152549"/>
            <a:ext cx="8271544" cy="216436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/>
              <a:buNone/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Craig Nolte, Regional Director, Community Development</a:t>
            </a:r>
          </a:p>
          <a:p>
            <a:pPr marL="0" indent="0" algn="ctr">
              <a:spcBef>
                <a:spcPts val="0"/>
              </a:spcBef>
              <a:buFont typeface="Wingdings 2"/>
              <a:buNone/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Federal Reserve Bank of San Francisco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hlinkClick r:id="rId2"/>
              </a:rPr>
              <a:t>craig.nolte@sf.frb.org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(206) 396-2192 </a:t>
            </a:r>
          </a:p>
          <a:p>
            <a:pPr marL="0" indent="0" algn="ctr">
              <a:spcBef>
                <a:spcPts val="0"/>
              </a:spcBef>
              <a:buFont typeface="Wingdings 2"/>
              <a:buNone/>
            </a:pPr>
            <a:endParaRPr lang="en-US" sz="20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Font typeface="Wingdings 2"/>
              <a:buNone/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Contributor, Center for Indian Country Development </a:t>
            </a:r>
          </a:p>
          <a:p>
            <a:pPr marL="0" indent="0" algn="ctr">
              <a:spcBef>
                <a:spcPts val="0"/>
              </a:spcBef>
              <a:buFont typeface="Wingdings 2"/>
              <a:buNone/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Federal Reserve of Minneapolis 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s://www.minneapolisfed.org/~/media/images/community/indian-country/events/2016-08/cicd-logo.jpg?w=25%25&amp;la=e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01" y="0"/>
            <a:ext cx="2247900" cy="1342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762" y="75501"/>
            <a:ext cx="2047831" cy="12667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52" t="75290" r="2844" b="1127"/>
          <a:stretch/>
        </p:blipFill>
        <p:spPr>
          <a:xfrm>
            <a:off x="3607267" y="1707311"/>
            <a:ext cx="1946245" cy="222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728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268448" y="778932"/>
            <a:ext cx="8523214" cy="160020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3000" dirty="0"/>
          </a:p>
          <a:p>
            <a:pPr marL="457200" lvl="1" indent="0" algn="ctr">
              <a:buNone/>
            </a:pPr>
            <a:r>
              <a:rPr lang="en-US" sz="4300" dirty="0"/>
              <a:t>	</a:t>
            </a:r>
            <a:r>
              <a:rPr lang="en-US" sz="4300" dirty="0">
                <a:latin typeface="Calibri" panose="020F0502020204030204" pitchFamily="34" charset="0"/>
              </a:rPr>
              <a:t>Four Areas of Focus</a:t>
            </a:r>
          </a:p>
          <a:p>
            <a:pPr marL="0" lvl="0" indent="0">
              <a:buNone/>
            </a:pPr>
            <a:endParaRPr lang="en-US" sz="3000" dirty="0"/>
          </a:p>
          <a:p>
            <a:pPr lvl="0"/>
            <a:endParaRPr lang="en-US" sz="3000" dirty="0"/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76661065"/>
              </p:ext>
            </p:extLst>
          </p:nvPr>
        </p:nvGraphicFramePr>
        <p:xfrm>
          <a:off x="268448" y="2046913"/>
          <a:ext cx="8523214" cy="4177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501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79463" y="1968758"/>
            <a:ext cx="7833360" cy="4067805"/>
          </a:xfrm>
        </p:spPr>
        <p:txBody>
          <a:bodyPr numCol="2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2600" b="1" dirty="0">
                <a:latin typeface="Minion pro"/>
              </a:rPr>
              <a:t>5 Working Groups / </a:t>
            </a:r>
          </a:p>
          <a:p>
            <a:pPr marL="0" indent="0" algn="ctr">
              <a:buNone/>
            </a:pPr>
            <a:r>
              <a:rPr lang="en-US" sz="2600" b="1" dirty="0">
                <a:latin typeface="Minion pro"/>
              </a:rPr>
              <a:t>200+ members</a:t>
            </a:r>
          </a:p>
          <a:p>
            <a:pPr marL="457200" indent="-274320">
              <a:buFont typeface="Arial" panose="020B0604020202020204" pitchFamily="34" charset="0"/>
              <a:buChar char="•"/>
            </a:pPr>
            <a:endParaRPr lang="en-US" sz="2600" dirty="0">
              <a:latin typeface="Calibri" panose="020F0502020204030204" pitchFamily="34" charset="0"/>
            </a:endParaRPr>
          </a:p>
          <a:p>
            <a:pPr marL="457200" indent="-274320">
              <a:buFont typeface="Arial" panose="020B0604020202020204" pitchFamily="34" charset="0"/>
              <a:buChar char="•"/>
            </a:pPr>
            <a:endParaRPr lang="en-US" sz="2600" dirty="0">
              <a:latin typeface="Calibri" panose="020F0502020204030204" pitchFamily="34" charset="0"/>
            </a:endParaRPr>
          </a:p>
          <a:p>
            <a:pPr marL="457200" indent="-27432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Capital and Secondary Markets</a:t>
            </a:r>
          </a:p>
          <a:p>
            <a:pPr marL="457200" indent="-27432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Lending Systems</a:t>
            </a:r>
          </a:p>
          <a:p>
            <a:pPr marL="457200" indent="-27432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*Tribal Leadership Support</a:t>
            </a:r>
          </a:p>
          <a:p>
            <a:pPr marL="457200" indent="-27432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Homebuyer Readiness</a:t>
            </a:r>
          </a:p>
          <a:p>
            <a:pPr marL="457200" indent="-27432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Data and Research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Minion pro"/>
              </a:rPr>
              <a:t>				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accent1">
                  <a:lumMod val="75000"/>
                </a:schemeClr>
              </a:solidFill>
              <a:latin typeface="Minion pro"/>
            </a:endParaRPr>
          </a:p>
          <a:p>
            <a:pPr marL="0" indent="0">
              <a:buNone/>
            </a:pP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Minion pro"/>
              </a:rPr>
              <a:t>  </a:t>
            </a:r>
          </a:p>
          <a:p>
            <a:pPr marL="0" indent="0">
              <a:buNone/>
            </a:pPr>
            <a:endParaRPr lang="en-US" sz="2600" b="1" dirty="0">
              <a:solidFill>
                <a:schemeClr val="accent1">
                  <a:lumMod val="75000"/>
                </a:schemeClr>
              </a:solidFill>
              <a:latin typeface="Minion pro"/>
            </a:endParaRPr>
          </a:p>
          <a:p>
            <a:pPr marL="0" indent="0">
              <a:buNone/>
            </a:pPr>
            <a:r>
              <a:rPr lang="en-US" sz="2600" b="1" dirty="0">
                <a:latin typeface="Calibri" panose="020F0502020204030204" pitchFamily="34" charset="0"/>
              </a:rPr>
              <a:t>Many Objectives</a:t>
            </a:r>
          </a:p>
          <a:p>
            <a:pPr marL="0" indent="0">
              <a:buNone/>
            </a:pPr>
            <a:endParaRPr lang="en-US" sz="2600" b="1" dirty="0">
              <a:latin typeface="Calibri" panose="020F0502020204030204" pitchFamily="34" charset="0"/>
            </a:endParaRPr>
          </a:p>
          <a:p>
            <a:pPr marL="457200" indent="-27432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Expand access to credit</a:t>
            </a:r>
          </a:p>
          <a:p>
            <a:pPr marL="457200" indent="-27432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Streamline lending process</a:t>
            </a:r>
          </a:p>
          <a:p>
            <a:pPr marL="457200" indent="-27432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Identify policy gaps</a:t>
            </a:r>
          </a:p>
          <a:p>
            <a:pPr marL="457200" indent="-27432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Highlight best practices </a:t>
            </a:r>
          </a:p>
          <a:p>
            <a:pPr marL="457200" indent="-27432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Establish Resource Clearinghouse</a:t>
            </a:r>
          </a:p>
          <a:p>
            <a:pPr marL="457200" indent="-27432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Track economic impact</a:t>
            </a:r>
          </a:p>
          <a:p>
            <a:pPr marL="457200" indent="-27432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Develop a homeownership guide for tribal leadership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accent1">
                  <a:lumMod val="75000"/>
                </a:schemeClr>
              </a:solidFill>
              <a:latin typeface="Minion pro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" y="0"/>
            <a:ext cx="9144000" cy="186080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88" y="5921993"/>
            <a:ext cx="4371211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36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923" y="1741182"/>
            <a:ext cx="813236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</a:rPr>
              <a:t>Tribal Leadership Support Working Group  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sz="2200" dirty="0">
                <a:latin typeface="Calibri" panose="020F0502020204030204" pitchFamily="34" charset="0"/>
              </a:rPr>
              <a:t>~ working with tribal leaders to promote homeownership 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198563" y="1800113"/>
            <a:ext cx="7583488" cy="400722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buFont typeface="Arial" panose="020B0604020202020204" pitchFamily="34" charset="0"/>
              <a:buChar char="•"/>
            </a:pPr>
            <a:endParaRPr lang="en-US" sz="3200" dirty="0">
              <a:latin typeface="Minion pro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3200" dirty="0">
              <a:latin typeface="Minion pro"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200" i="1" dirty="0">
                <a:latin typeface="Calibri" panose="020F0502020204030204" pitchFamily="34" charset="0"/>
              </a:rPr>
              <a:t>Why homeownership?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</a:rPr>
              <a:t>What are some challenges to homeownership?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</a:rPr>
              <a:t>How can tribal leaders support homeownership?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1" y="243467"/>
            <a:ext cx="7257625" cy="163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81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Different Routes, Different Results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506597" y="2141556"/>
            <a:ext cx="150163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44810" y="1670808"/>
            <a:ext cx="1518407" cy="1426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There</a:t>
            </a:r>
          </a:p>
        </p:txBody>
      </p:sp>
      <p:sp>
        <p:nvSpPr>
          <p:cNvPr id="14" name="Oval 13"/>
          <p:cNvSpPr/>
          <p:nvPr/>
        </p:nvSpPr>
        <p:spPr>
          <a:xfrm>
            <a:off x="992696" y="1670808"/>
            <a:ext cx="1518407" cy="1426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Here</a:t>
            </a:r>
          </a:p>
        </p:txBody>
      </p:sp>
      <p:pic>
        <p:nvPicPr>
          <p:cNvPr id="1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164" y="3296874"/>
            <a:ext cx="5409849" cy="2768365"/>
          </a:xfrm>
        </p:spPr>
      </p:pic>
    </p:spTree>
    <p:extLst>
      <p:ext uri="{BB962C8B-B14F-4D97-AF65-F5344CB8AC3E}">
        <p14:creationId xmlns:p14="http://schemas.microsoft.com/office/powerpoint/2010/main" val="3562072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752" y="327169"/>
            <a:ext cx="8534400" cy="830511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</a:rPr>
              <a:t>Challenges &amp; Opportunities to </a:t>
            </a:r>
            <a:br>
              <a:rPr lang="en-US" sz="3200" dirty="0">
                <a:latin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</a:rPr>
              <a:t>Homeownership in Indian Country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6503" y="1635853"/>
            <a:ext cx="8690994" cy="4689445"/>
          </a:xfrm>
        </p:spPr>
        <p:txBody>
          <a:bodyPr>
            <a:normAutofit/>
          </a:bodyPr>
          <a:lstStyle/>
          <a:p>
            <a:pPr marL="566737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Information about housing options for tribal members on Indian reservations</a:t>
            </a:r>
          </a:p>
          <a:p>
            <a:pPr marL="566737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Coordination among tribal and federal agencies</a:t>
            </a:r>
          </a:p>
          <a:p>
            <a:pPr marL="566737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Communication among tribes, lenders, and agencies</a:t>
            </a:r>
          </a:p>
          <a:p>
            <a:pPr marL="566737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Appraisal process and </a:t>
            </a:r>
            <a:r>
              <a:rPr lang="en-US" sz="32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comparables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566737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Government lending programs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168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752" y="327169"/>
            <a:ext cx="8534400" cy="830511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</a:rPr>
              <a:t>Challenges and Opportunities to </a:t>
            </a:r>
            <a:br>
              <a:rPr lang="en-US" sz="3200" dirty="0">
                <a:latin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</a:rPr>
              <a:t>Homeownership in Indian Country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76103" y="1740707"/>
            <a:ext cx="8609649" cy="4254500"/>
          </a:xfrm>
        </p:spPr>
        <p:txBody>
          <a:bodyPr>
            <a:normAutofit/>
          </a:bodyPr>
          <a:lstStyle/>
          <a:p>
            <a:pPr marL="566737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BIA review and approval process </a:t>
            </a:r>
          </a:p>
          <a:p>
            <a:pPr marL="566737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Environmental reviews</a:t>
            </a:r>
          </a:p>
          <a:p>
            <a:pPr marL="566737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Incentives to lenders to work in Indian Country </a:t>
            </a:r>
          </a:p>
          <a:p>
            <a:pPr marL="566737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Credit history of borrowers </a:t>
            </a:r>
          </a:p>
          <a:p>
            <a:pPr marL="566737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Access to lenders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071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599"/>
            <a:ext cx="8534400" cy="845191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How can we promote more homeownership?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661020"/>
            <a:ext cx="3657600" cy="448811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Streamlined lending processes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Better homebuyer education and preparation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Tribal leadership that supports the homeownership option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Tribal legal infrastructure to support lending &amp; recourse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54253" y="1625481"/>
            <a:ext cx="3058569" cy="4582371"/>
          </a:xfrm>
          <a:prstGeom prst="rect">
            <a:avLst/>
          </a:prstGeom>
          <a:ln w="38100" cap="sq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119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9847</TotalTime>
  <Words>934</Words>
  <Application>Microsoft Office PowerPoint</Application>
  <PresentationFormat>On-screen Show (4:3)</PresentationFormat>
  <Paragraphs>207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Georgia</vt:lpstr>
      <vt:lpstr>Minion pro</vt:lpstr>
      <vt:lpstr>Wingdings</vt:lpstr>
      <vt:lpstr>Wingdings 2</vt:lpstr>
      <vt:lpstr>Civic</vt:lpstr>
      <vt:lpstr>PowerPoint Presentation</vt:lpstr>
      <vt:lpstr>Today’s Discussion</vt:lpstr>
      <vt:lpstr>PowerPoint Presentation</vt:lpstr>
      <vt:lpstr>PowerPoint Presentation</vt:lpstr>
      <vt:lpstr>Tribal Leadership Support Working Group   ~ working with tribal leaders to promote homeownership </vt:lpstr>
      <vt:lpstr>Different Routes, Different Results</vt:lpstr>
      <vt:lpstr>Challenges &amp; Opportunities to  Homeownership in Indian Country</vt:lpstr>
      <vt:lpstr>Challenges and Opportunities to  Homeownership in Indian Country</vt:lpstr>
      <vt:lpstr>How can we promote more homeownership? </vt:lpstr>
      <vt:lpstr>What Can Tribes Do?</vt:lpstr>
      <vt:lpstr>What Can Tribes Do?</vt:lpstr>
      <vt:lpstr>Tribes without Veterans Affairs  Native American Direct Lending Program</vt:lpstr>
      <vt:lpstr>Tribes without Veterans Affairs  Native American Direct Lending Program</vt:lpstr>
      <vt:lpstr>Tribes without Veterans Affairs  Native American Direct Lending Program</vt:lpstr>
      <vt:lpstr>Tribes without HUD/ONAP Section 184 Loan Guarantee Program</vt:lpstr>
      <vt:lpstr>What can Banks Do?</vt:lpstr>
      <vt:lpstr>What Banks Can Do:  Community Reinvestment Act</vt:lpstr>
      <vt:lpstr>What Can Agencies Do?</vt:lpstr>
      <vt:lpstr>We can change the mortgage lending paradigm from fee land to trust land!</vt:lpstr>
      <vt:lpstr>PowerPoint Presentation</vt:lpstr>
    </vt:vector>
  </TitlesOfParts>
  <Company>Federal Reserve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Pieratos, Nicole A</dc:creator>
  <cp:lastModifiedBy>Linda</cp:lastModifiedBy>
  <cp:revision>112</cp:revision>
  <dcterms:created xsi:type="dcterms:W3CDTF">2017-06-14T14:54:05Z</dcterms:created>
  <dcterms:modified xsi:type="dcterms:W3CDTF">2018-02-06T20:25:35Z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30577986-545f-4eed-ac96-ed4cd5723923</vt:lpwstr>
  </property>
</Properties>
</file>