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7"/>
  </p:notesMasterIdLst>
  <p:handoutMasterIdLst>
    <p:handoutMasterId r:id="rId18"/>
  </p:handoutMasterIdLst>
  <p:sldIdLst>
    <p:sldId id="349" r:id="rId2"/>
    <p:sldId id="285" r:id="rId3"/>
    <p:sldId id="342" r:id="rId4"/>
    <p:sldId id="347" r:id="rId5"/>
    <p:sldId id="352" r:id="rId6"/>
    <p:sldId id="257" r:id="rId7"/>
    <p:sldId id="357" r:id="rId8"/>
    <p:sldId id="350" r:id="rId9"/>
    <p:sldId id="315" r:id="rId10"/>
    <p:sldId id="310" r:id="rId11"/>
    <p:sldId id="345" r:id="rId12"/>
    <p:sldId id="354" r:id="rId13"/>
    <p:sldId id="355" r:id="rId14"/>
    <p:sldId id="358" r:id="rId15"/>
    <p:sldId id="359"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A19A0B-1D8D-465A-A9DB-EC33D65CA236}">
          <p14:sldIdLst>
            <p14:sldId id="349"/>
            <p14:sldId id="285"/>
            <p14:sldId id="342"/>
            <p14:sldId id="347"/>
            <p14:sldId id="352"/>
            <p14:sldId id="257"/>
            <p14:sldId id="357"/>
            <p14:sldId id="350"/>
            <p14:sldId id="315"/>
            <p14:sldId id="310"/>
            <p14:sldId id="345"/>
            <p14:sldId id="354"/>
            <p14:sldId id="355"/>
            <p14:sldId id="358"/>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8F8F8"/>
    <a:srgbClr val="000F2B"/>
    <a:srgbClr val="CC0000"/>
    <a:srgbClr val="E1E7EB"/>
    <a:srgbClr val="CB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3" autoAdjust="0"/>
    <p:restoredTop sz="93114" autoAdjust="0"/>
  </p:normalViewPr>
  <p:slideViewPr>
    <p:cSldViewPr snapToGrid="0">
      <p:cViewPr varScale="1">
        <p:scale>
          <a:sx n="46" d="100"/>
          <a:sy n="46" d="100"/>
        </p:scale>
        <p:origin x="40" y="27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49" d="100"/>
          <a:sy n="49" d="100"/>
        </p:scale>
        <p:origin x="2712"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3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34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999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HomeReady is designed for </a:t>
            </a:r>
            <a:r>
              <a:rPr lang="en-US" b="1" baseline="0" dirty="0"/>
              <a:t>creditworthy low to moderate </a:t>
            </a:r>
            <a:r>
              <a:rPr lang="en-US" baseline="0" dirty="0"/>
              <a:t>income borrowers.  The product was released in December of 2015 and you will see that some of the features were created to make financing available to a segment of borrowers who may not have been eligible in the past.  As a result, HomeReady can help </a:t>
            </a:r>
            <a:r>
              <a:rPr lang="en-US" b="1" baseline="0" dirty="0"/>
              <a:t>YOU</a:t>
            </a:r>
            <a:r>
              <a:rPr lang="en-US" baseline="0" dirty="0"/>
              <a:t> grow your business and we will discuss how throughout the presentation.  </a:t>
            </a:r>
          </a:p>
          <a:p>
            <a:endParaRPr lang="en-US" baseline="0" dirty="0"/>
          </a:p>
          <a:p>
            <a:r>
              <a:rPr lang="en-US" b="1" baseline="0" dirty="0"/>
              <a:t>HomeReady</a:t>
            </a:r>
            <a:r>
              <a:rPr lang="en-US" baseline="0" dirty="0"/>
              <a:t> also may help lenders meet CRA lending goals.</a:t>
            </a:r>
          </a:p>
          <a:p>
            <a:endParaRPr lang="en-US" baseline="0" dirty="0"/>
          </a:p>
          <a:p>
            <a:r>
              <a:rPr lang="en-US" b="1" baseline="0" dirty="0"/>
              <a:t>Finally</a:t>
            </a:r>
            <a:r>
              <a:rPr lang="en-US" baseline="0" dirty="0"/>
              <a:t>, HomeReady has significant benefits such as competitive pricing compared to standard conventional products, a cancellable mortgage insurance feature, AND a homeownership education component to help prepare buyers for long term success.</a:t>
            </a:r>
            <a:endParaRPr lang="en-US" dirty="0"/>
          </a:p>
        </p:txBody>
      </p:sp>
    </p:spTree>
    <p:extLst>
      <p:ext uri="{BB962C8B-B14F-4D97-AF65-F5344CB8AC3E}">
        <p14:creationId xmlns:p14="http://schemas.microsoft.com/office/powerpoint/2010/main" val="77764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HomeReady is designed for </a:t>
            </a:r>
            <a:r>
              <a:rPr lang="en-US" b="1" baseline="0" dirty="0"/>
              <a:t>creditworthy low to moderate </a:t>
            </a:r>
            <a:r>
              <a:rPr lang="en-US" baseline="0" dirty="0"/>
              <a:t>income borrowers.  The product was released in December of 2015 and you will see that some of the features were created to make financing available to a segment of borrowers who may not have been eligible in the past.  As a result, HomeReady can help </a:t>
            </a:r>
            <a:r>
              <a:rPr lang="en-US" b="1" baseline="0" dirty="0"/>
              <a:t>YOU</a:t>
            </a:r>
            <a:r>
              <a:rPr lang="en-US" baseline="0" dirty="0"/>
              <a:t> grow your business and we will discuss how throughout the presentation.  </a:t>
            </a:r>
          </a:p>
          <a:p>
            <a:endParaRPr lang="en-US" baseline="0" dirty="0"/>
          </a:p>
          <a:p>
            <a:r>
              <a:rPr lang="en-US" b="1" baseline="0" dirty="0"/>
              <a:t>HomeReady</a:t>
            </a:r>
            <a:r>
              <a:rPr lang="en-US" baseline="0" dirty="0"/>
              <a:t> also may help lenders meet CRA lending goals.</a:t>
            </a:r>
          </a:p>
          <a:p>
            <a:endParaRPr lang="en-US" baseline="0" dirty="0"/>
          </a:p>
          <a:p>
            <a:r>
              <a:rPr lang="en-US" b="1" baseline="0" dirty="0"/>
              <a:t>Finally</a:t>
            </a:r>
            <a:r>
              <a:rPr lang="en-US" baseline="0" dirty="0"/>
              <a:t>, HomeReady has significant benefits such as competitive pricing compared to standard conventional products, a cancellable mortgage insurance feature, AND a homeownership education component to help prepare buyers for long term success.</a:t>
            </a:r>
            <a:endParaRPr lang="en-US" dirty="0"/>
          </a:p>
        </p:txBody>
      </p:sp>
    </p:spTree>
    <p:extLst>
      <p:ext uri="{BB962C8B-B14F-4D97-AF65-F5344CB8AC3E}">
        <p14:creationId xmlns:p14="http://schemas.microsoft.com/office/powerpoint/2010/main" val="16768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HomeReady is designed for </a:t>
            </a:r>
            <a:r>
              <a:rPr lang="en-US" b="1" baseline="0" dirty="0"/>
              <a:t>creditworthy low to moderate </a:t>
            </a:r>
            <a:r>
              <a:rPr lang="en-US" baseline="0" dirty="0"/>
              <a:t>income borrowers.  The product was released in December of 2015 and you will see that some of the features were created to make financing available to a segment of borrowers who may not have been eligible in the past.  As a result, HomeReady can help </a:t>
            </a:r>
            <a:r>
              <a:rPr lang="en-US" b="1" baseline="0" dirty="0"/>
              <a:t>YOU</a:t>
            </a:r>
            <a:r>
              <a:rPr lang="en-US" baseline="0" dirty="0"/>
              <a:t> grow your business and we will discuss how throughout the presentation.  </a:t>
            </a:r>
          </a:p>
          <a:p>
            <a:endParaRPr lang="en-US" baseline="0" dirty="0"/>
          </a:p>
          <a:p>
            <a:r>
              <a:rPr lang="en-US" b="1" baseline="0" dirty="0"/>
              <a:t>HomeReady</a:t>
            </a:r>
            <a:r>
              <a:rPr lang="en-US" baseline="0" dirty="0"/>
              <a:t> also may help lenders meet CRA lending goals.</a:t>
            </a:r>
          </a:p>
          <a:p>
            <a:endParaRPr lang="en-US" baseline="0" dirty="0"/>
          </a:p>
          <a:p>
            <a:r>
              <a:rPr lang="en-US" b="1" baseline="0" dirty="0"/>
              <a:t>Finally</a:t>
            </a:r>
            <a:r>
              <a:rPr lang="en-US" baseline="0" dirty="0"/>
              <a:t>, HomeReady has significant benefits such as competitive pricing compared to standard conventional products, a cancellable mortgage insurance feature, AND a homeownership education component to help prepare buyers for long term success.</a:t>
            </a:r>
            <a:endParaRPr lang="en-US" dirty="0"/>
          </a:p>
        </p:txBody>
      </p:sp>
    </p:spTree>
    <p:extLst>
      <p:ext uri="{BB962C8B-B14F-4D97-AF65-F5344CB8AC3E}">
        <p14:creationId xmlns:p14="http://schemas.microsoft.com/office/powerpoint/2010/main" val="3170989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HomeReady is designed for </a:t>
            </a:r>
            <a:r>
              <a:rPr lang="en-US" b="1" baseline="0" dirty="0"/>
              <a:t>creditworthy low to moderate </a:t>
            </a:r>
            <a:r>
              <a:rPr lang="en-US" baseline="0" dirty="0"/>
              <a:t>income borrowers.  The product was released in December of 2015 and you will see that some of the features were created to make financing available to a segment of borrowers who may not have been eligible in the past.  As a result, HomeReady can help </a:t>
            </a:r>
            <a:r>
              <a:rPr lang="en-US" b="1" baseline="0" dirty="0"/>
              <a:t>YOU</a:t>
            </a:r>
            <a:r>
              <a:rPr lang="en-US" baseline="0" dirty="0"/>
              <a:t> grow your business and we will discuss how throughout the presentation.  </a:t>
            </a:r>
          </a:p>
          <a:p>
            <a:endParaRPr lang="en-US" baseline="0" dirty="0"/>
          </a:p>
          <a:p>
            <a:r>
              <a:rPr lang="en-US" b="1" baseline="0" dirty="0"/>
              <a:t>HomeReady</a:t>
            </a:r>
            <a:r>
              <a:rPr lang="en-US" baseline="0" dirty="0"/>
              <a:t> also may help lenders meet CRA lending goals.</a:t>
            </a:r>
          </a:p>
          <a:p>
            <a:endParaRPr lang="en-US" baseline="0" dirty="0"/>
          </a:p>
          <a:p>
            <a:r>
              <a:rPr lang="en-US" b="1" baseline="0" dirty="0"/>
              <a:t>Finally</a:t>
            </a:r>
            <a:r>
              <a:rPr lang="en-US" baseline="0" dirty="0"/>
              <a:t>, HomeReady has significant benefits such as competitive pricing compared to standard conventional products, a cancellable mortgage insurance feature, AND a homeownership education component to help prepare buyers for long term success.</a:t>
            </a:r>
            <a:endParaRPr lang="en-US" dirty="0"/>
          </a:p>
        </p:txBody>
      </p:sp>
    </p:spTree>
    <p:extLst>
      <p:ext uri="{BB962C8B-B14F-4D97-AF65-F5344CB8AC3E}">
        <p14:creationId xmlns:p14="http://schemas.microsoft.com/office/powerpoint/2010/main" val="53064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501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684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HomeReady is designed for </a:t>
            </a:r>
            <a:r>
              <a:rPr lang="en-US" b="1" baseline="0" dirty="0"/>
              <a:t>creditworthy low to moderate </a:t>
            </a:r>
            <a:r>
              <a:rPr lang="en-US" baseline="0" dirty="0"/>
              <a:t>income borrowers.  The product was released in December of 2015 and you will see that some of the features were created to make financing available to a segment of borrowers who may not have been eligible in the past.  As a result, HomeReady can help </a:t>
            </a:r>
            <a:r>
              <a:rPr lang="en-US" b="1" baseline="0" dirty="0"/>
              <a:t>YOU</a:t>
            </a:r>
            <a:r>
              <a:rPr lang="en-US" baseline="0" dirty="0"/>
              <a:t> grow your business and we will discuss how throughout the presentation.  </a:t>
            </a:r>
          </a:p>
          <a:p>
            <a:endParaRPr lang="en-US" baseline="0" dirty="0"/>
          </a:p>
          <a:p>
            <a:r>
              <a:rPr lang="en-US" b="1" baseline="0" dirty="0"/>
              <a:t>HomeReady</a:t>
            </a:r>
            <a:r>
              <a:rPr lang="en-US" baseline="0" dirty="0"/>
              <a:t> also may help lenders meet CRA lending goals.</a:t>
            </a:r>
          </a:p>
          <a:p>
            <a:endParaRPr lang="en-US" baseline="0" dirty="0"/>
          </a:p>
          <a:p>
            <a:r>
              <a:rPr lang="en-US" b="1" baseline="0" dirty="0"/>
              <a:t>Finally</a:t>
            </a:r>
            <a:r>
              <a:rPr lang="en-US" baseline="0" dirty="0"/>
              <a:t>, HomeReady has significant benefits such as competitive pricing compared to standard conventional products, a cancellable mortgage insurance feature, AND a homeownership education component to help prepare buyers for long term success.</a:t>
            </a:r>
            <a:endParaRPr lang="en-US" dirty="0"/>
          </a:p>
        </p:txBody>
      </p:sp>
    </p:spTree>
    <p:extLst>
      <p:ext uri="{BB962C8B-B14F-4D97-AF65-F5344CB8AC3E}">
        <p14:creationId xmlns:p14="http://schemas.microsoft.com/office/powerpoint/2010/main" val="148214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HomeReady is designed for </a:t>
            </a:r>
            <a:r>
              <a:rPr lang="en-US" b="1" baseline="0" dirty="0"/>
              <a:t>creditworthy low to moderate </a:t>
            </a:r>
            <a:r>
              <a:rPr lang="en-US" baseline="0" dirty="0"/>
              <a:t>income borrowers.  The product was released in December of 2015 and you will see that some of the features were created to make financing available to a segment of borrowers who may not have been eligible in the past.  As a result, HomeReady can help </a:t>
            </a:r>
            <a:r>
              <a:rPr lang="en-US" b="1" baseline="0" dirty="0"/>
              <a:t>YOU</a:t>
            </a:r>
            <a:r>
              <a:rPr lang="en-US" baseline="0" dirty="0"/>
              <a:t> grow your business and we will discuss how throughout the presentation.  </a:t>
            </a:r>
          </a:p>
          <a:p>
            <a:endParaRPr lang="en-US" baseline="0" dirty="0"/>
          </a:p>
          <a:p>
            <a:r>
              <a:rPr lang="en-US" b="1" baseline="0" dirty="0"/>
              <a:t>HomeReady</a:t>
            </a:r>
            <a:r>
              <a:rPr lang="en-US" baseline="0" dirty="0"/>
              <a:t> also may help lenders meet CRA lending goals.</a:t>
            </a:r>
          </a:p>
          <a:p>
            <a:endParaRPr lang="en-US" baseline="0" dirty="0"/>
          </a:p>
          <a:p>
            <a:r>
              <a:rPr lang="en-US" b="1" baseline="0" dirty="0"/>
              <a:t>Finally</a:t>
            </a:r>
            <a:r>
              <a:rPr lang="en-US" baseline="0" dirty="0"/>
              <a:t>, HomeReady has significant benefits such as competitive pricing compared to standard conventional products, a cancellable mortgage insurance feature, AND a homeownership education component to help prepare buyers for long term success.</a:t>
            </a:r>
            <a:endParaRPr lang="en-US" dirty="0"/>
          </a:p>
        </p:txBody>
      </p:sp>
    </p:spTree>
    <p:extLst>
      <p:ext uri="{BB962C8B-B14F-4D97-AF65-F5344CB8AC3E}">
        <p14:creationId xmlns:p14="http://schemas.microsoft.com/office/powerpoint/2010/main" val="13294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HomeReady is designed for </a:t>
            </a:r>
            <a:r>
              <a:rPr lang="en-US" b="1" baseline="0" dirty="0"/>
              <a:t>creditworthy low to moderate </a:t>
            </a:r>
            <a:r>
              <a:rPr lang="en-US" baseline="0" dirty="0"/>
              <a:t>income borrowers.  The product was released in December of 2015 and you will see that some of the features were created to make financing available to a segment of borrowers who may not have been eligible in the past.  As a result, HomeReady can help </a:t>
            </a:r>
            <a:r>
              <a:rPr lang="en-US" b="1" baseline="0" dirty="0"/>
              <a:t>YOU</a:t>
            </a:r>
            <a:r>
              <a:rPr lang="en-US" baseline="0" dirty="0"/>
              <a:t> grow your business and we will discuss how throughout the presentation.  </a:t>
            </a:r>
          </a:p>
          <a:p>
            <a:endParaRPr lang="en-US" baseline="0" dirty="0"/>
          </a:p>
          <a:p>
            <a:r>
              <a:rPr lang="en-US" b="1" baseline="0" dirty="0"/>
              <a:t>HomeReady</a:t>
            </a:r>
            <a:r>
              <a:rPr lang="en-US" baseline="0" dirty="0"/>
              <a:t> also may help lenders meet CRA lending goals.</a:t>
            </a:r>
          </a:p>
          <a:p>
            <a:endParaRPr lang="en-US" baseline="0" dirty="0"/>
          </a:p>
          <a:p>
            <a:r>
              <a:rPr lang="en-US" b="1" baseline="0" dirty="0"/>
              <a:t>Finally</a:t>
            </a:r>
            <a:r>
              <a:rPr lang="en-US" baseline="0" dirty="0"/>
              <a:t>, HomeReady has significant benefits such as competitive pricing compared to standard conventional products, a cancellable mortgage insurance feature, AND a homeownership education component to help prepare buyers for long term success.</a:t>
            </a:r>
            <a:endParaRPr lang="en-US" dirty="0"/>
          </a:p>
        </p:txBody>
      </p:sp>
    </p:spTree>
    <p:extLst>
      <p:ext uri="{BB962C8B-B14F-4D97-AF65-F5344CB8AC3E}">
        <p14:creationId xmlns:p14="http://schemas.microsoft.com/office/powerpoint/2010/main" val="351290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a:t>
            </a:r>
            <a:r>
              <a:rPr lang="en-US" dirty="0"/>
              <a:t>that we understand a little more about HomeReady, let’s talk about what type of customer best fits the product.  They would include:</a:t>
            </a:r>
          </a:p>
          <a:p>
            <a:endParaRPr lang="en-US" dirty="0"/>
          </a:p>
          <a:p>
            <a:pPr marL="641600" lvl="1" indent="-174982">
              <a:buFont typeface="Arial" panose="020B0604020202020204" pitchFamily="34" charset="0"/>
              <a:buChar char="•"/>
            </a:pPr>
            <a:r>
              <a:rPr lang="en-US" dirty="0"/>
              <a:t>Homebuyers who may need some flexibility with down payment, income qualification or both in some cases…..</a:t>
            </a:r>
          </a:p>
          <a:p>
            <a:pPr marL="641600" lvl="1" indent="-174982">
              <a:buFont typeface="Arial" panose="020B0604020202020204" pitchFamily="34" charset="0"/>
              <a:buChar char="•"/>
            </a:pPr>
            <a:r>
              <a:rPr lang="en-US" dirty="0"/>
              <a:t>Homebuyers potentially looking to refinance in order to lower their monthly payments………..</a:t>
            </a:r>
          </a:p>
          <a:p>
            <a:pPr marL="641600" lvl="1" indent="-174982">
              <a:buFont typeface="Arial" panose="020B0604020202020204" pitchFamily="34" charset="0"/>
              <a:buChar char="•"/>
            </a:pPr>
            <a:r>
              <a:rPr lang="en-US" dirty="0"/>
              <a:t>And finally, customers who meet the income eligibility limits for</a:t>
            </a:r>
            <a:r>
              <a:rPr lang="en-US" baseline="0" dirty="0"/>
              <a:t> the property area</a:t>
            </a:r>
            <a:r>
              <a:rPr lang="en-US" dirty="0"/>
              <a:t>….</a:t>
            </a:r>
          </a:p>
          <a:p>
            <a:pPr marL="641600" lvl="1" indent="-174982">
              <a:buFont typeface="Arial" panose="020B0604020202020204" pitchFamily="34" charset="0"/>
              <a:buChar char="•"/>
            </a:pPr>
            <a:endParaRPr lang="en-US" dirty="0"/>
          </a:p>
          <a:p>
            <a:pPr marL="641600" lvl="1" indent="-174982">
              <a:buFont typeface="Arial" panose="020B0604020202020204" pitchFamily="34" charset="0"/>
              <a:buChar char="•"/>
            </a:pPr>
            <a:r>
              <a:rPr lang="en-US" dirty="0"/>
              <a:t>We</a:t>
            </a:r>
            <a:r>
              <a:rPr lang="en-US" baseline="0" dirty="0"/>
              <a:t> will get to discuss HomeReady income eligibility limits in more detail……</a:t>
            </a:r>
          </a:p>
          <a:p>
            <a:pPr marL="641600" lvl="1" indent="-174982">
              <a:buFont typeface="Arial" panose="020B0604020202020204" pitchFamily="34" charset="0"/>
              <a:buChar char="•"/>
            </a:pPr>
            <a:r>
              <a:rPr lang="en-US" b="1" baseline="0" dirty="0"/>
              <a:t>And…..</a:t>
            </a:r>
            <a:r>
              <a:rPr lang="en-US" baseline="0" dirty="0"/>
              <a:t> I’d like to mention that HomeReady does allow homebuyers to own other properties at the time of closing on a HomeReady mortgage!</a:t>
            </a:r>
          </a:p>
          <a:p>
            <a:pPr marL="641600" lvl="1" indent="-174982">
              <a:buFont typeface="Arial" panose="020B0604020202020204" pitchFamily="34" charset="0"/>
              <a:buChar char="•"/>
            </a:pPr>
            <a:endParaRPr lang="en-US" baseline="0" dirty="0"/>
          </a:p>
          <a:p>
            <a:pPr marL="466618" lvl="1"/>
            <a:r>
              <a:rPr lang="en-US" baseline="0" dirty="0"/>
              <a:t>__________________________________________________________________</a:t>
            </a:r>
          </a:p>
          <a:p>
            <a:pPr marL="641600" lvl="1" indent="-174982">
              <a:buFont typeface="Arial" panose="020B0604020202020204" pitchFamily="34" charset="0"/>
              <a:buChar char="•"/>
            </a:pPr>
            <a:endParaRPr lang="en-US" dirty="0"/>
          </a:p>
          <a:p>
            <a:pPr marL="1108219" lvl="2" indent="-174982">
              <a:buFont typeface="Arial" panose="020B0604020202020204" pitchFamily="34" charset="0"/>
              <a:buChar char="•"/>
            </a:pPr>
            <a:r>
              <a:rPr lang="en-US" dirty="0"/>
              <a:t>There are no income limits for low-income census tracts …</a:t>
            </a:r>
          </a:p>
          <a:p>
            <a:pPr marL="1098800" lvl="2" indent="-174982">
              <a:buFont typeface="Arial" panose="020B0604020202020204" pitchFamily="34" charset="0"/>
              <a:buChar char="•"/>
            </a:pPr>
            <a:r>
              <a:rPr lang="en-US" dirty="0"/>
              <a:t>For</a:t>
            </a:r>
            <a:r>
              <a:rPr lang="en-US" baseline="0" dirty="0"/>
              <a:t> all other</a:t>
            </a:r>
            <a:r>
              <a:rPr lang="en-US" dirty="0"/>
              <a:t> properties,</a:t>
            </a:r>
            <a:r>
              <a:rPr lang="en-US" baseline="0" dirty="0"/>
              <a:t> the borrower income limit is</a:t>
            </a:r>
            <a:r>
              <a:rPr lang="en-US" dirty="0"/>
              <a:t> 100% of Area Median Income (AMI)</a:t>
            </a:r>
          </a:p>
          <a:p>
            <a:endParaRPr lang="en-US" dirty="0"/>
          </a:p>
        </p:txBody>
      </p:sp>
    </p:spTree>
    <p:extLst>
      <p:ext uri="{BB962C8B-B14F-4D97-AF65-F5344CB8AC3E}">
        <p14:creationId xmlns:p14="http://schemas.microsoft.com/office/powerpoint/2010/main" val="106788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a:t>
            </a:r>
            <a:r>
              <a:rPr lang="en-US" b="1" dirty="0"/>
              <a:t>benefits for your customers </a:t>
            </a:r>
            <a:r>
              <a:rPr lang="en-US" dirty="0"/>
              <a:t>with</a:t>
            </a:r>
            <a:r>
              <a:rPr lang="en-US" baseline="0" dirty="0"/>
              <a:t> a </a:t>
            </a:r>
            <a:r>
              <a:rPr lang="en-US" dirty="0"/>
              <a:t>HomeReady mortgage:</a:t>
            </a:r>
          </a:p>
          <a:p>
            <a:endParaRPr lang="en-US" dirty="0"/>
          </a:p>
          <a:p>
            <a:pPr marL="641600" lvl="1" indent="-174982">
              <a:buFont typeface="Arial" panose="020B0604020202020204" pitchFamily="34" charset="0"/>
              <a:buChar char="•"/>
            </a:pPr>
            <a:r>
              <a:rPr lang="en-US" dirty="0"/>
              <a:t>It</a:t>
            </a:r>
            <a:r>
              <a:rPr lang="en-US" baseline="0" dirty="0"/>
              <a:t> allows for </a:t>
            </a:r>
            <a:r>
              <a:rPr lang="en-US" dirty="0"/>
              <a:t>a </a:t>
            </a:r>
            <a:r>
              <a:rPr lang="en-US" b="1" dirty="0"/>
              <a:t>low down payment</a:t>
            </a:r>
            <a:r>
              <a:rPr lang="en-US" dirty="0"/>
              <a:t>, up to 97% LTV for purchases</a:t>
            </a:r>
          </a:p>
          <a:p>
            <a:endParaRPr lang="en-US" dirty="0"/>
          </a:p>
          <a:p>
            <a:pPr marL="641600" lvl="1" indent="-174982">
              <a:buFont typeface="Arial" panose="020B0604020202020204" pitchFamily="34" charset="0"/>
              <a:buChar char="•"/>
            </a:pPr>
            <a:r>
              <a:rPr lang="en-US" dirty="0"/>
              <a:t>Pricing will be </a:t>
            </a:r>
            <a:r>
              <a:rPr lang="en-US" b="1" dirty="0"/>
              <a:t>competitive or better </a:t>
            </a:r>
            <a:r>
              <a:rPr lang="en-US" dirty="0"/>
              <a:t>than our standard loan pricing.  The</a:t>
            </a:r>
            <a:r>
              <a:rPr lang="en-US" baseline="0" dirty="0"/>
              <a:t> LLPAs are either </a:t>
            </a:r>
            <a:r>
              <a:rPr lang="en-US" b="1" baseline="0" dirty="0"/>
              <a:t>capped or waived altogether</a:t>
            </a:r>
            <a:r>
              <a:rPr lang="en-US" baseline="0" dirty="0"/>
              <a:t> based on specific loan characteristics</a:t>
            </a:r>
            <a:endParaRPr lang="en-US" dirty="0"/>
          </a:p>
          <a:p>
            <a:endParaRPr lang="en-US" dirty="0"/>
          </a:p>
          <a:p>
            <a:pPr marL="641600" lvl="1" indent="-174982">
              <a:buFont typeface="Arial" panose="020B0604020202020204" pitchFamily="34" charset="0"/>
              <a:buChar char="•"/>
            </a:pPr>
            <a:r>
              <a:rPr lang="en-US" dirty="0"/>
              <a:t>There is </a:t>
            </a:r>
            <a:r>
              <a:rPr lang="en-US" b="1" dirty="0"/>
              <a:t>no minimum contribution </a:t>
            </a:r>
            <a:r>
              <a:rPr lang="en-US" dirty="0"/>
              <a:t>required from the borrowe</a:t>
            </a:r>
            <a:r>
              <a:rPr lang="en-US" u="none" dirty="0">
                <a:solidFill>
                  <a:srgbClr val="FF0000"/>
                </a:solidFill>
              </a:rPr>
              <a:t>r’s </a:t>
            </a:r>
            <a:r>
              <a:rPr lang="en-US" dirty="0"/>
              <a:t>own funds for 1 unit properties……… And I’d like to note that </a:t>
            </a:r>
            <a:r>
              <a:rPr lang="en-US" baseline="0" dirty="0"/>
              <a:t>it is only 3% for 2- to 4-unit properties</a:t>
            </a:r>
          </a:p>
          <a:p>
            <a:pPr marL="641600" lvl="1" indent="-174982">
              <a:buFont typeface="Arial" panose="020B0604020202020204" pitchFamily="34" charset="0"/>
              <a:buChar char="•"/>
            </a:pPr>
            <a:endParaRPr lang="en-US" baseline="0" dirty="0"/>
          </a:p>
          <a:p>
            <a:pPr marL="641600" lvl="1" indent="-174982">
              <a:buFont typeface="Arial" panose="020B0604020202020204" pitchFamily="34" charset="0"/>
              <a:buChar char="•"/>
            </a:pPr>
            <a:r>
              <a:rPr lang="en-US" baseline="0" dirty="0"/>
              <a:t>Rental and border income may be used to qualify a buyer.</a:t>
            </a:r>
            <a:endParaRPr lang="en-US" dirty="0"/>
          </a:p>
          <a:p>
            <a:endParaRPr lang="en-US" dirty="0"/>
          </a:p>
          <a:p>
            <a:pPr marL="641600" lvl="1" indent="-174982">
              <a:buFont typeface="Arial" panose="020B0604020202020204" pitchFamily="34" charset="0"/>
              <a:buChar char="•"/>
            </a:pPr>
            <a:r>
              <a:rPr lang="en-US" dirty="0"/>
              <a:t>HomeReady allows for </a:t>
            </a:r>
            <a:r>
              <a:rPr lang="en-US" b="1" dirty="0"/>
              <a:t>Community seconds </a:t>
            </a:r>
            <a:r>
              <a:rPr lang="en-US" dirty="0"/>
              <a:t>for down payment</a:t>
            </a:r>
            <a:r>
              <a:rPr lang="en-US" baseline="0" dirty="0"/>
              <a:t> or c</a:t>
            </a:r>
            <a:r>
              <a:rPr lang="en-US" dirty="0"/>
              <a:t>losing cost assistance up to a 105% CLTV</a:t>
            </a:r>
          </a:p>
          <a:p>
            <a:pPr marL="466618" lvl="1"/>
            <a:endParaRPr lang="en-US" dirty="0"/>
          </a:p>
          <a:p>
            <a:pPr marL="641600" lvl="1" indent="-174982">
              <a:buFont typeface="Arial" panose="020B0604020202020204" pitchFamily="34" charset="0"/>
              <a:buChar char="•"/>
            </a:pPr>
            <a:r>
              <a:rPr lang="en-US" dirty="0"/>
              <a:t>Fannie Mae allows the use of </a:t>
            </a:r>
            <a:r>
              <a:rPr lang="en-US" b="1" dirty="0"/>
              <a:t>nontraditional </a:t>
            </a:r>
            <a:r>
              <a:rPr lang="en-US" dirty="0"/>
              <a:t>forms of credit for</a:t>
            </a:r>
            <a:r>
              <a:rPr lang="en-US" baseline="0" dirty="0"/>
              <a:t> borrower qualification</a:t>
            </a:r>
            <a:endParaRPr lang="en-US" dirty="0"/>
          </a:p>
          <a:p>
            <a:endParaRPr lang="en-US" dirty="0"/>
          </a:p>
          <a:p>
            <a:pPr marL="641600" lvl="1" indent="-174982">
              <a:buFont typeface="Arial" panose="020B0604020202020204" pitchFamily="34" charset="0"/>
              <a:buChar char="•"/>
            </a:pPr>
            <a:r>
              <a:rPr lang="en-US" b="1" dirty="0"/>
              <a:t>Private Mortgage Insurance </a:t>
            </a:r>
            <a:r>
              <a:rPr lang="en-US" dirty="0"/>
              <a:t>may be canceled once the loan reaches 80% LTV upon the customer’s request or automatically</a:t>
            </a:r>
            <a:r>
              <a:rPr lang="en-US" baseline="0" dirty="0"/>
              <a:t> when the loan reaches 78% LTV.  Let’s note that this is a feature available to other Fannie Mae conventional products.</a:t>
            </a:r>
          </a:p>
          <a:p>
            <a:pPr marL="641600" lvl="1" indent="-174982">
              <a:buFont typeface="Arial" panose="020B0604020202020204" pitchFamily="34" charset="0"/>
              <a:buChar char="•"/>
            </a:pPr>
            <a:endParaRPr lang="en-US" dirty="0"/>
          </a:p>
          <a:p>
            <a:pPr marL="641600" lvl="1" indent="-174982">
              <a:buFont typeface="Arial" panose="020B0604020202020204" pitchFamily="34" charset="0"/>
              <a:buChar char="•"/>
            </a:pPr>
            <a:r>
              <a:rPr lang="en-US" dirty="0"/>
              <a:t>And last but</a:t>
            </a:r>
            <a:r>
              <a:rPr lang="en-US" baseline="0" dirty="0"/>
              <a:t> not least</a:t>
            </a:r>
            <a:r>
              <a:rPr lang="en-US" dirty="0"/>
              <a:t>, </a:t>
            </a:r>
            <a:r>
              <a:rPr lang="en-US" b="1" dirty="0"/>
              <a:t>Online homebuyer education</a:t>
            </a:r>
            <a:r>
              <a:rPr lang="en-US" dirty="0"/>
              <a:t> is provided by our partner, </a:t>
            </a:r>
            <a:r>
              <a:rPr lang="en-US" b="1" dirty="0"/>
              <a:t>Framework </a:t>
            </a:r>
            <a:r>
              <a:rPr lang="en-US" dirty="0"/>
              <a:t>to educate the buyer on the process and the overall essentials of </a:t>
            </a:r>
            <a:r>
              <a:rPr lang="en-US" b="1" dirty="0"/>
              <a:t>homeownership. Other Options </a:t>
            </a:r>
            <a:r>
              <a:rPr lang="en-US" b="0" baseline="0" dirty="0"/>
              <a:t>are available to meet the homeownership education requirement, and we will get to discuss them in more detail later in the presentation.</a:t>
            </a:r>
            <a:endParaRPr lang="en-US" b="0" dirty="0"/>
          </a:p>
          <a:p>
            <a:endParaRPr lang="en-US" dirty="0"/>
          </a:p>
        </p:txBody>
      </p:sp>
    </p:spTree>
    <p:extLst>
      <p:ext uri="{BB962C8B-B14F-4D97-AF65-F5344CB8AC3E}">
        <p14:creationId xmlns:p14="http://schemas.microsoft.com/office/powerpoint/2010/main" val="298373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7203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p:cNvSpPr>
            <a:spLocks noGrp="1"/>
          </p:cNvSpPr>
          <p:nvPr>
            <p:ph type="ctrTitle"/>
          </p:nvPr>
        </p:nvSpPr>
        <p:spPr>
          <a:xfrm>
            <a:off x="987552" y="2852928"/>
            <a:ext cx="7616952" cy="493776"/>
          </a:xfrm>
          <a:prstGeom prst="rect">
            <a:avLst/>
          </a:prstGeom>
        </p:spPr>
        <p:txBody>
          <a:bodyPr lIns="0" tIns="0" rIns="0" bIns="0" anchor="b" anchorCtr="0"/>
          <a:lstStyle>
            <a:lvl1pPr algn="l">
              <a:lnSpc>
                <a:spcPct val="95000"/>
              </a:lnSpc>
              <a:defRPr sz="3000" b="1">
                <a:solidFill>
                  <a:schemeClr val="tx2"/>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987552" y="3429000"/>
            <a:ext cx="4498848" cy="2286000"/>
          </a:xfrm>
          <a:prstGeom prst="rect">
            <a:avLst/>
          </a:prstGeom>
        </p:spPr>
        <p:txBody>
          <a:bodyPr lIns="0" tIns="0" rIns="0" bIns="0"/>
          <a:lstStyle>
            <a:lvl1pPr marL="0" indent="0" algn="l">
              <a:spcBef>
                <a:spcPts val="1134"/>
              </a:spcBef>
              <a:buNone/>
              <a:defRPr sz="210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userDrawn="1"/>
        </p:nvCxnSpPr>
        <p:spPr>
          <a:xfrm>
            <a:off x="3246120" y="678265"/>
            <a:ext cx="5715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7400" y="3578598"/>
            <a:ext cx="2974602" cy="297460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13" y="0"/>
            <a:ext cx="3200407" cy="777242"/>
          </a:xfrm>
          <a:prstGeom prst="rect">
            <a:avLst/>
          </a:prstGeom>
        </p:spPr>
      </p:pic>
    </p:spTree>
    <p:extLst>
      <p:ext uri="{BB962C8B-B14F-4D97-AF65-F5344CB8AC3E}">
        <p14:creationId xmlns:p14="http://schemas.microsoft.com/office/powerpoint/2010/main" val="164648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996696"/>
            <a:ext cx="8641080" cy="740664"/>
          </a:xfrm>
          <a:prstGeom prst="rect">
            <a:avLst/>
          </a:prstGeom>
        </p:spPr>
        <p:txBody>
          <a:bodyPr lIns="0"/>
          <a:lstStyle>
            <a:lvl1pPr>
              <a:defRPr sz="2400" b="1">
                <a:solidFill>
                  <a:schemeClr val="tx2"/>
                </a:solidFill>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301752" y="1810512"/>
            <a:ext cx="8659368" cy="4517136"/>
          </a:xfrm>
          <a:prstGeom prst="rect">
            <a:avLst/>
          </a:prstGeom>
        </p:spPr>
        <p:txBody>
          <a:bodyPr lIns="0"/>
          <a:lstStyle>
            <a:lvl1pPr marL="0" indent="0">
              <a:lnSpc>
                <a:spcPct val="100000"/>
              </a:lnSpc>
              <a:spcBef>
                <a:spcPts val="972"/>
              </a:spcBef>
              <a:buFontTx/>
              <a:buNone/>
              <a:defRPr sz="1800">
                <a:solidFill>
                  <a:schemeClr val="tx1"/>
                </a:solidFill>
                <a:latin typeface="+mn-lt"/>
              </a:defRPr>
            </a:lvl1pPr>
            <a:lvl2pPr marL="457200" indent="-228600">
              <a:lnSpc>
                <a:spcPct val="100000"/>
              </a:lnSpc>
              <a:spcBef>
                <a:spcPts val="594"/>
              </a:spcBef>
              <a:buClr>
                <a:schemeClr val="tx2"/>
              </a:buClr>
              <a:buSzPct val="150000"/>
              <a:buFont typeface="Wingdings" panose="05000000000000000000" pitchFamily="2" charset="2"/>
              <a:buChar char="§"/>
              <a:defRPr sz="1650">
                <a:solidFill>
                  <a:schemeClr val="tx1"/>
                </a:solidFill>
                <a:latin typeface="+mn-lt"/>
              </a:defRPr>
            </a:lvl2pPr>
            <a:lvl3pPr marL="684213" indent="-228600">
              <a:lnSpc>
                <a:spcPct val="100000"/>
              </a:lnSpc>
              <a:spcBef>
                <a:spcPts val="540"/>
              </a:spcBef>
              <a:buClr>
                <a:schemeClr val="tx2"/>
              </a:buClr>
              <a:buSzPct val="150000"/>
              <a:buFont typeface="Wingdings" panose="05000000000000000000" pitchFamily="2" charset="2"/>
              <a:buChar char="§"/>
              <a:defRPr sz="1500">
                <a:solidFill>
                  <a:schemeClr val="tx1"/>
                </a:solidFill>
                <a:latin typeface="+mn-lt"/>
              </a:defRPr>
            </a:lvl3pPr>
            <a:lvl4pPr marL="914400" indent="-228600">
              <a:lnSpc>
                <a:spcPct val="100000"/>
              </a:lnSpc>
              <a:spcBef>
                <a:spcPts val="540"/>
              </a:spcBef>
              <a:buClr>
                <a:schemeClr val="tx2"/>
              </a:buClr>
              <a:buSzPct val="120000"/>
              <a:buFont typeface="Wingdings" panose="05000000000000000000" pitchFamily="2" charset="2"/>
              <a:buChar char="§"/>
              <a:defRPr sz="1500">
                <a:solidFill>
                  <a:schemeClr val="tx1"/>
                </a:solidFill>
                <a:latin typeface="+mn-lt"/>
              </a:defRPr>
            </a:lvl4pPr>
            <a:lvl5pPr marL="0" indent="0">
              <a:lnSpc>
                <a:spcPct val="100000"/>
              </a:lnSpc>
              <a:spcBef>
                <a:spcPts val="594"/>
              </a:spcBef>
              <a:buFontTx/>
              <a:buNone/>
              <a:defRPr sz="1650">
                <a:solidFill>
                  <a:schemeClr val="tx1"/>
                </a:solidFill>
                <a:latin typeface="+mn-lt"/>
              </a:defRPr>
            </a:lvl5pPr>
          </a:lstStyle>
          <a:p>
            <a:pPr lvl="0"/>
            <a:r>
              <a:rPr lang="en-US" altLang="en-US" dirty="0"/>
              <a:t>Top level text heading (with no bullet) goes here</a:t>
            </a:r>
            <a:endParaRPr lang="en-US" dirty="0"/>
          </a:p>
          <a:p>
            <a:pPr lvl="1"/>
            <a:r>
              <a:rPr lang="en-US" altLang="en-US" dirty="0"/>
              <a:t>The first level bullet is a large square</a:t>
            </a:r>
            <a:endParaRPr lang="en-US" dirty="0"/>
          </a:p>
          <a:p>
            <a:pPr lvl="2"/>
            <a:r>
              <a:rPr lang="en-US" altLang="en-US" dirty="0"/>
              <a:t>The second level bullet is square</a:t>
            </a:r>
            <a:endParaRPr lang="en-US" dirty="0"/>
          </a:p>
          <a:p>
            <a:pPr lvl="3"/>
            <a:r>
              <a:rPr lang="en-US" altLang="en-US" dirty="0"/>
              <a:t>The third level bullet is a small square</a:t>
            </a:r>
            <a:endParaRPr lang="en-US" dirty="0"/>
          </a:p>
          <a:p>
            <a:pPr lvl="4"/>
            <a:endParaRPr lang="en-US" altLang="en-US" dirty="0"/>
          </a:p>
          <a:p>
            <a:pPr lvl="4"/>
            <a:r>
              <a:rPr lang="en-US" altLang="en-US" dirty="0"/>
              <a:t>Additional text goes here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71" y="76200"/>
            <a:ext cx="908229" cy="774128"/>
          </a:xfrm>
          <a:prstGeom prst="rect">
            <a:avLst/>
          </a:prstGeom>
        </p:spPr>
      </p:pic>
      <p:cxnSp>
        <p:nvCxnSpPr>
          <p:cNvPr id="8" name="Straight Connector 7"/>
          <p:cNvCxnSpPr/>
          <p:nvPr userDrawn="1"/>
        </p:nvCxnSpPr>
        <p:spPr>
          <a:xfrm>
            <a:off x="1097280" y="545528"/>
            <a:ext cx="786384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141305" y="6553200"/>
            <a:ext cx="914400" cy="230832"/>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fld id="{06EBD0FC-F786-4C40-B882-EFFF85993AEA}" type="datetime1">
              <a:rPr lang="en-US" altLang="en-US" sz="900" smtClean="0">
                <a:solidFill>
                  <a:schemeClr val="tx1">
                    <a:lumMod val="50000"/>
                    <a:lumOff val="50000"/>
                  </a:schemeClr>
                </a:solidFill>
                <a:latin typeface="Arial" panose="020B0604020202020204" pitchFamily="34" charset="0"/>
                <a:cs typeface="Arial" panose="020B0604020202020204" pitchFamily="34" charset="0"/>
              </a:rPr>
              <a:pPr marL="0" marR="0" indent="0" algn="ctr" defTabSz="914400" rtl="0" eaLnBrk="1" fontAlgn="base" latinLnBrk="0" hangingPunct="1">
                <a:lnSpc>
                  <a:spcPct val="100000"/>
                </a:lnSpc>
                <a:spcBef>
                  <a:spcPct val="0"/>
                </a:spcBef>
                <a:spcAft>
                  <a:spcPct val="0"/>
                </a:spcAft>
                <a:buClrTx/>
                <a:buSzTx/>
                <a:buFontTx/>
                <a:buNone/>
                <a:tabLst/>
                <a:defRPr/>
              </a:pPr>
              <a:t>2/6/2018</a:t>
            </a:fld>
            <a:endParaRPr lang="en-US" altLang="en-US" sz="9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3" name="Footer Placeholder 4"/>
          <p:cNvSpPr>
            <a:spLocks noGrp="1"/>
          </p:cNvSpPr>
          <p:nvPr>
            <p:ph type="ftr" sz="quarter" idx="11"/>
          </p:nvPr>
        </p:nvSpPr>
        <p:spPr>
          <a:xfrm>
            <a:off x="152400" y="6553200"/>
            <a:ext cx="3200400" cy="230832"/>
          </a:xfrm>
          <a:prstGeom prst="rect">
            <a:avLst/>
          </a:prstGeom>
          <a:noFill/>
        </p:spPr>
        <p:txBody>
          <a:bodyPr wrap="square" rtlCol="0">
            <a:spAutoFit/>
          </a:bodyPr>
          <a:lstStyle>
            <a:lvl1pPr>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pPr fontAlgn="base">
              <a:spcBef>
                <a:spcPct val="0"/>
              </a:spcBef>
              <a:spcAft>
                <a:spcPct val="0"/>
              </a:spcAft>
            </a:pPr>
            <a:r>
              <a:rPr lang="en-US" dirty="0"/>
              <a:t>HomeReady Mortgage</a:t>
            </a:r>
          </a:p>
        </p:txBody>
      </p:sp>
    </p:spTree>
    <p:extLst>
      <p:ext uri="{BB962C8B-B14F-4D97-AF65-F5344CB8AC3E}">
        <p14:creationId xmlns:p14="http://schemas.microsoft.com/office/powerpoint/2010/main" val="377124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996696"/>
            <a:ext cx="8641080" cy="740664"/>
          </a:xfrm>
          <a:prstGeom prst="rect">
            <a:avLst/>
          </a:prstGeom>
        </p:spPr>
        <p:txBody>
          <a:bodyPr lIns="0"/>
          <a:lstStyle>
            <a:lvl1pPr>
              <a:defRPr sz="2400" b="1">
                <a:solidFill>
                  <a:schemeClr val="tx2"/>
                </a:solidFill>
                <a:latin typeface="Georgia" panose="02040502050405020303" pitchFamily="18"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71" y="76200"/>
            <a:ext cx="908229" cy="774128"/>
          </a:xfrm>
          <a:prstGeom prst="rect">
            <a:avLst/>
          </a:prstGeom>
        </p:spPr>
      </p:pic>
      <p:cxnSp>
        <p:nvCxnSpPr>
          <p:cNvPr id="8" name="Straight Connector 7"/>
          <p:cNvCxnSpPr/>
          <p:nvPr userDrawn="1"/>
        </p:nvCxnSpPr>
        <p:spPr>
          <a:xfrm>
            <a:off x="1097280" y="545528"/>
            <a:ext cx="786384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able Placeholder 4"/>
          <p:cNvSpPr>
            <a:spLocks noGrp="1"/>
          </p:cNvSpPr>
          <p:nvPr>
            <p:ph type="tbl" sz="quarter" idx="10"/>
          </p:nvPr>
        </p:nvSpPr>
        <p:spPr>
          <a:xfrm>
            <a:off x="301752" y="1809750"/>
            <a:ext cx="8659813" cy="4518025"/>
          </a:xfrm>
          <a:prstGeom prst="rect">
            <a:avLst/>
          </a:prstGeom>
        </p:spPr>
        <p:txBody>
          <a:bodyPr/>
          <a:lstStyle>
            <a:lvl1pPr marL="0" indent="0">
              <a:buClr>
                <a:schemeClr val="tx2"/>
              </a:buClr>
              <a:buFontTx/>
              <a:buNone/>
              <a:defRPr sz="1800">
                <a:latin typeface="Arial" panose="020B0604020202020204" pitchFamily="34" charset="0"/>
                <a:cs typeface="Arial" panose="020B0604020202020204" pitchFamily="34" charset="0"/>
              </a:defRPr>
            </a:lvl1pPr>
          </a:lstStyle>
          <a:p>
            <a:r>
              <a:rPr lang="en-US" dirty="0"/>
              <a:t>Click icon to add table</a:t>
            </a:r>
          </a:p>
        </p:txBody>
      </p:sp>
      <p:sp>
        <p:nvSpPr>
          <p:cNvPr id="10" name="TextBox 9"/>
          <p:cNvSpPr txBox="1"/>
          <p:nvPr userDrawn="1"/>
        </p:nvSpPr>
        <p:spPr>
          <a:xfrm>
            <a:off x="4141305" y="6553200"/>
            <a:ext cx="914400" cy="230832"/>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fld id="{06EBD0FC-F786-4C40-B882-EFFF85993AEA}" type="datetime1">
              <a:rPr lang="en-US" altLang="en-US" sz="900" smtClean="0">
                <a:solidFill>
                  <a:schemeClr val="tx1">
                    <a:lumMod val="50000"/>
                    <a:lumOff val="50000"/>
                  </a:schemeClr>
                </a:solidFill>
                <a:latin typeface="Arial" panose="020B0604020202020204" pitchFamily="34" charset="0"/>
                <a:cs typeface="Arial" panose="020B0604020202020204" pitchFamily="34" charset="0"/>
              </a:rPr>
              <a:pPr marL="0" marR="0" indent="0" algn="ctr" defTabSz="914400" rtl="0" eaLnBrk="1" fontAlgn="base" latinLnBrk="0" hangingPunct="1">
                <a:lnSpc>
                  <a:spcPct val="100000"/>
                </a:lnSpc>
                <a:spcBef>
                  <a:spcPct val="0"/>
                </a:spcBef>
                <a:spcAft>
                  <a:spcPct val="0"/>
                </a:spcAft>
                <a:buClrTx/>
                <a:buSzTx/>
                <a:buFontTx/>
                <a:buNone/>
                <a:tabLst/>
                <a:defRPr/>
              </a:pPr>
              <a:t>2/6/2018</a:t>
            </a:fld>
            <a:endParaRPr lang="en-US" altLang="en-US" sz="9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Footer Placeholder 4"/>
          <p:cNvSpPr>
            <a:spLocks noGrp="1"/>
          </p:cNvSpPr>
          <p:nvPr>
            <p:ph type="ftr" sz="quarter" idx="11"/>
          </p:nvPr>
        </p:nvSpPr>
        <p:spPr>
          <a:xfrm>
            <a:off x="152400" y="6553200"/>
            <a:ext cx="3200400" cy="230832"/>
          </a:xfrm>
          <a:prstGeom prst="rect">
            <a:avLst/>
          </a:prstGeom>
          <a:noFill/>
        </p:spPr>
        <p:txBody>
          <a:bodyPr wrap="square" rtlCol="0">
            <a:spAutoFit/>
          </a:bodyPr>
          <a:lstStyle>
            <a:lvl1pPr>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pPr fontAlgn="base">
              <a:spcBef>
                <a:spcPct val="0"/>
              </a:spcBef>
              <a:spcAft>
                <a:spcPct val="0"/>
              </a:spcAft>
            </a:pPr>
            <a:r>
              <a:rPr lang="en-US" dirty="0"/>
              <a:t>HomeReady Mortgage</a:t>
            </a:r>
          </a:p>
        </p:txBody>
      </p:sp>
    </p:spTree>
    <p:extLst>
      <p:ext uri="{BB962C8B-B14F-4D97-AF65-F5344CB8AC3E}">
        <p14:creationId xmlns:p14="http://schemas.microsoft.com/office/powerpoint/2010/main" val="186887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996696"/>
            <a:ext cx="8641080" cy="740664"/>
          </a:xfrm>
          <a:prstGeom prst="rect">
            <a:avLst/>
          </a:prstGeom>
        </p:spPr>
        <p:txBody>
          <a:bodyPr lIns="0"/>
          <a:lstStyle>
            <a:lvl1pPr>
              <a:defRPr sz="2400" b="1">
                <a:solidFill>
                  <a:schemeClr val="tx2"/>
                </a:solidFill>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301752" y="2398288"/>
            <a:ext cx="4111222" cy="3929360"/>
          </a:xfrm>
          <a:prstGeom prst="rect">
            <a:avLst/>
          </a:prstGeom>
        </p:spPr>
        <p:txBody>
          <a:bodyPr lIns="0"/>
          <a:lstStyle>
            <a:lvl1pPr marL="0" indent="0">
              <a:lnSpc>
                <a:spcPct val="100000"/>
              </a:lnSpc>
              <a:spcBef>
                <a:spcPts val="972"/>
              </a:spcBef>
              <a:buFontTx/>
              <a:buNone/>
              <a:defRPr sz="1800">
                <a:solidFill>
                  <a:schemeClr val="tx1"/>
                </a:solidFill>
                <a:latin typeface="+mn-lt"/>
              </a:defRPr>
            </a:lvl1pPr>
            <a:lvl2pPr marL="457200" indent="-228600">
              <a:lnSpc>
                <a:spcPct val="100000"/>
              </a:lnSpc>
              <a:spcBef>
                <a:spcPts val="594"/>
              </a:spcBef>
              <a:buClr>
                <a:schemeClr val="tx2"/>
              </a:buClr>
              <a:buSzPct val="150000"/>
              <a:buFont typeface="Wingdings" panose="05000000000000000000" pitchFamily="2" charset="2"/>
              <a:buChar char="§"/>
              <a:defRPr sz="1650">
                <a:solidFill>
                  <a:schemeClr val="tx1"/>
                </a:solidFill>
                <a:latin typeface="+mn-lt"/>
              </a:defRPr>
            </a:lvl2pPr>
            <a:lvl3pPr marL="684213" indent="-228600">
              <a:lnSpc>
                <a:spcPct val="100000"/>
              </a:lnSpc>
              <a:spcBef>
                <a:spcPts val="540"/>
              </a:spcBef>
              <a:buClr>
                <a:schemeClr val="tx2"/>
              </a:buClr>
              <a:buSzPct val="150000"/>
              <a:buFont typeface="Wingdings" panose="05000000000000000000" pitchFamily="2" charset="2"/>
              <a:buChar char="§"/>
              <a:defRPr sz="1500">
                <a:solidFill>
                  <a:schemeClr val="tx1"/>
                </a:solidFill>
                <a:latin typeface="+mn-lt"/>
              </a:defRPr>
            </a:lvl3pPr>
            <a:lvl4pPr marL="914400" indent="-228600">
              <a:lnSpc>
                <a:spcPct val="100000"/>
              </a:lnSpc>
              <a:spcBef>
                <a:spcPts val="540"/>
              </a:spcBef>
              <a:buClr>
                <a:schemeClr val="tx2"/>
              </a:buClr>
              <a:buSzPct val="120000"/>
              <a:buFont typeface="Wingdings" panose="05000000000000000000" pitchFamily="2" charset="2"/>
              <a:buChar char="§"/>
              <a:defRPr sz="1500">
                <a:solidFill>
                  <a:schemeClr val="tx1"/>
                </a:solidFill>
                <a:latin typeface="+mn-lt"/>
              </a:defRPr>
            </a:lvl4pPr>
            <a:lvl5pPr marL="0" indent="0">
              <a:lnSpc>
                <a:spcPct val="100000"/>
              </a:lnSpc>
              <a:spcBef>
                <a:spcPts val="594"/>
              </a:spcBef>
              <a:buFontTx/>
              <a:buNone/>
              <a:defRPr sz="1650">
                <a:solidFill>
                  <a:schemeClr val="tx1"/>
                </a:solidFill>
                <a:latin typeface="+mn-lt"/>
              </a:defRPr>
            </a:lvl5pPr>
          </a:lstStyle>
          <a:p>
            <a:pPr lvl="0"/>
            <a:r>
              <a:rPr lang="en-US" altLang="en-US" dirty="0"/>
              <a:t>Top level text heading (with no bullet) goes here</a:t>
            </a:r>
            <a:endParaRPr lang="en-US" dirty="0"/>
          </a:p>
          <a:p>
            <a:pPr lvl="1"/>
            <a:r>
              <a:rPr lang="en-US" altLang="en-US" dirty="0"/>
              <a:t>The first level bullet is a large square</a:t>
            </a:r>
            <a:endParaRPr lang="en-US" dirty="0"/>
          </a:p>
          <a:p>
            <a:pPr lvl="2"/>
            <a:r>
              <a:rPr lang="en-US" altLang="en-US" dirty="0"/>
              <a:t>The second level bullet is square</a:t>
            </a:r>
            <a:endParaRPr lang="en-US" dirty="0"/>
          </a:p>
          <a:p>
            <a:pPr lvl="3"/>
            <a:r>
              <a:rPr lang="en-US" altLang="en-US" dirty="0"/>
              <a:t>The third level bullet is a small square</a:t>
            </a:r>
            <a:endParaRPr lang="en-US" dirty="0"/>
          </a:p>
          <a:p>
            <a:pPr lvl="4"/>
            <a:endParaRPr lang="en-US" altLang="en-US" dirty="0"/>
          </a:p>
          <a:p>
            <a:pPr lvl="4"/>
            <a:r>
              <a:rPr lang="en-US" altLang="en-US" dirty="0"/>
              <a:t>Additional text goes here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71" y="76200"/>
            <a:ext cx="908229" cy="774128"/>
          </a:xfrm>
          <a:prstGeom prst="rect">
            <a:avLst/>
          </a:prstGeom>
        </p:spPr>
      </p:pic>
      <p:cxnSp>
        <p:nvCxnSpPr>
          <p:cNvPr id="8" name="Straight Connector 7"/>
          <p:cNvCxnSpPr/>
          <p:nvPr userDrawn="1"/>
        </p:nvCxnSpPr>
        <p:spPr>
          <a:xfrm>
            <a:off x="1097280" y="545528"/>
            <a:ext cx="786384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141305" y="6553200"/>
            <a:ext cx="914400" cy="230832"/>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fld id="{06EBD0FC-F786-4C40-B882-EFFF85993AEA}" type="datetime1">
              <a:rPr lang="en-US" altLang="en-US" sz="900" smtClean="0">
                <a:solidFill>
                  <a:schemeClr val="tx1">
                    <a:lumMod val="50000"/>
                    <a:lumOff val="50000"/>
                  </a:schemeClr>
                </a:solidFill>
                <a:latin typeface="Arial" panose="020B0604020202020204" pitchFamily="34" charset="0"/>
                <a:cs typeface="Arial" panose="020B0604020202020204" pitchFamily="34" charset="0"/>
              </a:rPr>
              <a:pPr marL="0" marR="0" indent="0" algn="ctr" defTabSz="914400" rtl="0" eaLnBrk="1" fontAlgn="base" latinLnBrk="0" hangingPunct="1">
                <a:lnSpc>
                  <a:spcPct val="100000"/>
                </a:lnSpc>
                <a:spcBef>
                  <a:spcPct val="0"/>
                </a:spcBef>
                <a:spcAft>
                  <a:spcPct val="0"/>
                </a:spcAft>
                <a:buClrTx/>
                <a:buSzTx/>
                <a:buFontTx/>
                <a:buNone/>
                <a:tabLst/>
                <a:defRPr/>
              </a:pPr>
              <a:t>2/6/2018</a:t>
            </a:fld>
            <a:endParaRPr lang="en-US" altLang="en-US" sz="9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Footer Placeholder 4"/>
          <p:cNvSpPr>
            <a:spLocks noGrp="1"/>
          </p:cNvSpPr>
          <p:nvPr>
            <p:ph type="ftr" sz="quarter" idx="11"/>
          </p:nvPr>
        </p:nvSpPr>
        <p:spPr>
          <a:xfrm>
            <a:off x="152400" y="6553200"/>
            <a:ext cx="3200400" cy="230832"/>
          </a:xfrm>
          <a:prstGeom prst="rect">
            <a:avLst/>
          </a:prstGeom>
          <a:noFill/>
        </p:spPr>
        <p:txBody>
          <a:bodyPr wrap="square" rtlCol="0">
            <a:spAutoFit/>
          </a:bodyPr>
          <a:lstStyle>
            <a:lvl1pPr>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pPr fontAlgn="base">
              <a:spcBef>
                <a:spcPct val="0"/>
              </a:spcBef>
              <a:spcAft>
                <a:spcPct val="0"/>
              </a:spcAft>
            </a:pPr>
            <a:r>
              <a:rPr lang="en-US" dirty="0"/>
              <a:t>HomeReady Mortgage</a:t>
            </a:r>
          </a:p>
        </p:txBody>
      </p:sp>
      <p:sp>
        <p:nvSpPr>
          <p:cNvPr id="11" name="Content Placeholder 2"/>
          <p:cNvSpPr>
            <a:spLocks noGrp="1"/>
          </p:cNvSpPr>
          <p:nvPr>
            <p:ph idx="12" hasCustomPrompt="1"/>
          </p:nvPr>
        </p:nvSpPr>
        <p:spPr>
          <a:xfrm>
            <a:off x="4828032" y="2398288"/>
            <a:ext cx="4114800" cy="3931920"/>
          </a:xfrm>
          <a:prstGeom prst="rect">
            <a:avLst/>
          </a:prstGeom>
        </p:spPr>
        <p:txBody>
          <a:bodyPr lIns="0"/>
          <a:lstStyle>
            <a:lvl1pPr marL="0" indent="0">
              <a:lnSpc>
                <a:spcPct val="100000"/>
              </a:lnSpc>
              <a:spcBef>
                <a:spcPts val="972"/>
              </a:spcBef>
              <a:buFontTx/>
              <a:buNone/>
              <a:defRPr sz="1800">
                <a:solidFill>
                  <a:schemeClr val="tx1"/>
                </a:solidFill>
                <a:latin typeface="+mn-lt"/>
              </a:defRPr>
            </a:lvl1pPr>
            <a:lvl2pPr marL="457200" indent="-228600">
              <a:lnSpc>
                <a:spcPct val="100000"/>
              </a:lnSpc>
              <a:spcBef>
                <a:spcPts val="594"/>
              </a:spcBef>
              <a:buClr>
                <a:schemeClr val="tx2"/>
              </a:buClr>
              <a:buSzPct val="150000"/>
              <a:buFont typeface="Wingdings" panose="05000000000000000000" pitchFamily="2" charset="2"/>
              <a:buChar char="§"/>
              <a:defRPr sz="1650">
                <a:solidFill>
                  <a:schemeClr val="tx1"/>
                </a:solidFill>
                <a:latin typeface="+mn-lt"/>
              </a:defRPr>
            </a:lvl2pPr>
            <a:lvl3pPr marL="684213" indent="-228600">
              <a:lnSpc>
                <a:spcPct val="100000"/>
              </a:lnSpc>
              <a:spcBef>
                <a:spcPts val="540"/>
              </a:spcBef>
              <a:buClr>
                <a:schemeClr val="tx2"/>
              </a:buClr>
              <a:buSzPct val="150000"/>
              <a:buFont typeface="Wingdings" panose="05000000000000000000" pitchFamily="2" charset="2"/>
              <a:buChar char="§"/>
              <a:defRPr sz="1500">
                <a:solidFill>
                  <a:schemeClr val="tx1"/>
                </a:solidFill>
                <a:latin typeface="+mn-lt"/>
              </a:defRPr>
            </a:lvl3pPr>
            <a:lvl4pPr marL="914400" indent="-228600">
              <a:lnSpc>
                <a:spcPct val="100000"/>
              </a:lnSpc>
              <a:spcBef>
                <a:spcPts val="540"/>
              </a:spcBef>
              <a:buClr>
                <a:schemeClr val="tx2"/>
              </a:buClr>
              <a:buSzPct val="120000"/>
              <a:buFont typeface="Wingdings" panose="05000000000000000000" pitchFamily="2" charset="2"/>
              <a:buChar char="§"/>
              <a:defRPr sz="1500">
                <a:solidFill>
                  <a:schemeClr val="tx1"/>
                </a:solidFill>
                <a:latin typeface="+mn-lt"/>
              </a:defRPr>
            </a:lvl4pPr>
            <a:lvl5pPr marL="0" indent="0">
              <a:lnSpc>
                <a:spcPct val="100000"/>
              </a:lnSpc>
              <a:spcBef>
                <a:spcPts val="594"/>
              </a:spcBef>
              <a:buFontTx/>
              <a:buNone/>
              <a:defRPr sz="1650">
                <a:solidFill>
                  <a:schemeClr val="tx1"/>
                </a:solidFill>
                <a:latin typeface="+mn-lt"/>
              </a:defRPr>
            </a:lvl5pPr>
          </a:lstStyle>
          <a:p>
            <a:pPr lvl="0"/>
            <a:r>
              <a:rPr lang="en-US" altLang="en-US" dirty="0"/>
              <a:t>Top level text heading (with no bullet) goes here</a:t>
            </a:r>
            <a:endParaRPr lang="en-US" dirty="0"/>
          </a:p>
          <a:p>
            <a:pPr lvl="1"/>
            <a:r>
              <a:rPr lang="en-US" altLang="en-US" dirty="0"/>
              <a:t>The first level bullet is a large square</a:t>
            </a:r>
            <a:endParaRPr lang="en-US" dirty="0"/>
          </a:p>
          <a:p>
            <a:pPr lvl="2"/>
            <a:r>
              <a:rPr lang="en-US" altLang="en-US" dirty="0"/>
              <a:t>The second level bullet is square</a:t>
            </a:r>
            <a:endParaRPr lang="en-US" dirty="0"/>
          </a:p>
          <a:p>
            <a:pPr lvl="3"/>
            <a:r>
              <a:rPr lang="en-US" altLang="en-US" dirty="0"/>
              <a:t>The third level bullet is a small square</a:t>
            </a:r>
            <a:endParaRPr lang="en-US" dirty="0"/>
          </a:p>
          <a:p>
            <a:pPr lvl="4"/>
            <a:endParaRPr lang="en-US" altLang="en-US" dirty="0"/>
          </a:p>
          <a:p>
            <a:pPr lvl="4"/>
            <a:r>
              <a:rPr lang="en-US" altLang="en-US" dirty="0"/>
              <a:t>Additional text goes here</a:t>
            </a:r>
            <a:endParaRPr lang="en-US" dirty="0"/>
          </a:p>
        </p:txBody>
      </p:sp>
      <p:sp>
        <p:nvSpPr>
          <p:cNvPr id="12" name="Text Placeholder 11"/>
          <p:cNvSpPr>
            <a:spLocks noGrp="1"/>
          </p:cNvSpPr>
          <p:nvPr>
            <p:ph type="body" sz="quarter" idx="13" hasCustomPrompt="1"/>
          </p:nvPr>
        </p:nvSpPr>
        <p:spPr>
          <a:xfrm>
            <a:off x="301625" y="1777866"/>
            <a:ext cx="4111625" cy="609600"/>
          </a:xfrm>
          <a:prstGeom prst="rect">
            <a:avLst/>
          </a:prstGeom>
        </p:spPr>
        <p:txBody>
          <a:bodyPr lIns="0"/>
          <a:lstStyle>
            <a:lvl1pPr marL="0" indent="0">
              <a:buFontTx/>
              <a:buNone/>
              <a:defRPr sz="1800" b="1" baseline="0">
                <a:latin typeface="Georgia" panose="02040502050405020303" pitchFamily="18" charset="0"/>
              </a:defRPr>
            </a:lvl1pPr>
          </a:lstStyle>
          <a:p>
            <a:pPr lvl="0"/>
            <a:r>
              <a:rPr lang="en-US" dirty="0"/>
              <a:t>Click to add Column Heading</a:t>
            </a:r>
          </a:p>
        </p:txBody>
      </p:sp>
      <p:sp>
        <p:nvSpPr>
          <p:cNvPr id="13" name="Text Placeholder 11"/>
          <p:cNvSpPr>
            <a:spLocks noGrp="1"/>
          </p:cNvSpPr>
          <p:nvPr>
            <p:ph type="body" sz="quarter" idx="14" hasCustomPrompt="1"/>
          </p:nvPr>
        </p:nvSpPr>
        <p:spPr>
          <a:xfrm>
            <a:off x="4831207" y="1777866"/>
            <a:ext cx="4111625" cy="609600"/>
          </a:xfrm>
          <a:prstGeom prst="rect">
            <a:avLst/>
          </a:prstGeom>
        </p:spPr>
        <p:txBody>
          <a:bodyPr lIns="0"/>
          <a:lstStyle>
            <a:lvl1pPr marL="0" indent="0">
              <a:buFontTx/>
              <a:buNone/>
              <a:defRPr sz="1800" b="1" baseline="0">
                <a:latin typeface="Georgia" panose="02040502050405020303" pitchFamily="18" charset="0"/>
              </a:defRPr>
            </a:lvl1pPr>
          </a:lstStyle>
          <a:p>
            <a:pPr lvl="0"/>
            <a:r>
              <a:rPr lang="en-US" dirty="0"/>
              <a:t>Click to add Column Heading</a:t>
            </a:r>
          </a:p>
        </p:txBody>
      </p:sp>
    </p:spTree>
    <p:extLst>
      <p:ext uri="{BB962C8B-B14F-4D97-AF65-F5344CB8AC3E}">
        <p14:creationId xmlns:p14="http://schemas.microsoft.com/office/powerpoint/2010/main" val="349608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10" name="TextBox 9"/>
          <p:cNvSpPr txBox="1"/>
          <p:nvPr userDrawn="1"/>
        </p:nvSpPr>
        <p:spPr>
          <a:xfrm>
            <a:off x="4141305" y="6553200"/>
            <a:ext cx="914400" cy="230832"/>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fld id="{06EBD0FC-F786-4C40-B882-EFFF85993AEA}" type="datetime1">
              <a:rPr lang="en-US" altLang="en-US" sz="900" smtClean="0">
                <a:solidFill>
                  <a:schemeClr val="tx1">
                    <a:lumMod val="50000"/>
                    <a:lumOff val="50000"/>
                  </a:schemeClr>
                </a:solidFill>
                <a:latin typeface="Arial" panose="020B0604020202020204" pitchFamily="34" charset="0"/>
                <a:cs typeface="Arial" panose="020B0604020202020204" pitchFamily="34" charset="0"/>
              </a:rPr>
              <a:pPr marL="0" marR="0" indent="0" algn="ctr" defTabSz="914400" rtl="0" eaLnBrk="1" fontAlgn="base" latinLnBrk="0" hangingPunct="1">
                <a:lnSpc>
                  <a:spcPct val="100000"/>
                </a:lnSpc>
                <a:spcBef>
                  <a:spcPct val="0"/>
                </a:spcBef>
                <a:spcAft>
                  <a:spcPct val="0"/>
                </a:spcAft>
                <a:buClrTx/>
                <a:buSzTx/>
                <a:buFontTx/>
                <a:buNone/>
                <a:tabLst/>
                <a:defRPr/>
              </a:pPr>
              <a:t>2/6/2018</a:t>
            </a:fld>
            <a:endParaRPr lang="en-US" altLang="en-US" sz="9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Footer Placeholder 4"/>
          <p:cNvSpPr>
            <a:spLocks noGrp="1"/>
          </p:cNvSpPr>
          <p:nvPr>
            <p:ph type="ftr" sz="quarter" idx="11"/>
          </p:nvPr>
        </p:nvSpPr>
        <p:spPr>
          <a:xfrm>
            <a:off x="152400" y="6553200"/>
            <a:ext cx="3200400" cy="230832"/>
          </a:xfrm>
          <a:prstGeom prst="rect">
            <a:avLst/>
          </a:prstGeom>
          <a:noFill/>
        </p:spPr>
        <p:txBody>
          <a:bodyPr wrap="square" rtlCol="0">
            <a:spAutoFit/>
          </a:bodyPr>
          <a:lstStyle>
            <a:lvl1pPr>
              <a:defRPr lang="en-US" sz="900" smtClean="0">
                <a:solidFill>
                  <a:schemeClr val="tx1">
                    <a:lumMod val="50000"/>
                    <a:lumOff val="50000"/>
                  </a:schemeClr>
                </a:solidFill>
                <a:latin typeface="Arial" panose="020B0604020202020204" pitchFamily="34" charset="0"/>
                <a:cs typeface="Arial" panose="020B0604020202020204" pitchFamily="34" charset="0"/>
              </a:defRPr>
            </a:lvl1pPr>
          </a:lstStyle>
          <a:p>
            <a:pPr fontAlgn="base">
              <a:spcBef>
                <a:spcPct val="0"/>
              </a:spcBef>
              <a:spcAft>
                <a:spcPct val="0"/>
              </a:spcAft>
            </a:pPr>
            <a:r>
              <a:rPr lang="en-US" dirty="0"/>
              <a:t>HomeReady Mortgage</a:t>
            </a:r>
          </a:p>
        </p:txBody>
      </p:sp>
    </p:spTree>
    <p:extLst>
      <p:ext uri="{BB962C8B-B14F-4D97-AF65-F5344CB8AC3E}">
        <p14:creationId xmlns:p14="http://schemas.microsoft.com/office/powerpoint/2010/main" val="69965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White with gray symbol">
    <p:spTree>
      <p:nvGrpSpPr>
        <p:cNvPr id="1" name=""/>
        <p:cNvGrpSpPr/>
        <p:nvPr/>
      </p:nvGrpSpPr>
      <p:grpSpPr>
        <a:xfrm>
          <a:off x="0" y="0"/>
          <a:ext cx="0" cy="0"/>
          <a:chOff x="0" y="0"/>
          <a:chExt cx="0" cy="0"/>
        </a:xfrm>
      </p:grpSpPr>
      <p:pic>
        <p:nvPicPr>
          <p:cNvPr id="3" name="Picture 2"/>
          <p:cNvPicPr>
            <a:picLocks/>
          </p:cNvPicPr>
          <p:nvPr userDrawn="1"/>
        </p:nvPicPr>
        <p:blipFill rotWithShape="1">
          <a:blip r:embed="rId2" cstate="print">
            <a:extLst>
              <a:ext uri="{28A0092B-C50C-407E-A947-70E740481C1C}">
                <a14:useLocalDpi xmlns:a14="http://schemas.microsoft.com/office/drawing/2010/main" val="0"/>
              </a:ext>
            </a:extLst>
          </a:blip>
          <a:srcRect t="812" r="6279" b="6115"/>
          <a:stretch/>
        </p:blipFill>
        <p:spPr>
          <a:xfrm>
            <a:off x="6243850" y="3111403"/>
            <a:ext cx="2562227" cy="3299105"/>
          </a:xfrm>
          <a:prstGeom prst="rect">
            <a:avLst/>
          </a:prstGeom>
        </p:spPr>
      </p:pic>
      <p:sp>
        <p:nvSpPr>
          <p:cNvPr id="5" name="Text Placeholder 4"/>
          <p:cNvSpPr>
            <a:spLocks noGrp="1"/>
          </p:cNvSpPr>
          <p:nvPr>
            <p:ph type="body" sz="quarter" idx="10" hasCustomPrompt="1"/>
          </p:nvPr>
        </p:nvSpPr>
        <p:spPr>
          <a:xfrm>
            <a:off x="438912" y="694944"/>
            <a:ext cx="4389120" cy="1490472"/>
          </a:xfrm>
          <a:prstGeom prst="rect">
            <a:avLst/>
          </a:prstGeom>
        </p:spPr>
        <p:txBody>
          <a:bodyPr/>
          <a:lstStyle>
            <a:lvl1pPr marL="0" indent="0">
              <a:buNone/>
              <a:defRPr lang="en-US" sz="2700" smtClean="0">
                <a:latin typeface="+mj-lt"/>
              </a:defRPr>
            </a:lvl1pPr>
            <a:lvl2pPr>
              <a:defRPr lang="en-US" smtClean="0">
                <a:latin typeface="+mj-lt"/>
              </a:defRPr>
            </a:lvl2pPr>
            <a:lvl3pPr>
              <a:defRPr lang="en-US" smtClean="0">
                <a:latin typeface="+mj-lt"/>
              </a:defRPr>
            </a:lvl3pPr>
            <a:lvl4pPr>
              <a:defRPr lang="en-US" smtClean="0">
                <a:latin typeface="+mj-lt"/>
              </a:defRPr>
            </a:lvl4pPr>
            <a:lvl5pPr>
              <a:defRPr lang="en-US">
                <a:latin typeface="+mj-lt"/>
              </a:defRPr>
            </a:lvl5pPr>
          </a:lstStyle>
          <a:p>
            <a:pPr lvl="0"/>
            <a:r>
              <a:rPr lang="en-US" dirty="0"/>
              <a:t>Click to add divider page title</a:t>
            </a:r>
          </a:p>
        </p:txBody>
      </p:sp>
    </p:spTree>
    <p:extLst>
      <p:ext uri="{BB962C8B-B14F-4D97-AF65-F5344CB8AC3E}">
        <p14:creationId xmlns:p14="http://schemas.microsoft.com/office/powerpoint/2010/main" val="2462398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035826" y="6553200"/>
            <a:ext cx="4015040" cy="230832"/>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900" kern="1200" dirty="0">
                <a:solidFill>
                  <a:schemeClr val="tx1">
                    <a:lumMod val="50000"/>
                    <a:lumOff val="50000"/>
                  </a:schemeClr>
                </a:solidFill>
                <a:latin typeface="Arial" panose="020B0604020202020204" pitchFamily="34" charset="0"/>
                <a:ea typeface="+mn-ea"/>
                <a:cs typeface="Arial" panose="020B0604020202020204" pitchFamily="34" charset="0"/>
              </a:rPr>
              <a:t>© 2017 Fannie Mae.  Trademarks of Fannie Mae.</a:t>
            </a:r>
            <a:r>
              <a:rPr lang="en-US" altLang="en-US" sz="900" kern="1200" dirty="0">
                <a:solidFill>
                  <a:schemeClr val="tx1">
                    <a:lumMod val="50000"/>
                    <a:lumOff val="50000"/>
                  </a:schemeClr>
                </a:solidFill>
                <a:latin typeface="Arial" panose="020B0604020202020204" pitchFamily="34" charset="0"/>
                <a:ea typeface="+mn-ea"/>
                <a:cs typeface="Arial" panose="020B0604020202020204" pitchFamily="34" charset="0"/>
              </a:rPr>
              <a:t>      </a:t>
            </a:r>
            <a:fld id="{D22E54D9-E31E-4C95-977E-825D52E4E858}" type="slidenum">
              <a:rPr lang="en-US" altLang="en-US" sz="900" smtClean="0">
                <a:solidFill>
                  <a:schemeClr val="tx1">
                    <a:lumMod val="50000"/>
                    <a:lumOff val="50000"/>
                  </a:schemeClr>
                </a:solidFill>
                <a:latin typeface="Arial" panose="020B0604020202020204" pitchFamily="34" charset="0"/>
                <a:cs typeface="Arial" panose="020B0604020202020204" pitchFamily="34" charset="0"/>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9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210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 id="2147483667"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418" y="970246"/>
            <a:ext cx="4089114" cy="4154984"/>
          </a:xfrm>
          <a:prstGeom prst="rect">
            <a:avLst/>
          </a:prstGeom>
        </p:spPr>
        <p:txBody>
          <a:bodyPr wrap="square">
            <a:spAutoFit/>
          </a:bodyPr>
          <a:lstStyle/>
          <a:p>
            <a:pPr algn="ctr"/>
            <a:r>
              <a:rPr lang="en-US" sz="3200" dirty="0">
                <a:solidFill>
                  <a:srgbClr val="000F2B"/>
                </a:solidFill>
                <a:latin typeface="Georgia" panose="02040502050405020303" pitchFamily="18" charset="0"/>
                <a:ea typeface="+mj-ea"/>
                <a:cs typeface="+mj-cs"/>
              </a:rPr>
              <a:t>Southwest Tribal Housing Alliance Meeting</a:t>
            </a:r>
          </a:p>
          <a:p>
            <a:pPr algn="ctr"/>
            <a:endParaRPr lang="en-US" sz="3200" dirty="0">
              <a:solidFill>
                <a:srgbClr val="000F2B"/>
              </a:solidFill>
              <a:latin typeface="Georgia" panose="02040502050405020303" pitchFamily="18" charset="0"/>
              <a:ea typeface="+mj-ea"/>
              <a:cs typeface="+mj-cs"/>
            </a:endParaRPr>
          </a:p>
          <a:p>
            <a:pPr algn="ctr"/>
            <a:r>
              <a:rPr lang="en-US" sz="3200" dirty="0">
                <a:solidFill>
                  <a:srgbClr val="000F2B"/>
                </a:solidFill>
                <a:latin typeface="Georgia" panose="02040502050405020303" pitchFamily="18" charset="0"/>
                <a:ea typeface="+mj-ea"/>
                <a:cs typeface="+mj-cs"/>
              </a:rPr>
              <a:t>January 31, 2018</a:t>
            </a:r>
            <a:br>
              <a:rPr lang="en-US" sz="3200" dirty="0">
                <a:solidFill>
                  <a:srgbClr val="000F2B"/>
                </a:solidFill>
                <a:latin typeface="Georgia" panose="02040502050405020303" pitchFamily="18" charset="0"/>
                <a:ea typeface="+mj-ea"/>
                <a:cs typeface="+mj-cs"/>
              </a:rPr>
            </a:br>
            <a:endParaRPr lang="en-US" sz="3200" dirty="0">
              <a:solidFill>
                <a:srgbClr val="000F2B"/>
              </a:solidFill>
              <a:latin typeface="Georgia" panose="02040502050405020303" pitchFamily="18" charset="0"/>
              <a:ea typeface="+mj-ea"/>
              <a:cs typeface="+mj-cs"/>
            </a:endParaRPr>
          </a:p>
          <a:p>
            <a:pPr algn="ctr"/>
            <a:r>
              <a:rPr lang="en-US" sz="2400" dirty="0">
                <a:solidFill>
                  <a:srgbClr val="000F2B"/>
                </a:solidFill>
                <a:latin typeface="Georgia" panose="02040502050405020303" pitchFamily="18" charset="0"/>
                <a:ea typeface="+mj-ea"/>
                <a:cs typeface="+mj-cs"/>
              </a:rPr>
              <a:t>Working Together to Make Affordable Housing a Reality </a:t>
            </a:r>
          </a:p>
          <a:p>
            <a:pPr algn="ctr"/>
            <a:r>
              <a:rPr lang="en-US" sz="2400" dirty="0">
                <a:solidFill>
                  <a:srgbClr val="000F2B"/>
                </a:solidFill>
                <a:latin typeface="Georgia" panose="02040502050405020303" pitchFamily="18" charset="0"/>
                <a:ea typeface="+mj-ea"/>
                <a:cs typeface="+mj-cs"/>
              </a:rPr>
              <a:t>for Your Community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4128" y="0"/>
            <a:ext cx="4309872" cy="6464808"/>
          </a:xfrm>
          <a:prstGeom prst="rect">
            <a:avLst/>
          </a:prstGeom>
        </p:spPr>
      </p:pic>
    </p:spTree>
    <p:extLst>
      <p:ext uri="{BB962C8B-B14F-4D97-AF65-F5344CB8AC3E}">
        <p14:creationId xmlns:p14="http://schemas.microsoft.com/office/powerpoint/2010/main" val="81489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75769"/>
            <a:ext cx="8641080" cy="740664"/>
          </a:xfrm>
        </p:spPr>
        <p:txBody>
          <a:bodyPr/>
          <a:lstStyle/>
          <a:p>
            <a:r>
              <a:rPr lang="en-US" dirty="0"/>
              <a:t>Summary of HomeReady Borrower Benefits</a:t>
            </a:r>
            <a:br>
              <a:rPr lang="en-US" dirty="0"/>
            </a:br>
            <a:endParaRPr lang="en-US" dirty="0">
              <a:latin typeface="+mj-lt"/>
            </a:endParaRPr>
          </a:p>
        </p:txBody>
      </p:sp>
      <p:sp>
        <p:nvSpPr>
          <p:cNvPr id="6" name="Content Placeholder 5"/>
          <p:cNvSpPr>
            <a:spLocks noGrp="1"/>
          </p:cNvSpPr>
          <p:nvPr>
            <p:ph idx="1"/>
          </p:nvPr>
        </p:nvSpPr>
        <p:spPr>
          <a:xfrm>
            <a:off x="315400" y="1616433"/>
            <a:ext cx="4188362" cy="4497763"/>
          </a:xfrm>
        </p:spPr>
        <p:txBody>
          <a:bodyPr/>
          <a:lstStyle/>
          <a:p>
            <a:pPr marL="342900" indent="-342900">
              <a:spcBef>
                <a:spcPts val="1200"/>
              </a:spcBef>
              <a:buFont typeface="Wingdings" panose="05000000000000000000" pitchFamily="2" charset="2"/>
              <a:buChar char="§"/>
            </a:pPr>
            <a:r>
              <a:rPr lang="en-US" sz="2000" b="1" dirty="0">
                <a:latin typeface="Georgia" panose="02040502050405020303" pitchFamily="18" charset="0"/>
              </a:rPr>
              <a:t>Low Down Payment </a:t>
            </a:r>
            <a:r>
              <a:rPr lang="en-US" sz="2000" dirty="0">
                <a:latin typeface="Georgia" panose="02040502050405020303" pitchFamily="18" charset="0"/>
              </a:rPr>
              <a:t>– as little as 3% down for home purchases</a:t>
            </a:r>
          </a:p>
          <a:p>
            <a:pPr marL="342900" indent="-342900">
              <a:spcBef>
                <a:spcPts val="1200"/>
              </a:spcBef>
              <a:buFont typeface="Wingdings" panose="05000000000000000000" pitchFamily="2" charset="2"/>
              <a:buChar char="§"/>
            </a:pPr>
            <a:r>
              <a:rPr lang="en-US" sz="2000" b="1" dirty="0">
                <a:latin typeface="Georgia" panose="02040502050405020303" pitchFamily="18" charset="0"/>
              </a:rPr>
              <a:t>Fixed Interest Rates </a:t>
            </a:r>
            <a:r>
              <a:rPr lang="en-US" sz="2000" dirty="0">
                <a:latin typeface="Georgia" panose="02040502050405020303" pitchFamily="18" charset="0"/>
              </a:rPr>
              <a:t>available for stability </a:t>
            </a:r>
          </a:p>
          <a:p>
            <a:pPr marL="342900" indent="-342900">
              <a:spcBef>
                <a:spcPts val="1200"/>
              </a:spcBef>
              <a:buFont typeface="Wingdings" panose="05000000000000000000" pitchFamily="2" charset="2"/>
              <a:buChar char="§"/>
            </a:pPr>
            <a:r>
              <a:rPr lang="en-US" sz="2000" b="1" dirty="0">
                <a:latin typeface="Georgia" panose="02040502050405020303" pitchFamily="18" charset="0"/>
              </a:rPr>
              <a:t>No Upfront </a:t>
            </a:r>
            <a:r>
              <a:rPr lang="en-US" sz="2000" dirty="0">
                <a:latin typeface="Georgia" panose="02040502050405020303" pitchFamily="18" charset="0"/>
              </a:rPr>
              <a:t>Guarantee Fees</a:t>
            </a:r>
          </a:p>
          <a:p>
            <a:pPr marL="342900" indent="-342900">
              <a:spcBef>
                <a:spcPts val="1200"/>
              </a:spcBef>
              <a:buFont typeface="Wingdings" panose="05000000000000000000" pitchFamily="2" charset="2"/>
              <a:buChar char="§"/>
            </a:pPr>
            <a:r>
              <a:rPr lang="en-US" sz="2000" b="1" dirty="0">
                <a:latin typeface="Georgia" panose="02040502050405020303" pitchFamily="18" charset="0"/>
              </a:rPr>
              <a:t>Flexible Sources of Funds </a:t>
            </a:r>
            <a:r>
              <a:rPr lang="en-US" sz="2000" dirty="0">
                <a:latin typeface="Georgia" panose="02040502050405020303" pitchFamily="18" charset="0"/>
              </a:rPr>
              <a:t>with no minimum contribution requirement from borrower’s own funds (1-unit properties)</a:t>
            </a:r>
          </a:p>
          <a:p>
            <a:pPr marL="342900" indent="-342900">
              <a:spcBef>
                <a:spcPts val="1200"/>
              </a:spcBef>
              <a:buFont typeface="Wingdings" panose="05000000000000000000" pitchFamily="2" charset="2"/>
              <a:buChar char="§"/>
            </a:pPr>
            <a:r>
              <a:rPr lang="en-US" sz="2000" b="1" dirty="0">
                <a:latin typeface="Georgia" panose="02040502050405020303" pitchFamily="18" charset="0"/>
              </a:rPr>
              <a:t>Rental and Boarder Income </a:t>
            </a:r>
            <a:r>
              <a:rPr lang="en-US" sz="2000" dirty="0">
                <a:latin typeface="Georgia" panose="02040502050405020303" pitchFamily="18" charset="0"/>
              </a:rPr>
              <a:t>may be considered for qualifying</a:t>
            </a:r>
          </a:p>
          <a:p>
            <a:pPr>
              <a:spcBef>
                <a:spcPts val="1200"/>
              </a:spcBef>
              <a:buClr>
                <a:schemeClr val="accent5"/>
              </a:buClr>
            </a:pPr>
            <a:endParaRPr lang="en-US" sz="2000" dirty="0">
              <a:latin typeface="Georgia" panose="02040502050405020303" pitchFamily="18" charset="0"/>
            </a:endParaRPr>
          </a:p>
          <a:p>
            <a:pPr marL="285750" indent="-285750">
              <a:spcBef>
                <a:spcPts val="1200"/>
              </a:spcBef>
              <a:buClr>
                <a:schemeClr val="accent5"/>
              </a:buClr>
              <a:buFont typeface="Wingdings" panose="05000000000000000000" pitchFamily="2" charset="2"/>
              <a:buChar char="§"/>
            </a:pPr>
            <a:endParaRPr lang="en-US" sz="1600" dirty="0"/>
          </a:p>
        </p:txBody>
      </p:sp>
      <p:sp>
        <p:nvSpPr>
          <p:cNvPr id="4" name="Footer Placeholder 3"/>
          <p:cNvSpPr>
            <a:spLocks noGrp="1"/>
          </p:cNvSpPr>
          <p:nvPr>
            <p:ph type="ftr" sz="quarter" idx="11"/>
          </p:nvPr>
        </p:nvSpPr>
        <p:spPr/>
        <p:txBody>
          <a:bodyPr/>
          <a:lstStyle/>
          <a:p>
            <a:pPr fontAlgn="base">
              <a:spcBef>
                <a:spcPct val="0"/>
              </a:spcBef>
              <a:spcAft>
                <a:spcPct val="0"/>
              </a:spcAft>
            </a:pPr>
            <a:r>
              <a:rPr lang="en-US" dirty="0"/>
              <a:t>HomeReady Mortgage</a:t>
            </a:r>
          </a:p>
        </p:txBody>
      </p:sp>
      <p:sp>
        <p:nvSpPr>
          <p:cNvPr id="7" name="Content Placeholder 6"/>
          <p:cNvSpPr>
            <a:spLocks noGrp="1"/>
          </p:cNvSpPr>
          <p:nvPr>
            <p:ph idx="12"/>
          </p:nvPr>
        </p:nvSpPr>
        <p:spPr>
          <a:xfrm>
            <a:off x="4787088" y="1660858"/>
            <a:ext cx="4114800" cy="4408912"/>
          </a:xfrm>
        </p:spPr>
        <p:txBody>
          <a:bodyPr/>
          <a:lstStyle/>
          <a:p>
            <a:pPr marL="342900" indent="-342900" algn="just">
              <a:spcBef>
                <a:spcPts val="1200"/>
              </a:spcBef>
              <a:buFont typeface="Wingdings" panose="05000000000000000000" pitchFamily="2" charset="2"/>
              <a:buChar char="§"/>
            </a:pPr>
            <a:r>
              <a:rPr lang="en-US" sz="2000" b="1" dirty="0">
                <a:latin typeface="Georgia" panose="02040502050405020303" pitchFamily="18" charset="0"/>
              </a:rPr>
              <a:t>Down Payment Assistance </a:t>
            </a:r>
            <a:r>
              <a:rPr lang="en-US" sz="2000" dirty="0">
                <a:latin typeface="Georgia" panose="02040502050405020303" pitchFamily="18" charset="0"/>
              </a:rPr>
              <a:t>acceptable</a:t>
            </a:r>
            <a:r>
              <a:rPr lang="en-US" sz="2000" b="1" dirty="0">
                <a:latin typeface="Georgia" panose="02040502050405020303" pitchFamily="18" charset="0"/>
              </a:rPr>
              <a:t> </a:t>
            </a:r>
            <a:r>
              <a:rPr lang="en-US" sz="2000" dirty="0">
                <a:latin typeface="Georgia" panose="02040502050405020303" pitchFamily="18" charset="0"/>
              </a:rPr>
              <a:t>for loans with an eligible Community Seconds</a:t>
            </a:r>
            <a:r>
              <a:rPr lang="en-US" sz="2000" baseline="30000" dirty="0">
                <a:latin typeface="Georgia" panose="02040502050405020303" pitchFamily="18" charset="0"/>
              </a:rPr>
              <a:t>®</a:t>
            </a:r>
            <a:r>
              <a:rPr lang="en-US" sz="2000" dirty="0">
                <a:latin typeface="Georgia" panose="02040502050405020303" pitchFamily="18" charset="0"/>
              </a:rPr>
              <a:t> </a:t>
            </a:r>
          </a:p>
          <a:p>
            <a:pPr marL="342900" indent="-342900">
              <a:spcBef>
                <a:spcPts val="1200"/>
              </a:spcBef>
              <a:buFont typeface="Wingdings" panose="05000000000000000000" pitchFamily="2" charset="2"/>
              <a:buChar char="§"/>
            </a:pPr>
            <a:r>
              <a:rPr lang="en-US" sz="2000" b="1" dirty="0">
                <a:latin typeface="Georgia" panose="02040502050405020303" pitchFamily="18" charset="0"/>
              </a:rPr>
              <a:t>Cancellable mortgage insurance </a:t>
            </a:r>
            <a:r>
              <a:rPr lang="en-US" sz="2000" dirty="0">
                <a:latin typeface="Georgia" panose="02040502050405020303" pitchFamily="18" charset="0"/>
              </a:rPr>
              <a:t>may be removed per </a:t>
            </a:r>
            <a:r>
              <a:rPr lang="en-US" sz="2000" i="1" dirty="0">
                <a:latin typeface="Georgia" panose="02040502050405020303" pitchFamily="18" charset="0"/>
              </a:rPr>
              <a:t>Servicing Guide </a:t>
            </a:r>
            <a:r>
              <a:rPr lang="en-US" sz="2000" dirty="0">
                <a:latin typeface="Georgia" panose="02040502050405020303" pitchFamily="18" charset="0"/>
              </a:rPr>
              <a:t>policy</a:t>
            </a:r>
          </a:p>
          <a:p>
            <a:pPr marL="342900" indent="-342900">
              <a:spcBef>
                <a:spcPts val="1200"/>
              </a:spcBef>
              <a:buFont typeface="Wingdings" panose="05000000000000000000" pitchFamily="2" charset="2"/>
              <a:buChar char="§"/>
            </a:pPr>
            <a:r>
              <a:rPr lang="en-US" sz="2000" b="1" dirty="0">
                <a:latin typeface="Georgia" panose="02040502050405020303" pitchFamily="18" charset="0"/>
              </a:rPr>
              <a:t>Online learning </a:t>
            </a:r>
            <a:r>
              <a:rPr lang="en-US" sz="2000" dirty="0">
                <a:latin typeface="Georgia" panose="02040502050405020303" pitchFamily="18" charset="0"/>
              </a:rPr>
              <a:t>through Framework’s interactive course or an approved </a:t>
            </a:r>
            <a:r>
              <a:rPr lang="en-US" sz="2000" b="1" dirty="0">
                <a:latin typeface="Georgia" panose="02040502050405020303" pitchFamily="18" charset="0"/>
              </a:rPr>
              <a:t>CDFI/TDHE</a:t>
            </a:r>
            <a:r>
              <a:rPr lang="en-US" sz="2000" dirty="0">
                <a:latin typeface="Georgia" panose="02040502050405020303" pitchFamily="18" charset="0"/>
              </a:rPr>
              <a:t> to explain the home buying process and the essentials of homeownership</a:t>
            </a:r>
          </a:p>
        </p:txBody>
      </p:sp>
    </p:spTree>
    <p:extLst>
      <p:ext uri="{BB962C8B-B14F-4D97-AF65-F5344CB8AC3E}">
        <p14:creationId xmlns:p14="http://schemas.microsoft.com/office/powerpoint/2010/main" val="306148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Tribe Responsibility</a:t>
            </a:r>
          </a:p>
        </p:txBody>
      </p:sp>
      <p:sp>
        <p:nvSpPr>
          <p:cNvPr id="3" name="Content Placeholder 2"/>
          <p:cNvSpPr>
            <a:spLocks noGrp="1"/>
          </p:cNvSpPr>
          <p:nvPr>
            <p:ph idx="1"/>
          </p:nvPr>
        </p:nvSpPr>
        <p:spPr>
          <a:xfrm>
            <a:off x="301752" y="1637731"/>
            <a:ext cx="8659368" cy="3370998"/>
          </a:xfrm>
        </p:spPr>
        <p:txBody>
          <a:bodyPr/>
          <a:lstStyle/>
          <a:p>
            <a:r>
              <a:rPr lang="en-US" sz="2000" dirty="0">
                <a:latin typeface="Georgia" panose="02040502050405020303" pitchFamily="18" charset="0"/>
              </a:rPr>
              <a:t>To participate, a tribe must have the following policies and systems in place:</a:t>
            </a:r>
          </a:p>
          <a:p>
            <a:pPr marL="342900" indent="-342900">
              <a:buFont typeface="Wingdings" panose="05000000000000000000" pitchFamily="2" charset="2"/>
              <a:buChar char="§"/>
            </a:pPr>
            <a:r>
              <a:rPr lang="en-US" sz="2000" dirty="0">
                <a:latin typeface="Georgia" panose="02040502050405020303" pitchFamily="18" charset="0"/>
              </a:rPr>
              <a:t>Eviction, Foreclosure and Lien, and Leasing Process and Procedures</a:t>
            </a:r>
          </a:p>
          <a:p>
            <a:pPr marL="342900" indent="-342900">
              <a:buFont typeface="Wingdings" panose="05000000000000000000" pitchFamily="2" charset="2"/>
              <a:buChar char="§"/>
            </a:pPr>
            <a:r>
              <a:rPr lang="en-US" sz="2000" dirty="0">
                <a:latin typeface="Georgia" panose="02040502050405020303" pitchFamily="18" charset="0"/>
              </a:rPr>
              <a:t>Land and Lease Approval</a:t>
            </a:r>
          </a:p>
          <a:p>
            <a:pPr marL="342900" indent="-342900">
              <a:buFont typeface="Wingdings" panose="05000000000000000000" pitchFamily="2" charset="2"/>
              <a:buChar char="§"/>
            </a:pPr>
            <a:r>
              <a:rPr lang="en-US" sz="2000" dirty="0">
                <a:latin typeface="Georgia" panose="02040502050405020303" pitchFamily="18" charset="0"/>
              </a:rPr>
              <a:t>A system in place to ensure enforcement of the above processes</a:t>
            </a:r>
          </a:p>
          <a:p>
            <a:pPr marL="342900" indent="-342900">
              <a:buFont typeface="Wingdings" panose="05000000000000000000" pitchFamily="2" charset="2"/>
              <a:buChar char="§"/>
            </a:pPr>
            <a:r>
              <a:rPr lang="en-US" sz="2000" dirty="0">
                <a:latin typeface="Georgia" panose="02040502050405020303" pitchFamily="18" charset="0"/>
              </a:rPr>
              <a:t>The capacity to conduct </a:t>
            </a:r>
            <a:br>
              <a:rPr lang="en-US" sz="2000" dirty="0">
                <a:latin typeface="Georgia" panose="02040502050405020303" pitchFamily="18" charset="0"/>
              </a:rPr>
            </a:br>
            <a:r>
              <a:rPr lang="en-US" sz="2000" dirty="0">
                <a:latin typeface="Georgia" panose="02040502050405020303" pitchFamily="18" charset="0"/>
              </a:rPr>
              <a:t>Environmental Reviews </a:t>
            </a:r>
          </a:p>
          <a:p>
            <a:pPr marL="342900" indent="-342900">
              <a:buFont typeface="Wingdings" panose="05000000000000000000" pitchFamily="2" charset="2"/>
              <a:buChar char="§"/>
            </a:pPr>
            <a:r>
              <a:rPr lang="en-US" sz="2000" dirty="0">
                <a:latin typeface="Georgia" panose="02040502050405020303" pitchFamily="18" charset="0"/>
              </a:rPr>
              <a:t>Infrastructure</a:t>
            </a:r>
          </a:p>
          <a:p>
            <a:pPr marL="285750" indent="-285750">
              <a:buFont typeface="Wingdings" panose="05000000000000000000" pitchFamily="2" charset="2"/>
              <a:buChar char="§"/>
            </a:pPr>
            <a:endParaRPr lang="en-US" dirty="0"/>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pPr>
            <a:r>
              <a:rPr lang="en-US" dirty="0"/>
              <a:t>HomeReady Mortgage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3964" b="4398"/>
          <a:stretch/>
        </p:blipFill>
        <p:spPr>
          <a:xfrm>
            <a:off x="3877056" y="3543096"/>
            <a:ext cx="4786884" cy="2931266"/>
          </a:xfrm>
          <a:prstGeom prst="rect">
            <a:avLst/>
          </a:prstGeom>
        </p:spPr>
      </p:pic>
    </p:spTree>
    <p:extLst>
      <p:ext uri="{BB962C8B-B14F-4D97-AF65-F5344CB8AC3E}">
        <p14:creationId xmlns:p14="http://schemas.microsoft.com/office/powerpoint/2010/main" val="408487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Tribe Partners</a:t>
            </a:r>
          </a:p>
        </p:txBody>
      </p:sp>
      <p:sp>
        <p:nvSpPr>
          <p:cNvPr id="6" name="Footer Placeholder 5"/>
          <p:cNvSpPr>
            <a:spLocks noGrp="1"/>
          </p:cNvSpPr>
          <p:nvPr>
            <p:ph type="ftr" sz="quarter" idx="11"/>
          </p:nvPr>
        </p:nvSpPr>
        <p:spPr>
          <a:xfrm>
            <a:off x="152400" y="6553200"/>
            <a:ext cx="3200400" cy="230832"/>
          </a:xfrm>
          <a:prstGeom prst="rect">
            <a:avLst/>
          </a:prstGeom>
        </p:spPr>
        <p:txBody>
          <a:bodyPr/>
          <a:lstStyle/>
          <a:p>
            <a:r>
              <a:rPr lang="en-US" dirty="0"/>
              <a:t>HomeReady Mortgage</a:t>
            </a:r>
          </a:p>
        </p:txBody>
      </p:sp>
      <p:sp>
        <p:nvSpPr>
          <p:cNvPr id="7" name="Content Placeholder 3"/>
          <p:cNvSpPr txBox="1">
            <a:spLocks/>
          </p:cNvSpPr>
          <p:nvPr/>
        </p:nvSpPr>
        <p:spPr>
          <a:xfrm>
            <a:off x="304002" y="1397285"/>
            <a:ext cx="8638830" cy="5060380"/>
          </a:xfrm>
          <a:prstGeom prst="rect">
            <a:avLst/>
          </a:prstGeom>
        </p:spPr>
        <p:txBody>
          <a:bodyPr lIns="0"/>
          <a:lstStyle>
            <a:lvl1pPr marL="0" indent="0" algn="l" defTabSz="914400" rtl="0" eaLnBrk="1" latinLnBrk="0" hangingPunct="1">
              <a:lnSpc>
                <a:spcPct val="90000"/>
              </a:lnSpc>
              <a:spcBef>
                <a:spcPts val="972"/>
              </a:spcBef>
              <a:buFontTx/>
              <a:buNone/>
              <a:defRPr sz="1800" kern="1200">
                <a:solidFill>
                  <a:schemeClr val="tx1"/>
                </a:solidFill>
                <a:latin typeface="Georgia" panose="02040502050405020303" pitchFamily="18" charset="0"/>
                <a:ea typeface="+mn-ea"/>
                <a:cs typeface="+mn-cs"/>
              </a:defRPr>
            </a:lvl1pPr>
            <a:lvl2pPr marL="457200" indent="-228600" algn="l" defTabSz="914400" rtl="0" eaLnBrk="1" latinLnBrk="0" hangingPunct="1">
              <a:lnSpc>
                <a:spcPct val="90000"/>
              </a:lnSpc>
              <a:spcBef>
                <a:spcPts val="594"/>
              </a:spcBef>
              <a:buClr>
                <a:schemeClr val="tx2"/>
              </a:buClr>
              <a:buSzPct val="150000"/>
              <a:buFont typeface="Wingdings" panose="05000000000000000000" pitchFamily="2" charset="2"/>
              <a:buChar char="§"/>
              <a:defRPr sz="1650" kern="1200">
                <a:solidFill>
                  <a:schemeClr val="tx1"/>
                </a:solidFill>
                <a:latin typeface="Georgia" panose="02040502050405020303" pitchFamily="18" charset="0"/>
                <a:ea typeface="+mn-ea"/>
                <a:cs typeface="+mn-cs"/>
              </a:defRPr>
            </a:lvl2pPr>
            <a:lvl3pPr marL="684213" indent="-228600" algn="l" defTabSz="914400" rtl="0" eaLnBrk="1" latinLnBrk="0" hangingPunct="1">
              <a:lnSpc>
                <a:spcPct val="90000"/>
              </a:lnSpc>
              <a:spcBef>
                <a:spcPts val="540"/>
              </a:spcBef>
              <a:buClr>
                <a:schemeClr val="tx2"/>
              </a:buClr>
              <a:buSzPct val="150000"/>
              <a:buFont typeface="Wingdings" panose="05000000000000000000" pitchFamily="2" charset="2"/>
              <a:buChar char="§"/>
              <a:defRPr sz="1500" kern="1200">
                <a:solidFill>
                  <a:schemeClr val="tx1"/>
                </a:solidFill>
                <a:latin typeface="Georgia" panose="02040502050405020303" pitchFamily="18" charset="0"/>
                <a:ea typeface="+mn-ea"/>
                <a:cs typeface="+mn-cs"/>
              </a:defRPr>
            </a:lvl3pPr>
            <a:lvl4pPr marL="914400" indent="-228600" algn="l" defTabSz="914400" rtl="0" eaLnBrk="1" latinLnBrk="0" hangingPunct="1">
              <a:lnSpc>
                <a:spcPct val="90000"/>
              </a:lnSpc>
              <a:spcBef>
                <a:spcPts val="540"/>
              </a:spcBef>
              <a:buClr>
                <a:schemeClr val="tx2"/>
              </a:buClr>
              <a:buSzPct val="120000"/>
              <a:buFont typeface="Wingdings" panose="05000000000000000000" pitchFamily="2" charset="2"/>
              <a:buChar char="§"/>
              <a:defRPr sz="1500" kern="1200">
                <a:solidFill>
                  <a:schemeClr val="tx1"/>
                </a:solidFill>
                <a:latin typeface="Georgia" panose="02040502050405020303" pitchFamily="18" charset="0"/>
                <a:ea typeface="+mn-ea"/>
                <a:cs typeface="+mn-cs"/>
              </a:defRPr>
            </a:lvl4pPr>
            <a:lvl5pPr marL="0" indent="0" algn="l" defTabSz="914400" rtl="0" eaLnBrk="1" latinLnBrk="0" hangingPunct="1">
              <a:lnSpc>
                <a:spcPct val="90000"/>
              </a:lnSpc>
              <a:spcBef>
                <a:spcPts val="594"/>
              </a:spcBef>
              <a:buFontTx/>
              <a:buNone/>
              <a:defRPr sz="165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2000" b="1" dirty="0"/>
          </a:p>
          <a:p>
            <a:pPr marL="342900" indent="-342900">
              <a:lnSpc>
                <a:spcPct val="100000"/>
              </a:lnSpc>
              <a:spcBef>
                <a:spcPts val="0"/>
              </a:spcBef>
              <a:buFont typeface="Wingdings" panose="05000000000000000000" pitchFamily="2" charset="2"/>
              <a:buChar char="§"/>
            </a:pPr>
            <a:r>
              <a:rPr lang="en-US" sz="2000" dirty="0"/>
              <a:t>Bay Mills Indian Community – Michigan</a:t>
            </a:r>
          </a:p>
          <a:p>
            <a:pPr marL="342900" indent="-342900">
              <a:lnSpc>
                <a:spcPct val="100000"/>
              </a:lnSpc>
              <a:spcBef>
                <a:spcPts val="0"/>
              </a:spcBef>
              <a:buFont typeface="Wingdings" panose="05000000000000000000" pitchFamily="2" charset="2"/>
              <a:buChar char="§"/>
            </a:pPr>
            <a:r>
              <a:rPr lang="en-US" sz="2000" dirty="0"/>
              <a:t>To Be Announced -  Washington State</a:t>
            </a:r>
          </a:p>
          <a:p>
            <a:pPr marL="342900" indent="-342900">
              <a:lnSpc>
                <a:spcPct val="100000"/>
              </a:lnSpc>
              <a:spcBef>
                <a:spcPts val="0"/>
              </a:spcBef>
              <a:buFont typeface="Wingdings" panose="05000000000000000000" pitchFamily="2" charset="2"/>
              <a:buChar char="§"/>
            </a:pPr>
            <a:r>
              <a:rPr lang="en-US" sz="2000" dirty="0"/>
              <a:t>To Be Announced  - State of Michigan</a:t>
            </a:r>
          </a:p>
          <a:p>
            <a:pPr marL="342900" indent="-342900">
              <a:lnSpc>
                <a:spcPct val="100000"/>
              </a:lnSpc>
              <a:spcBef>
                <a:spcPts val="0"/>
              </a:spcBef>
              <a:buFont typeface="Wingdings" panose="05000000000000000000" pitchFamily="2" charset="2"/>
              <a:buChar char="§"/>
            </a:pPr>
            <a:r>
              <a:rPr lang="en-US" sz="2000" dirty="0"/>
              <a:t>Many tribes in conversations</a:t>
            </a:r>
          </a:p>
          <a:p>
            <a:pPr marL="342900" indent="-342900">
              <a:lnSpc>
                <a:spcPct val="100000"/>
              </a:lnSpc>
              <a:spcBef>
                <a:spcPts val="0"/>
              </a:spcBef>
              <a:buFont typeface="Wingdings" panose="05000000000000000000" pitchFamily="2" charset="2"/>
              <a:buChar char="§"/>
            </a:pPr>
            <a:endParaRPr lang="en-US" sz="2000" dirty="0"/>
          </a:p>
          <a:p>
            <a:pPr>
              <a:lnSpc>
                <a:spcPct val="100000"/>
              </a:lnSpc>
            </a:pPr>
            <a:endParaRPr lang="en-US" sz="2000" b="1" dirty="0"/>
          </a:p>
          <a:p>
            <a:pPr marL="285750" indent="-285750">
              <a:lnSpc>
                <a:spcPct val="100000"/>
              </a:lnSpc>
              <a:buFont typeface="Arial" panose="020B0604020202020204" pitchFamily="34" charset="0"/>
              <a:buChar char="•"/>
            </a:pPr>
            <a:endParaRPr lang="en-US" sz="2000" dirty="0">
              <a:latin typeface="+mn-lt"/>
            </a:endParaRPr>
          </a:p>
          <a:p>
            <a:pPr>
              <a:lnSpc>
                <a:spcPct val="100000"/>
              </a:lnSpc>
            </a:pPr>
            <a:endParaRPr lang="en-US" dirty="0"/>
          </a:p>
        </p:txBody>
      </p:sp>
    </p:spTree>
    <p:extLst>
      <p:ext uri="{BB962C8B-B14F-4D97-AF65-F5344CB8AC3E}">
        <p14:creationId xmlns:p14="http://schemas.microsoft.com/office/powerpoint/2010/main" val="81948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 Research Project</a:t>
            </a:r>
          </a:p>
        </p:txBody>
      </p:sp>
      <p:sp>
        <p:nvSpPr>
          <p:cNvPr id="6" name="Footer Placeholder 5"/>
          <p:cNvSpPr>
            <a:spLocks noGrp="1"/>
          </p:cNvSpPr>
          <p:nvPr>
            <p:ph type="ftr" sz="quarter" idx="11"/>
          </p:nvPr>
        </p:nvSpPr>
        <p:spPr>
          <a:xfrm>
            <a:off x="152400" y="6553200"/>
            <a:ext cx="3200400" cy="230832"/>
          </a:xfrm>
          <a:prstGeom prst="rect">
            <a:avLst/>
          </a:prstGeom>
        </p:spPr>
        <p:txBody>
          <a:bodyPr/>
          <a:lstStyle/>
          <a:p>
            <a:r>
              <a:rPr lang="en-US" dirty="0"/>
              <a:t>HomeReady Mortgage</a:t>
            </a:r>
          </a:p>
        </p:txBody>
      </p:sp>
      <p:sp>
        <p:nvSpPr>
          <p:cNvPr id="7" name="Content Placeholder 3"/>
          <p:cNvSpPr txBox="1">
            <a:spLocks/>
          </p:cNvSpPr>
          <p:nvPr/>
        </p:nvSpPr>
        <p:spPr>
          <a:xfrm>
            <a:off x="304002" y="1397285"/>
            <a:ext cx="8638830" cy="5060380"/>
          </a:xfrm>
          <a:prstGeom prst="rect">
            <a:avLst/>
          </a:prstGeom>
        </p:spPr>
        <p:txBody>
          <a:bodyPr lIns="0"/>
          <a:lstStyle>
            <a:lvl1pPr marL="0" indent="0" algn="l" defTabSz="914400" rtl="0" eaLnBrk="1" latinLnBrk="0" hangingPunct="1">
              <a:lnSpc>
                <a:spcPct val="90000"/>
              </a:lnSpc>
              <a:spcBef>
                <a:spcPts val="972"/>
              </a:spcBef>
              <a:buFontTx/>
              <a:buNone/>
              <a:defRPr sz="1800" kern="1200">
                <a:solidFill>
                  <a:schemeClr val="tx1"/>
                </a:solidFill>
                <a:latin typeface="Georgia" panose="02040502050405020303" pitchFamily="18" charset="0"/>
                <a:ea typeface="+mn-ea"/>
                <a:cs typeface="+mn-cs"/>
              </a:defRPr>
            </a:lvl1pPr>
            <a:lvl2pPr marL="457200" indent="-228600" algn="l" defTabSz="914400" rtl="0" eaLnBrk="1" latinLnBrk="0" hangingPunct="1">
              <a:lnSpc>
                <a:spcPct val="90000"/>
              </a:lnSpc>
              <a:spcBef>
                <a:spcPts val="594"/>
              </a:spcBef>
              <a:buClr>
                <a:schemeClr val="tx2"/>
              </a:buClr>
              <a:buSzPct val="150000"/>
              <a:buFont typeface="Wingdings" panose="05000000000000000000" pitchFamily="2" charset="2"/>
              <a:buChar char="§"/>
              <a:defRPr sz="1650" kern="1200">
                <a:solidFill>
                  <a:schemeClr val="tx1"/>
                </a:solidFill>
                <a:latin typeface="Georgia" panose="02040502050405020303" pitchFamily="18" charset="0"/>
                <a:ea typeface="+mn-ea"/>
                <a:cs typeface="+mn-cs"/>
              </a:defRPr>
            </a:lvl2pPr>
            <a:lvl3pPr marL="684213" indent="-228600" algn="l" defTabSz="914400" rtl="0" eaLnBrk="1" latinLnBrk="0" hangingPunct="1">
              <a:lnSpc>
                <a:spcPct val="90000"/>
              </a:lnSpc>
              <a:spcBef>
                <a:spcPts val="540"/>
              </a:spcBef>
              <a:buClr>
                <a:schemeClr val="tx2"/>
              </a:buClr>
              <a:buSzPct val="150000"/>
              <a:buFont typeface="Wingdings" panose="05000000000000000000" pitchFamily="2" charset="2"/>
              <a:buChar char="§"/>
              <a:defRPr sz="1500" kern="1200">
                <a:solidFill>
                  <a:schemeClr val="tx1"/>
                </a:solidFill>
                <a:latin typeface="Georgia" panose="02040502050405020303" pitchFamily="18" charset="0"/>
                <a:ea typeface="+mn-ea"/>
                <a:cs typeface="+mn-cs"/>
              </a:defRPr>
            </a:lvl3pPr>
            <a:lvl4pPr marL="914400" indent="-228600" algn="l" defTabSz="914400" rtl="0" eaLnBrk="1" latinLnBrk="0" hangingPunct="1">
              <a:lnSpc>
                <a:spcPct val="90000"/>
              </a:lnSpc>
              <a:spcBef>
                <a:spcPts val="540"/>
              </a:spcBef>
              <a:buClr>
                <a:schemeClr val="tx2"/>
              </a:buClr>
              <a:buSzPct val="120000"/>
              <a:buFont typeface="Wingdings" panose="05000000000000000000" pitchFamily="2" charset="2"/>
              <a:buChar char="§"/>
              <a:defRPr sz="1500" kern="1200">
                <a:solidFill>
                  <a:schemeClr val="tx1"/>
                </a:solidFill>
                <a:latin typeface="Georgia" panose="02040502050405020303" pitchFamily="18" charset="0"/>
                <a:ea typeface="+mn-ea"/>
                <a:cs typeface="+mn-cs"/>
              </a:defRPr>
            </a:lvl4pPr>
            <a:lvl5pPr marL="0" indent="0" algn="l" defTabSz="914400" rtl="0" eaLnBrk="1" latinLnBrk="0" hangingPunct="1">
              <a:lnSpc>
                <a:spcPct val="90000"/>
              </a:lnSpc>
              <a:spcBef>
                <a:spcPts val="594"/>
              </a:spcBef>
              <a:buFontTx/>
              <a:buNone/>
              <a:defRPr sz="165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2000" b="1" dirty="0"/>
          </a:p>
          <a:p>
            <a:pPr marL="342900" indent="-342900">
              <a:lnSpc>
                <a:spcPct val="100000"/>
              </a:lnSpc>
              <a:spcBef>
                <a:spcPts val="0"/>
              </a:spcBef>
              <a:buFont typeface="Wingdings" panose="05000000000000000000" pitchFamily="2" charset="2"/>
              <a:buChar char="§"/>
            </a:pPr>
            <a:r>
              <a:rPr lang="en-US" sz="2000" dirty="0"/>
              <a:t>Fannie Mae has committed to and will publish a qualitative interview research project in 2018</a:t>
            </a:r>
          </a:p>
          <a:p>
            <a:pPr marL="285750" indent="-285750">
              <a:lnSpc>
                <a:spcPct val="100000"/>
              </a:lnSpc>
              <a:buFont typeface="Arial" panose="020B0604020202020204" pitchFamily="34" charset="0"/>
              <a:buChar char="•"/>
            </a:pPr>
            <a:r>
              <a:rPr lang="en-US" sz="2000" dirty="0"/>
              <a:t>This research project would fill some major gaps in what is known about Native American families’ culture </a:t>
            </a:r>
          </a:p>
          <a:p>
            <a:pPr marL="285750" indent="-285750">
              <a:lnSpc>
                <a:spcPct val="100000"/>
              </a:lnSpc>
              <a:buFont typeface="Arial" panose="020B0604020202020204" pitchFamily="34" charset="0"/>
              <a:buChar char="•"/>
            </a:pPr>
            <a:r>
              <a:rPr lang="en-US" sz="2000" dirty="0"/>
              <a:t>We hope to identify the challenges and opportunities that these potential homeowners face. It is also important to connect their culture and values to the value of homeownership </a:t>
            </a:r>
          </a:p>
          <a:p>
            <a:pPr marL="285750" indent="-285750">
              <a:lnSpc>
                <a:spcPct val="100000"/>
              </a:lnSpc>
              <a:buFont typeface="Arial" panose="020B0604020202020204" pitchFamily="34" charset="0"/>
              <a:buChar char="•"/>
            </a:pPr>
            <a:r>
              <a:rPr lang="en-US" sz="2000" dirty="0"/>
              <a:t>Lastly, this work will assist Fannie Mae in the development or enhancement of a specialized conventional mortgage product for tribal trust land</a:t>
            </a:r>
          </a:p>
          <a:p>
            <a:pPr marL="285750" indent="-285750">
              <a:lnSpc>
                <a:spcPct val="100000"/>
              </a:lnSpc>
              <a:buFont typeface="Arial" panose="020B0604020202020204" pitchFamily="34" charset="0"/>
              <a:buChar char="•"/>
            </a:pPr>
            <a:r>
              <a:rPr lang="en-US" sz="2000" b="1" dirty="0"/>
              <a:t>I am asking for assistance with this project?</a:t>
            </a:r>
          </a:p>
          <a:p>
            <a:pPr marL="285750" indent="-285750">
              <a:lnSpc>
                <a:spcPct val="100000"/>
              </a:lnSpc>
              <a:buFont typeface="Arial" panose="020B0604020202020204" pitchFamily="34" charset="0"/>
              <a:buChar char="•"/>
            </a:pPr>
            <a:endParaRPr lang="en-US" sz="2000" dirty="0">
              <a:latin typeface="+mn-lt"/>
            </a:endParaRPr>
          </a:p>
          <a:p>
            <a:pPr>
              <a:lnSpc>
                <a:spcPct val="100000"/>
              </a:lnSpc>
            </a:pPr>
            <a:endParaRPr lang="en-US" dirty="0"/>
          </a:p>
        </p:txBody>
      </p:sp>
    </p:spTree>
    <p:extLst>
      <p:ext uri="{BB962C8B-B14F-4D97-AF65-F5344CB8AC3E}">
        <p14:creationId xmlns:p14="http://schemas.microsoft.com/office/powerpoint/2010/main" val="3917897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other goals in 2018?</a:t>
            </a:r>
          </a:p>
        </p:txBody>
      </p:sp>
      <p:sp>
        <p:nvSpPr>
          <p:cNvPr id="6" name="Footer Placeholder 5"/>
          <p:cNvSpPr>
            <a:spLocks noGrp="1"/>
          </p:cNvSpPr>
          <p:nvPr>
            <p:ph type="ftr" sz="quarter" idx="11"/>
          </p:nvPr>
        </p:nvSpPr>
        <p:spPr>
          <a:xfrm>
            <a:off x="152400" y="6553200"/>
            <a:ext cx="3200400" cy="230832"/>
          </a:xfrm>
          <a:prstGeom prst="rect">
            <a:avLst/>
          </a:prstGeom>
        </p:spPr>
        <p:txBody>
          <a:bodyPr/>
          <a:lstStyle/>
          <a:p>
            <a:r>
              <a:rPr lang="en-US" dirty="0"/>
              <a:t>HomeReady Mortgage</a:t>
            </a:r>
          </a:p>
        </p:txBody>
      </p:sp>
      <p:sp>
        <p:nvSpPr>
          <p:cNvPr id="7" name="Content Placeholder 3"/>
          <p:cNvSpPr txBox="1">
            <a:spLocks/>
          </p:cNvSpPr>
          <p:nvPr/>
        </p:nvSpPr>
        <p:spPr>
          <a:xfrm>
            <a:off x="304002" y="1397285"/>
            <a:ext cx="8638830" cy="5060380"/>
          </a:xfrm>
          <a:prstGeom prst="rect">
            <a:avLst/>
          </a:prstGeom>
        </p:spPr>
        <p:txBody>
          <a:bodyPr lIns="0"/>
          <a:lstStyle>
            <a:lvl1pPr marL="0" indent="0" algn="l" defTabSz="914400" rtl="0" eaLnBrk="1" latinLnBrk="0" hangingPunct="1">
              <a:lnSpc>
                <a:spcPct val="90000"/>
              </a:lnSpc>
              <a:spcBef>
                <a:spcPts val="972"/>
              </a:spcBef>
              <a:buFontTx/>
              <a:buNone/>
              <a:defRPr sz="1800" kern="1200">
                <a:solidFill>
                  <a:schemeClr val="tx1"/>
                </a:solidFill>
                <a:latin typeface="Georgia" panose="02040502050405020303" pitchFamily="18" charset="0"/>
                <a:ea typeface="+mn-ea"/>
                <a:cs typeface="+mn-cs"/>
              </a:defRPr>
            </a:lvl1pPr>
            <a:lvl2pPr marL="457200" indent="-228600" algn="l" defTabSz="914400" rtl="0" eaLnBrk="1" latinLnBrk="0" hangingPunct="1">
              <a:lnSpc>
                <a:spcPct val="90000"/>
              </a:lnSpc>
              <a:spcBef>
                <a:spcPts val="594"/>
              </a:spcBef>
              <a:buClr>
                <a:schemeClr val="tx2"/>
              </a:buClr>
              <a:buSzPct val="150000"/>
              <a:buFont typeface="Wingdings" panose="05000000000000000000" pitchFamily="2" charset="2"/>
              <a:buChar char="§"/>
              <a:defRPr sz="1650" kern="1200">
                <a:solidFill>
                  <a:schemeClr val="tx1"/>
                </a:solidFill>
                <a:latin typeface="Georgia" panose="02040502050405020303" pitchFamily="18" charset="0"/>
                <a:ea typeface="+mn-ea"/>
                <a:cs typeface="+mn-cs"/>
              </a:defRPr>
            </a:lvl2pPr>
            <a:lvl3pPr marL="684213" indent="-228600" algn="l" defTabSz="914400" rtl="0" eaLnBrk="1" latinLnBrk="0" hangingPunct="1">
              <a:lnSpc>
                <a:spcPct val="90000"/>
              </a:lnSpc>
              <a:spcBef>
                <a:spcPts val="540"/>
              </a:spcBef>
              <a:buClr>
                <a:schemeClr val="tx2"/>
              </a:buClr>
              <a:buSzPct val="150000"/>
              <a:buFont typeface="Wingdings" panose="05000000000000000000" pitchFamily="2" charset="2"/>
              <a:buChar char="§"/>
              <a:defRPr sz="1500" kern="1200">
                <a:solidFill>
                  <a:schemeClr val="tx1"/>
                </a:solidFill>
                <a:latin typeface="Georgia" panose="02040502050405020303" pitchFamily="18" charset="0"/>
                <a:ea typeface="+mn-ea"/>
                <a:cs typeface="+mn-cs"/>
              </a:defRPr>
            </a:lvl3pPr>
            <a:lvl4pPr marL="914400" indent="-228600" algn="l" defTabSz="914400" rtl="0" eaLnBrk="1" latinLnBrk="0" hangingPunct="1">
              <a:lnSpc>
                <a:spcPct val="90000"/>
              </a:lnSpc>
              <a:spcBef>
                <a:spcPts val="540"/>
              </a:spcBef>
              <a:buClr>
                <a:schemeClr val="tx2"/>
              </a:buClr>
              <a:buSzPct val="120000"/>
              <a:buFont typeface="Wingdings" panose="05000000000000000000" pitchFamily="2" charset="2"/>
              <a:buChar char="§"/>
              <a:defRPr sz="1500" kern="1200">
                <a:solidFill>
                  <a:schemeClr val="tx1"/>
                </a:solidFill>
                <a:latin typeface="Georgia" panose="02040502050405020303" pitchFamily="18" charset="0"/>
                <a:ea typeface="+mn-ea"/>
                <a:cs typeface="+mn-cs"/>
              </a:defRPr>
            </a:lvl4pPr>
            <a:lvl5pPr marL="0" indent="0" algn="l" defTabSz="914400" rtl="0" eaLnBrk="1" latinLnBrk="0" hangingPunct="1">
              <a:lnSpc>
                <a:spcPct val="90000"/>
              </a:lnSpc>
              <a:spcBef>
                <a:spcPts val="594"/>
              </a:spcBef>
              <a:buFontTx/>
              <a:buNone/>
              <a:defRPr sz="165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2000" b="1" dirty="0"/>
          </a:p>
          <a:p>
            <a:pPr marL="285750" indent="-285750">
              <a:lnSpc>
                <a:spcPct val="100000"/>
              </a:lnSpc>
              <a:buFont typeface="Arial" panose="020B0604020202020204" pitchFamily="34" charset="0"/>
              <a:buChar char="•"/>
            </a:pPr>
            <a:r>
              <a:rPr lang="en-US" sz="2000" dirty="0"/>
              <a:t>Continue to meet with tribes and sign MOUs for mortgage products</a:t>
            </a:r>
          </a:p>
          <a:p>
            <a:pPr marL="285750" indent="-285750">
              <a:lnSpc>
                <a:spcPct val="100000"/>
              </a:lnSpc>
              <a:buFont typeface="Arial" panose="020B0604020202020204" pitchFamily="34" charset="0"/>
              <a:buChar char="•"/>
            </a:pPr>
            <a:r>
              <a:rPr lang="en-US" sz="2000" dirty="0"/>
              <a:t>Participate in coalition meetings and other tribal events</a:t>
            </a:r>
          </a:p>
          <a:p>
            <a:pPr marL="285750" indent="-285750">
              <a:lnSpc>
                <a:spcPct val="100000"/>
              </a:lnSpc>
              <a:buFont typeface="Arial" panose="020B0604020202020204" pitchFamily="34" charset="0"/>
              <a:buChar char="•"/>
            </a:pPr>
            <a:r>
              <a:rPr lang="en-US" sz="2000" dirty="0"/>
              <a:t>Partnered with Seven Sisters Development to bring internal training to my colleagues</a:t>
            </a:r>
          </a:p>
          <a:p>
            <a:pPr marL="285750" indent="-285750">
              <a:lnSpc>
                <a:spcPct val="100000"/>
              </a:lnSpc>
              <a:buFont typeface="Arial" panose="020B0604020202020204" pitchFamily="34" charset="0"/>
              <a:buChar char="•"/>
            </a:pPr>
            <a:r>
              <a:rPr lang="en-US" sz="2000" dirty="0"/>
              <a:t>Host a Roundtable Discussion – South </a:t>
            </a:r>
            <a:r>
              <a:rPr lang="en-US" sz="2000"/>
              <a:t>Dakota </a:t>
            </a:r>
            <a:endParaRPr lang="en-US" sz="2000" dirty="0"/>
          </a:p>
          <a:p>
            <a:pPr marL="285750" indent="-285750">
              <a:lnSpc>
                <a:spcPct val="100000"/>
              </a:lnSpc>
              <a:buFont typeface="Arial" panose="020B0604020202020204" pitchFamily="34" charset="0"/>
              <a:buChar char="•"/>
            </a:pPr>
            <a:r>
              <a:rPr lang="en-US" sz="2000" dirty="0"/>
              <a:t>Support, Invest and Partner with entities to support Financial Literacy and Homeownership Education</a:t>
            </a:r>
          </a:p>
          <a:p>
            <a:pPr marL="285750" indent="-285750">
              <a:lnSpc>
                <a:spcPct val="100000"/>
              </a:lnSpc>
              <a:buFont typeface="Arial" panose="020B0604020202020204" pitchFamily="34" charset="0"/>
              <a:buChar char="•"/>
            </a:pPr>
            <a:r>
              <a:rPr lang="en-US" sz="2000" dirty="0"/>
              <a:t>Identify ways to support and provide capital to Native CDFIs </a:t>
            </a:r>
          </a:p>
          <a:p>
            <a:pPr marL="285750" indent="-285750">
              <a:lnSpc>
                <a:spcPct val="100000"/>
              </a:lnSpc>
              <a:buFont typeface="Arial" panose="020B0604020202020204" pitchFamily="34" charset="0"/>
              <a:buChar char="•"/>
            </a:pPr>
            <a:r>
              <a:rPr lang="en-US" sz="2000" dirty="0"/>
              <a:t>Educate lenders, State and Local Housing Agencies about tribal lending</a:t>
            </a:r>
          </a:p>
          <a:p>
            <a:pPr>
              <a:lnSpc>
                <a:spcPct val="100000"/>
              </a:lnSpc>
            </a:pPr>
            <a:endParaRPr lang="en-US" dirty="0"/>
          </a:p>
        </p:txBody>
      </p:sp>
    </p:spTree>
    <p:extLst>
      <p:ext uri="{BB962C8B-B14F-4D97-AF65-F5344CB8AC3E}">
        <p14:creationId xmlns:p14="http://schemas.microsoft.com/office/powerpoint/2010/main" val="311316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Contact Information</a:t>
            </a:r>
          </a:p>
        </p:txBody>
      </p:sp>
      <p:sp>
        <p:nvSpPr>
          <p:cNvPr id="6" name="Footer Placeholder 5"/>
          <p:cNvSpPr>
            <a:spLocks noGrp="1"/>
          </p:cNvSpPr>
          <p:nvPr>
            <p:ph type="ftr" sz="quarter" idx="11"/>
          </p:nvPr>
        </p:nvSpPr>
        <p:spPr>
          <a:xfrm>
            <a:off x="152400" y="6553200"/>
            <a:ext cx="3200400" cy="230832"/>
          </a:xfrm>
          <a:prstGeom prst="rect">
            <a:avLst/>
          </a:prstGeom>
        </p:spPr>
        <p:txBody>
          <a:bodyPr/>
          <a:lstStyle/>
          <a:p>
            <a:r>
              <a:rPr lang="en-US" dirty="0"/>
              <a:t>HomeReady Mortgage</a:t>
            </a:r>
          </a:p>
        </p:txBody>
      </p:sp>
      <p:sp>
        <p:nvSpPr>
          <p:cNvPr id="7" name="Content Placeholder 3"/>
          <p:cNvSpPr txBox="1">
            <a:spLocks/>
          </p:cNvSpPr>
          <p:nvPr/>
        </p:nvSpPr>
        <p:spPr>
          <a:xfrm>
            <a:off x="304002" y="1397285"/>
            <a:ext cx="8638830" cy="5060380"/>
          </a:xfrm>
          <a:prstGeom prst="rect">
            <a:avLst/>
          </a:prstGeom>
        </p:spPr>
        <p:txBody>
          <a:bodyPr lIns="0"/>
          <a:lstStyle>
            <a:lvl1pPr marL="0" indent="0" algn="l" defTabSz="914400" rtl="0" eaLnBrk="1" latinLnBrk="0" hangingPunct="1">
              <a:lnSpc>
                <a:spcPct val="90000"/>
              </a:lnSpc>
              <a:spcBef>
                <a:spcPts val="972"/>
              </a:spcBef>
              <a:buFontTx/>
              <a:buNone/>
              <a:defRPr sz="1800" kern="1200">
                <a:solidFill>
                  <a:schemeClr val="tx1"/>
                </a:solidFill>
                <a:latin typeface="Georgia" panose="02040502050405020303" pitchFamily="18" charset="0"/>
                <a:ea typeface="+mn-ea"/>
                <a:cs typeface="+mn-cs"/>
              </a:defRPr>
            </a:lvl1pPr>
            <a:lvl2pPr marL="457200" indent="-228600" algn="l" defTabSz="914400" rtl="0" eaLnBrk="1" latinLnBrk="0" hangingPunct="1">
              <a:lnSpc>
                <a:spcPct val="90000"/>
              </a:lnSpc>
              <a:spcBef>
                <a:spcPts val="594"/>
              </a:spcBef>
              <a:buClr>
                <a:schemeClr val="tx2"/>
              </a:buClr>
              <a:buSzPct val="150000"/>
              <a:buFont typeface="Wingdings" panose="05000000000000000000" pitchFamily="2" charset="2"/>
              <a:buChar char="§"/>
              <a:defRPr sz="1650" kern="1200">
                <a:solidFill>
                  <a:schemeClr val="tx1"/>
                </a:solidFill>
                <a:latin typeface="Georgia" panose="02040502050405020303" pitchFamily="18" charset="0"/>
                <a:ea typeface="+mn-ea"/>
                <a:cs typeface="+mn-cs"/>
              </a:defRPr>
            </a:lvl2pPr>
            <a:lvl3pPr marL="684213" indent="-228600" algn="l" defTabSz="914400" rtl="0" eaLnBrk="1" latinLnBrk="0" hangingPunct="1">
              <a:lnSpc>
                <a:spcPct val="90000"/>
              </a:lnSpc>
              <a:spcBef>
                <a:spcPts val="540"/>
              </a:spcBef>
              <a:buClr>
                <a:schemeClr val="tx2"/>
              </a:buClr>
              <a:buSzPct val="150000"/>
              <a:buFont typeface="Wingdings" panose="05000000000000000000" pitchFamily="2" charset="2"/>
              <a:buChar char="§"/>
              <a:defRPr sz="1500" kern="1200">
                <a:solidFill>
                  <a:schemeClr val="tx1"/>
                </a:solidFill>
                <a:latin typeface="Georgia" panose="02040502050405020303" pitchFamily="18" charset="0"/>
                <a:ea typeface="+mn-ea"/>
                <a:cs typeface="+mn-cs"/>
              </a:defRPr>
            </a:lvl3pPr>
            <a:lvl4pPr marL="914400" indent="-228600" algn="l" defTabSz="914400" rtl="0" eaLnBrk="1" latinLnBrk="0" hangingPunct="1">
              <a:lnSpc>
                <a:spcPct val="90000"/>
              </a:lnSpc>
              <a:spcBef>
                <a:spcPts val="540"/>
              </a:spcBef>
              <a:buClr>
                <a:schemeClr val="tx2"/>
              </a:buClr>
              <a:buSzPct val="120000"/>
              <a:buFont typeface="Wingdings" panose="05000000000000000000" pitchFamily="2" charset="2"/>
              <a:buChar char="§"/>
              <a:defRPr sz="1500" kern="1200">
                <a:solidFill>
                  <a:schemeClr val="tx1"/>
                </a:solidFill>
                <a:latin typeface="Georgia" panose="02040502050405020303" pitchFamily="18" charset="0"/>
                <a:ea typeface="+mn-ea"/>
                <a:cs typeface="+mn-cs"/>
              </a:defRPr>
            </a:lvl4pPr>
            <a:lvl5pPr marL="0" indent="0" algn="l" defTabSz="914400" rtl="0" eaLnBrk="1" latinLnBrk="0" hangingPunct="1">
              <a:lnSpc>
                <a:spcPct val="90000"/>
              </a:lnSpc>
              <a:spcBef>
                <a:spcPts val="594"/>
              </a:spcBef>
              <a:buFontTx/>
              <a:buNone/>
              <a:defRPr sz="165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2000" b="1" dirty="0"/>
          </a:p>
          <a:p>
            <a:pPr marL="285750" indent="-285750">
              <a:lnSpc>
                <a:spcPct val="100000"/>
              </a:lnSpc>
              <a:buFont typeface="Arial" panose="020B0604020202020204" pitchFamily="34" charset="0"/>
              <a:buChar char="•"/>
            </a:pPr>
            <a:r>
              <a:rPr lang="en-US" sz="3200" b="1" dirty="0"/>
              <a:t>Kellie Coffey @ Fannie Mae</a:t>
            </a:r>
          </a:p>
          <a:p>
            <a:pPr marL="285750" indent="-285750">
              <a:lnSpc>
                <a:spcPct val="100000"/>
              </a:lnSpc>
              <a:buFont typeface="Arial" panose="020B0604020202020204" pitchFamily="34" charset="0"/>
              <a:buChar char="•"/>
            </a:pPr>
            <a:r>
              <a:rPr lang="en-US" sz="3200" b="1" dirty="0"/>
              <a:t>Telephone: 301-418-7643</a:t>
            </a:r>
          </a:p>
          <a:p>
            <a:pPr marL="285750" indent="-285750">
              <a:lnSpc>
                <a:spcPct val="100000"/>
              </a:lnSpc>
              <a:buFont typeface="Arial" panose="020B0604020202020204" pitchFamily="34" charset="0"/>
              <a:buChar char="•"/>
            </a:pPr>
            <a:r>
              <a:rPr lang="en-US" sz="3200" b="1" dirty="0"/>
              <a:t>Kellie_coffey@fanniemae.com</a:t>
            </a:r>
          </a:p>
          <a:p>
            <a:pPr marL="285750" indent="-285750">
              <a:lnSpc>
                <a:spcPct val="100000"/>
              </a:lnSpc>
              <a:buFont typeface="Arial" panose="020B0604020202020204" pitchFamily="34" charset="0"/>
              <a:buChar char="•"/>
            </a:pPr>
            <a:endParaRPr lang="en-US" sz="2800" dirty="0"/>
          </a:p>
          <a:p>
            <a:pPr>
              <a:lnSpc>
                <a:spcPct val="100000"/>
              </a:lnSpc>
            </a:pPr>
            <a:endParaRPr lang="en-US" sz="2800" dirty="0"/>
          </a:p>
        </p:txBody>
      </p:sp>
    </p:spTree>
    <p:extLst>
      <p:ext uri="{BB962C8B-B14F-4D97-AF65-F5344CB8AC3E}">
        <p14:creationId xmlns:p14="http://schemas.microsoft.com/office/powerpoint/2010/main" val="217190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01625" y="1787892"/>
            <a:ext cx="6055667" cy="4506228"/>
          </a:xfrm>
        </p:spPr>
        <p:txBody>
          <a:bodyPr/>
          <a:lstStyle/>
          <a:p>
            <a:pPr marL="342900" indent="-342900">
              <a:buClr>
                <a:schemeClr val="accent5"/>
              </a:buClr>
              <a:buFont typeface="Wingdings" panose="05000000000000000000" pitchFamily="2" charset="2"/>
              <a:buChar char="§"/>
            </a:pPr>
            <a:r>
              <a:rPr lang="en-US" sz="2000" dirty="0">
                <a:latin typeface="Georgia" panose="02040502050405020303" pitchFamily="18" charset="0"/>
              </a:rPr>
              <a:t>Who Is Fannie Mae and What Do We Do</a:t>
            </a:r>
          </a:p>
          <a:p>
            <a:pPr marL="342900" indent="-342900">
              <a:buClr>
                <a:schemeClr val="accent5"/>
              </a:buClr>
              <a:buFont typeface="Wingdings" panose="05000000000000000000" pitchFamily="2" charset="2"/>
              <a:buChar char="§"/>
            </a:pPr>
            <a:r>
              <a:rPr lang="en-US" sz="2000" dirty="0">
                <a:latin typeface="Georgia" panose="02040502050405020303" pitchFamily="18" charset="0"/>
              </a:rPr>
              <a:t>What Is Duty to Serve</a:t>
            </a:r>
          </a:p>
          <a:p>
            <a:pPr marL="342900" indent="-342900">
              <a:buClr>
                <a:schemeClr val="accent5"/>
              </a:buClr>
              <a:buFont typeface="Wingdings" panose="05000000000000000000" pitchFamily="2" charset="2"/>
              <a:buChar char="§"/>
            </a:pPr>
            <a:r>
              <a:rPr lang="en-US" sz="2000" dirty="0">
                <a:latin typeface="Georgia" panose="02040502050405020303" pitchFamily="18" charset="0"/>
              </a:rPr>
              <a:t>Who Are Fannie Mae’s Partners</a:t>
            </a:r>
          </a:p>
          <a:p>
            <a:pPr marL="342900" indent="-342900">
              <a:buClr>
                <a:schemeClr val="accent5"/>
              </a:buClr>
              <a:buFont typeface="Wingdings" panose="05000000000000000000" pitchFamily="2" charset="2"/>
              <a:buChar char="§"/>
            </a:pPr>
            <a:r>
              <a:rPr lang="en-US" sz="2000" dirty="0">
                <a:latin typeface="Georgia" panose="02040502050405020303" pitchFamily="18" charset="0"/>
              </a:rPr>
              <a:t>Efforts and Outreach in 2017</a:t>
            </a:r>
          </a:p>
          <a:p>
            <a:pPr marL="342900" indent="-342900">
              <a:buClr>
                <a:schemeClr val="accent5"/>
              </a:buClr>
              <a:buFont typeface="Wingdings" panose="05000000000000000000" pitchFamily="2" charset="2"/>
              <a:buChar char="§"/>
            </a:pPr>
            <a:r>
              <a:rPr lang="en-US" sz="2000" dirty="0">
                <a:latin typeface="Georgia" panose="02040502050405020303" pitchFamily="18" charset="0"/>
              </a:rPr>
              <a:t>Learnings</a:t>
            </a:r>
          </a:p>
          <a:p>
            <a:pPr marL="342900" indent="-342900">
              <a:buClr>
                <a:schemeClr val="accent5"/>
              </a:buClr>
              <a:buFont typeface="Wingdings" panose="05000000000000000000" pitchFamily="2" charset="2"/>
              <a:buChar char="§"/>
            </a:pPr>
            <a:r>
              <a:rPr lang="en-US" sz="2000" dirty="0">
                <a:latin typeface="Georgia" panose="02040502050405020303" pitchFamily="18" charset="0"/>
              </a:rPr>
              <a:t>HomeReady Benefits and Eligibility</a:t>
            </a:r>
          </a:p>
          <a:p>
            <a:pPr marL="342900" indent="-342900">
              <a:buClr>
                <a:schemeClr val="accent5"/>
              </a:buClr>
              <a:buFont typeface="Wingdings" panose="05000000000000000000" pitchFamily="2" charset="2"/>
              <a:buChar char="§"/>
            </a:pPr>
            <a:r>
              <a:rPr lang="en-US" sz="2000" dirty="0">
                <a:latin typeface="Georgia" panose="02040502050405020303" pitchFamily="18" charset="0"/>
              </a:rPr>
              <a:t>Research Project in 2018</a:t>
            </a:r>
          </a:p>
          <a:p>
            <a:pPr marL="342900" indent="-342900">
              <a:buClr>
                <a:schemeClr val="accent5"/>
              </a:buClr>
              <a:buFont typeface="Wingdings" panose="05000000000000000000" pitchFamily="2" charset="2"/>
              <a:buChar char="§"/>
            </a:pPr>
            <a:r>
              <a:rPr lang="en-US" sz="2000" dirty="0">
                <a:latin typeface="Georgia" panose="02040502050405020303" pitchFamily="18" charset="0"/>
              </a:rPr>
              <a:t>Accomplishments in 2018</a:t>
            </a:r>
          </a:p>
          <a:p>
            <a:pPr marL="342900" indent="-342900">
              <a:buClr>
                <a:schemeClr val="accent5"/>
              </a:buClr>
              <a:buFont typeface="Wingdings" panose="05000000000000000000" pitchFamily="2" charset="2"/>
              <a:buChar char="§"/>
            </a:pPr>
            <a:r>
              <a:rPr lang="en-US" sz="2000" dirty="0">
                <a:latin typeface="Georgia" panose="02040502050405020303" pitchFamily="18" charset="0"/>
              </a:rPr>
              <a:t>How can we help and contact information</a:t>
            </a:r>
          </a:p>
          <a:p>
            <a:pPr marL="285750" indent="-285750">
              <a:buClr>
                <a:schemeClr val="accent5"/>
              </a:buClr>
              <a:buFont typeface="Wingdings" panose="05000000000000000000" pitchFamily="2" charset="2"/>
              <a:buChar char="n"/>
            </a:pPr>
            <a:endParaRPr lang="en-US" dirty="0">
              <a:latin typeface="Georgia" panose="02040502050405020303" pitchFamily="18" charset="0"/>
            </a:endParaRPr>
          </a:p>
          <a:p>
            <a:pPr>
              <a:buClr>
                <a:schemeClr val="accent5"/>
              </a:buCl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pPr>
            <a:r>
              <a:rPr lang="en-US" dirty="0"/>
              <a:t>HomeReady Mortgage</a:t>
            </a:r>
          </a:p>
        </p:txBody>
      </p:sp>
    </p:spTree>
    <p:extLst>
      <p:ext uri="{BB962C8B-B14F-4D97-AF65-F5344CB8AC3E}">
        <p14:creationId xmlns:p14="http://schemas.microsoft.com/office/powerpoint/2010/main" val="313640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Fannie Mae and What Do We Do?</a:t>
            </a:r>
          </a:p>
        </p:txBody>
      </p:sp>
      <p:sp>
        <p:nvSpPr>
          <p:cNvPr id="3" name="Content Placeholder 2"/>
          <p:cNvSpPr>
            <a:spLocks noGrp="1"/>
          </p:cNvSpPr>
          <p:nvPr>
            <p:ph idx="1"/>
          </p:nvPr>
        </p:nvSpPr>
        <p:spPr>
          <a:xfrm>
            <a:off x="301752" y="1627632"/>
            <a:ext cx="8659368" cy="4517136"/>
          </a:xfrm>
        </p:spPr>
        <p:txBody>
          <a:bodyPr/>
          <a:lstStyle/>
          <a:p>
            <a:r>
              <a:rPr lang="en-US" sz="2000" dirty="0">
                <a:latin typeface="Georgia" panose="02040502050405020303" pitchFamily="18" charset="0"/>
              </a:rPr>
              <a:t>Fannie Mae’s mission is to expand homeownership. We have a special focus on </a:t>
            </a:r>
            <a:r>
              <a:rPr lang="en-US" sz="2000" b="1" dirty="0">
                <a:latin typeface="Georgia" panose="02040502050405020303" pitchFamily="18" charset="0"/>
              </a:rPr>
              <a:t>helping underserved Americans </a:t>
            </a:r>
            <a:r>
              <a:rPr lang="en-US" sz="2000" dirty="0">
                <a:latin typeface="Georgia" panose="02040502050405020303" pitchFamily="18" charset="0"/>
              </a:rPr>
              <a:t>overcome the unique barriers they face. Fannie Mae provides private capital to all communities, at all times, under all economic conditions, at the lowest rates possible. </a:t>
            </a:r>
          </a:p>
          <a:p>
            <a:endParaRPr lang="en-US" sz="2000" dirty="0">
              <a:latin typeface="Georgia" panose="02040502050405020303" pitchFamily="18" charset="0"/>
            </a:endParaRPr>
          </a:p>
          <a:p>
            <a:r>
              <a:rPr lang="en-US" sz="2000" dirty="0">
                <a:latin typeface="Georgia" panose="02040502050405020303" pitchFamily="18" charset="0"/>
              </a:rPr>
              <a:t>Finding ways to create affordable housing opportunities for Native American families living on tribal lands is one example of our mission. We firmly believe that our housing finance system can and must do more to ensure that Native Americans have an </a:t>
            </a:r>
            <a:r>
              <a:rPr lang="en-US" sz="2000" b="1" dirty="0">
                <a:latin typeface="Georgia" panose="02040502050405020303" pitchFamily="18" charset="0"/>
              </a:rPr>
              <a:t>equal opportunity </a:t>
            </a:r>
            <a:r>
              <a:rPr lang="en-US" sz="2000" dirty="0">
                <a:latin typeface="Georgia" panose="02040502050405020303" pitchFamily="18" charset="0"/>
              </a:rPr>
              <a:t>to obtain affordable mortgage financing.</a:t>
            </a:r>
          </a:p>
        </p:txBody>
      </p:sp>
      <p:sp>
        <p:nvSpPr>
          <p:cNvPr id="4" name="Footer Placeholder 3"/>
          <p:cNvSpPr>
            <a:spLocks noGrp="1"/>
          </p:cNvSpPr>
          <p:nvPr>
            <p:ph type="ftr" sz="quarter" idx="11"/>
          </p:nvPr>
        </p:nvSpPr>
        <p:spPr/>
        <p:txBody>
          <a:bodyPr/>
          <a:lstStyle/>
          <a:p>
            <a:pPr fontAlgn="base">
              <a:spcBef>
                <a:spcPct val="0"/>
              </a:spcBef>
              <a:spcAft>
                <a:spcPct val="0"/>
              </a:spcAft>
            </a:pPr>
            <a:r>
              <a:rPr lang="en-US" dirty="0"/>
              <a:t>HomeReady Mortgage</a:t>
            </a:r>
          </a:p>
        </p:txBody>
      </p:sp>
    </p:spTree>
    <p:extLst>
      <p:ext uri="{BB962C8B-B14F-4D97-AF65-F5344CB8AC3E}">
        <p14:creationId xmlns:p14="http://schemas.microsoft.com/office/powerpoint/2010/main" val="2823437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Duty to Serve?</a:t>
            </a:r>
          </a:p>
        </p:txBody>
      </p:sp>
      <p:sp>
        <p:nvSpPr>
          <p:cNvPr id="3" name="Content Placeholder 2"/>
          <p:cNvSpPr>
            <a:spLocks noGrp="1"/>
          </p:cNvSpPr>
          <p:nvPr>
            <p:ph idx="1"/>
          </p:nvPr>
        </p:nvSpPr>
        <p:spPr>
          <a:xfrm>
            <a:off x="301752" y="1645920"/>
            <a:ext cx="8659368" cy="4742688"/>
          </a:xfrm>
        </p:spPr>
        <p:txBody>
          <a:bodyPr/>
          <a:lstStyle/>
          <a:p>
            <a:pPr marL="342900" indent="-342900">
              <a:buFont typeface="Wingdings" panose="05000000000000000000" pitchFamily="2" charset="2"/>
              <a:buChar char="§"/>
            </a:pPr>
            <a:r>
              <a:rPr lang="en-US" sz="2000" dirty="0">
                <a:latin typeface="Georgia" panose="02040502050405020303" pitchFamily="18" charset="0"/>
              </a:rPr>
              <a:t>Fannie Mae’s first formal effort with tribal communities began in 1994 –we committed to purchase </a:t>
            </a:r>
            <a:r>
              <a:rPr lang="en-US" sz="2000" b="1" dirty="0">
                <a:latin typeface="Georgia" panose="02040502050405020303" pitchFamily="18" charset="0"/>
              </a:rPr>
              <a:t>HUD and USDA </a:t>
            </a:r>
            <a:r>
              <a:rPr lang="en-US" sz="2000" dirty="0">
                <a:latin typeface="Georgia" panose="02040502050405020303" pitchFamily="18" charset="0"/>
              </a:rPr>
              <a:t>guaranteed mortgages on tribal lands</a:t>
            </a:r>
          </a:p>
          <a:p>
            <a:pPr marL="342900" indent="-342900">
              <a:buFont typeface="Wingdings" panose="05000000000000000000" pitchFamily="2" charset="2"/>
              <a:buChar char="§"/>
            </a:pPr>
            <a:r>
              <a:rPr lang="en-US" sz="2000" dirty="0">
                <a:latin typeface="Georgia" panose="02040502050405020303" pitchFamily="18" charset="0"/>
              </a:rPr>
              <a:t>In 2000, we introduced the </a:t>
            </a:r>
            <a:r>
              <a:rPr lang="en-US" sz="2000" b="1" dirty="0">
                <a:latin typeface="Georgia" panose="02040502050405020303" pitchFamily="18" charset="0"/>
              </a:rPr>
              <a:t>Native American Conventional Lending Initiative </a:t>
            </a:r>
            <a:r>
              <a:rPr lang="en-US" sz="2000" dirty="0">
                <a:latin typeface="Georgia" panose="02040502050405020303" pitchFamily="18" charset="0"/>
              </a:rPr>
              <a:t>(NACLI) to further expand housing opportunities</a:t>
            </a:r>
          </a:p>
          <a:p>
            <a:pPr marL="342900" indent="-342900">
              <a:buFont typeface="Wingdings" panose="05000000000000000000" pitchFamily="2" charset="2"/>
              <a:buChar char="§"/>
            </a:pPr>
            <a:r>
              <a:rPr lang="en-US" sz="2000" dirty="0">
                <a:latin typeface="Georgia" panose="02040502050405020303" pitchFamily="18" charset="0"/>
              </a:rPr>
              <a:t>In December 2016, Duty to Serve regulation was implemented to ensure that Fannie Mae continues to provides leadership to facilitate a secondary market for and to improve the availability of home financing for </a:t>
            </a:r>
            <a:r>
              <a:rPr lang="en-US" sz="2000" b="1" dirty="0">
                <a:latin typeface="Georgia" panose="02040502050405020303" pitchFamily="18" charset="0"/>
              </a:rPr>
              <a:t>very low- to moderate-income families </a:t>
            </a:r>
            <a:r>
              <a:rPr lang="en-US" sz="2000" dirty="0">
                <a:latin typeface="Georgia" panose="02040502050405020303" pitchFamily="18" charset="0"/>
              </a:rPr>
              <a:t>in three underserved markets: </a:t>
            </a:r>
          </a:p>
          <a:p>
            <a:pPr marL="914400" lvl="1" indent="-457200">
              <a:buClrTx/>
              <a:buSzPct val="100000"/>
              <a:buFont typeface="+mj-lt"/>
              <a:buAutoNum type="arabicPeriod"/>
            </a:pPr>
            <a:r>
              <a:rPr lang="en-US" sz="2000" dirty="0">
                <a:latin typeface="Georgia" panose="02040502050405020303" pitchFamily="18" charset="0"/>
              </a:rPr>
              <a:t>Manufactured Housing</a:t>
            </a:r>
          </a:p>
          <a:p>
            <a:pPr marL="914400" lvl="1" indent="-457200">
              <a:buClrTx/>
              <a:buSzPct val="100000"/>
              <a:buFont typeface="+mj-lt"/>
              <a:buAutoNum type="arabicPeriod"/>
            </a:pPr>
            <a:r>
              <a:rPr lang="en-US" sz="2000" dirty="0">
                <a:latin typeface="Georgia" panose="02040502050405020303" pitchFamily="18" charset="0"/>
              </a:rPr>
              <a:t>Rural Regions and Populations</a:t>
            </a:r>
          </a:p>
          <a:p>
            <a:pPr marL="914400" lvl="1" indent="-457200">
              <a:buClrTx/>
              <a:buSzPct val="100000"/>
              <a:buFont typeface="+mj-lt"/>
              <a:buAutoNum type="arabicPeriod"/>
            </a:pPr>
            <a:r>
              <a:rPr lang="en-US" sz="2000" dirty="0">
                <a:latin typeface="Georgia" panose="02040502050405020303" pitchFamily="18" charset="0"/>
              </a:rPr>
              <a:t>Affordable Housing Preservation</a:t>
            </a:r>
          </a:p>
        </p:txBody>
      </p:sp>
      <p:sp>
        <p:nvSpPr>
          <p:cNvPr id="4" name="Footer Placeholder 3"/>
          <p:cNvSpPr>
            <a:spLocks noGrp="1"/>
          </p:cNvSpPr>
          <p:nvPr>
            <p:ph type="ftr" sz="quarter" idx="11"/>
          </p:nvPr>
        </p:nvSpPr>
        <p:spPr/>
        <p:txBody>
          <a:bodyPr/>
          <a:lstStyle/>
          <a:p>
            <a:pPr fontAlgn="base">
              <a:spcBef>
                <a:spcPct val="0"/>
              </a:spcBef>
              <a:spcAft>
                <a:spcPct val="0"/>
              </a:spcAft>
            </a:pPr>
            <a:r>
              <a:rPr lang="en-US" dirty="0"/>
              <a:t>HomeReady Mortgage</a:t>
            </a:r>
          </a:p>
        </p:txBody>
      </p:sp>
    </p:spTree>
    <p:extLst>
      <p:ext uri="{BB962C8B-B14F-4D97-AF65-F5344CB8AC3E}">
        <p14:creationId xmlns:p14="http://schemas.microsoft.com/office/powerpoint/2010/main" val="332761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Fannie Mae’s Partners?</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sz="2000" dirty="0">
                <a:latin typeface="Georgia" panose="02040502050405020303" pitchFamily="18" charset="0"/>
              </a:rPr>
              <a:t>Banks, mortgage lenders, and small financial institutions</a:t>
            </a:r>
          </a:p>
          <a:p>
            <a:pPr marL="342900" indent="-342900">
              <a:buFont typeface="Wingdings" panose="05000000000000000000" pitchFamily="2" charset="2"/>
              <a:buChar char="§"/>
            </a:pPr>
            <a:r>
              <a:rPr lang="en-US" sz="2000" dirty="0">
                <a:latin typeface="Georgia" panose="02040502050405020303" pitchFamily="18" charset="0"/>
              </a:rPr>
              <a:t>Native CDFIs</a:t>
            </a:r>
          </a:p>
          <a:p>
            <a:pPr marL="342900" indent="-342900">
              <a:buFont typeface="Wingdings" panose="05000000000000000000" pitchFamily="2" charset="2"/>
              <a:buChar char="§"/>
            </a:pPr>
            <a:r>
              <a:rPr lang="en-US" sz="2000" dirty="0">
                <a:latin typeface="Georgia" panose="02040502050405020303" pitchFamily="18" charset="0"/>
              </a:rPr>
              <a:t>Tribes and TDHEs</a:t>
            </a:r>
          </a:p>
          <a:p>
            <a:pPr marL="342900" indent="-342900">
              <a:buFont typeface="Wingdings" panose="05000000000000000000" pitchFamily="2" charset="2"/>
              <a:buChar char="§"/>
            </a:pPr>
            <a:r>
              <a:rPr lang="en-US" sz="2000" dirty="0">
                <a:latin typeface="Georgia" panose="02040502050405020303" pitchFamily="18" charset="0"/>
              </a:rPr>
              <a:t>Bureau of Indian Affairs</a:t>
            </a:r>
          </a:p>
          <a:p>
            <a:pPr marL="342900" indent="-342900">
              <a:buFont typeface="Wingdings" panose="05000000000000000000" pitchFamily="2" charset="2"/>
              <a:buChar char="§"/>
            </a:pPr>
            <a:r>
              <a:rPr lang="en-US" sz="2000" dirty="0">
                <a:latin typeface="Georgia" panose="02040502050405020303" pitchFamily="18" charset="0"/>
              </a:rPr>
              <a:t>Native American Housing Coalitions</a:t>
            </a:r>
          </a:p>
          <a:p>
            <a:pPr marL="342900" indent="-342900">
              <a:buFont typeface="Wingdings" panose="05000000000000000000" pitchFamily="2" charset="2"/>
              <a:buChar char="§"/>
            </a:pPr>
            <a:r>
              <a:rPr lang="en-US" sz="2000" dirty="0">
                <a:latin typeface="Georgia" panose="02040502050405020303" pitchFamily="18" charset="0"/>
              </a:rPr>
              <a:t>Government Leaders</a:t>
            </a:r>
          </a:p>
          <a:p>
            <a:pPr marL="342900" indent="-342900">
              <a:buFont typeface="Wingdings" panose="05000000000000000000" pitchFamily="2" charset="2"/>
              <a:buChar char="§"/>
            </a:pPr>
            <a:r>
              <a:rPr lang="en-US" sz="2000" dirty="0">
                <a:latin typeface="Georgia" panose="02040502050405020303" pitchFamily="18" charset="0"/>
              </a:rPr>
              <a:t>Tribal Advocates</a:t>
            </a: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pPr>
            <a:r>
              <a:rPr lang="en-US"/>
              <a:t>HomeReady Mortgage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175" y="2376621"/>
            <a:ext cx="3682825" cy="3951027"/>
          </a:xfrm>
          <a:prstGeom prst="rect">
            <a:avLst/>
          </a:prstGeom>
        </p:spPr>
      </p:pic>
    </p:spTree>
    <p:extLst>
      <p:ext uri="{BB962C8B-B14F-4D97-AF65-F5344CB8AC3E}">
        <p14:creationId xmlns:p14="http://schemas.microsoft.com/office/powerpoint/2010/main" val="323747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Accomplishments in 2017</a:t>
            </a:r>
          </a:p>
        </p:txBody>
      </p:sp>
      <p:sp>
        <p:nvSpPr>
          <p:cNvPr id="6" name="Footer Placeholder 5"/>
          <p:cNvSpPr>
            <a:spLocks noGrp="1"/>
          </p:cNvSpPr>
          <p:nvPr>
            <p:ph type="ftr" sz="quarter" idx="11"/>
          </p:nvPr>
        </p:nvSpPr>
        <p:spPr>
          <a:xfrm>
            <a:off x="152400" y="6553200"/>
            <a:ext cx="3200400" cy="230832"/>
          </a:xfrm>
          <a:prstGeom prst="rect">
            <a:avLst/>
          </a:prstGeom>
        </p:spPr>
        <p:txBody>
          <a:bodyPr/>
          <a:lstStyle/>
          <a:p>
            <a:r>
              <a:rPr lang="en-US" dirty="0"/>
              <a:t>HomeReady Mortgage</a:t>
            </a:r>
          </a:p>
        </p:txBody>
      </p:sp>
      <p:sp>
        <p:nvSpPr>
          <p:cNvPr id="7" name="Content Placeholder 3"/>
          <p:cNvSpPr txBox="1">
            <a:spLocks/>
          </p:cNvSpPr>
          <p:nvPr/>
        </p:nvSpPr>
        <p:spPr>
          <a:xfrm>
            <a:off x="304002" y="1503601"/>
            <a:ext cx="8839998" cy="4954064"/>
          </a:xfrm>
          <a:prstGeom prst="rect">
            <a:avLst/>
          </a:prstGeom>
        </p:spPr>
        <p:txBody>
          <a:bodyPr lIns="0"/>
          <a:lstStyle>
            <a:lvl1pPr marL="0" indent="0" algn="l" defTabSz="914400" rtl="0" eaLnBrk="1" latinLnBrk="0" hangingPunct="1">
              <a:lnSpc>
                <a:spcPct val="90000"/>
              </a:lnSpc>
              <a:spcBef>
                <a:spcPts val="972"/>
              </a:spcBef>
              <a:buFontTx/>
              <a:buNone/>
              <a:defRPr sz="1800" kern="1200">
                <a:solidFill>
                  <a:schemeClr val="tx1"/>
                </a:solidFill>
                <a:latin typeface="Georgia" panose="02040502050405020303" pitchFamily="18" charset="0"/>
                <a:ea typeface="+mn-ea"/>
                <a:cs typeface="+mn-cs"/>
              </a:defRPr>
            </a:lvl1pPr>
            <a:lvl2pPr marL="457200" indent="-228600" algn="l" defTabSz="914400" rtl="0" eaLnBrk="1" latinLnBrk="0" hangingPunct="1">
              <a:lnSpc>
                <a:spcPct val="90000"/>
              </a:lnSpc>
              <a:spcBef>
                <a:spcPts val="594"/>
              </a:spcBef>
              <a:buClr>
                <a:schemeClr val="tx2"/>
              </a:buClr>
              <a:buSzPct val="150000"/>
              <a:buFont typeface="Wingdings" panose="05000000000000000000" pitchFamily="2" charset="2"/>
              <a:buChar char="§"/>
              <a:defRPr sz="1650" kern="1200">
                <a:solidFill>
                  <a:schemeClr val="tx1"/>
                </a:solidFill>
                <a:latin typeface="Georgia" panose="02040502050405020303" pitchFamily="18" charset="0"/>
                <a:ea typeface="+mn-ea"/>
                <a:cs typeface="+mn-cs"/>
              </a:defRPr>
            </a:lvl2pPr>
            <a:lvl3pPr marL="684213" indent="-228600" algn="l" defTabSz="914400" rtl="0" eaLnBrk="1" latinLnBrk="0" hangingPunct="1">
              <a:lnSpc>
                <a:spcPct val="90000"/>
              </a:lnSpc>
              <a:spcBef>
                <a:spcPts val="540"/>
              </a:spcBef>
              <a:buClr>
                <a:schemeClr val="tx2"/>
              </a:buClr>
              <a:buSzPct val="150000"/>
              <a:buFont typeface="Wingdings" panose="05000000000000000000" pitchFamily="2" charset="2"/>
              <a:buChar char="§"/>
              <a:defRPr sz="1500" kern="1200">
                <a:solidFill>
                  <a:schemeClr val="tx1"/>
                </a:solidFill>
                <a:latin typeface="Georgia" panose="02040502050405020303" pitchFamily="18" charset="0"/>
                <a:ea typeface="+mn-ea"/>
                <a:cs typeface="+mn-cs"/>
              </a:defRPr>
            </a:lvl3pPr>
            <a:lvl4pPr marL="914400" indent="-228600" algn="l" defTabSz="914400" rtl="0" eaLnBrk="1" latinLnBrk="0" hangingPunct="1">
              <a:lnSpc>
                <a:spcPct val="90000"/>
              </a:lnSpc>
              <a:spcBef>
                <a:spcPts val="540"/>
              </a:spcBef>
              <a:buClr>
                <a:schemeClr val="tx2"/>
              </a:buClr>
              <a:buSzPct val="120000"/>
              <a:buFont typeface="Wingdings" panose="05000000000000000000" pitchFamily="2" charset="2"/>
              <a:buChar char="§"/>
              <a:defRPr sz="1500" kern="1200">
                <a:solidFill>
                  <a:schemeClr val="tx1"/>
                </a:solidFill>
                <a:latin typeface="Georgia" panose="02040502050405020303" pitchFamily="18" charset="0"/>
                <a:ea typeface="+mn-ea"/>
                <a:cs typeface="+mn-cs"/>
              </a:defRPr>
            </a:lvl4pPr>
            <a:lvl5pPr marL="0" indent="0" algn="l" defTabSz="914400" rtl="0" eaLnBrk="1" latinLnBrk="0" hangingPunct="1">
              <a:lnSpc>
                <a:spcPct val="90000"/>
              </a:lnSpc>
              <a:spcBef>
                <a:spcPts val="594"/>
              </a:spcBef>
              <a:buFontTx/>
              <a:buNone/>
              <a:defRPr sz="165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dirty="0"/>
              <a:t>Met with tribes and viewed housing first hand on reservations</a:t>
            </a:r>
          </a:p>
          <a:p>
            <a:pPr marL="342900" indent="-342900">
              <a:lnSpc>
                <a:spcPct val="100000"/>
              </a:lnSpc>
              <a:spcBef>
                <a:spcPts val="0"/>
              </a:spcBef>
              <a:buFont typeface="Wingdings" panose="05000000000000000000" pitchFamily="2" charset="2"/>
              <a:buChar char="§"/>
            </a:pPr>
            <a:r>
              <a:rPr lang="en-US" sz="2000" dirty="0">
                <a:ea typeface="Times New Roman" panose="02020603050405020304" pitchFamily="18" charset="0"/>
              </a:rPr>
              <a:t>Blackfeet Tribe in Montana</a:t>
            </a:r>
          </a:p>
          <a:p>
            <a:pPr marL="342900" indent="-342900">
              <a:lnSpc>
                <a:spcPct val="100000"/>
              </a:lnSpc>
              <a:spcBef>
                <a:spcPts val="0"/>
              </a:spcBef>
              <a:buFont typeface="Wingdings" panose="05000000000000000000" pitchFamily="2" charset="2"/>
              <a:buChar char="§"/>
            </a:pPr>
            <a:r>
              <a:rPr lang="en-US" sz="2000" dirty="0">
                <a:ea typeface="Times New Roman" panose="02020603050405020304" pitchFamily="18" charset="0"/>
              </a:rPr>
              <a:t>San Felipe Tribe in New Mexico </a:t>
            </a:r>
          </a:p>
          <a:p>
            <a:pPr marL="342900" indent="-342900">
              <a:lnSpc>
                <a:spcPct val="100000"/>
              </a:lnSpc>
              <a:spcBef>
                <a:spcPts val="0"/>
              </a:spcBef>
              <a:buFont typeface="Wingdings" panose="05000000000000000000" pitchFamily="2" charset="2"/>
              <a:buChar char="§"/>
            </a:pPr>
            <a:r>
              <a:rPr lang="en-US" sz="2000" dirty="0">
                <a:ea typeface="Times New Roman" panose="02020603050405020304" pitchFamily="18" charset="0"/>
              </a:rPr>
              <a:t>Gila River in Arizona </a:t>
            </a:r>
          </a:p>
          <a:p>
            <a:pPr>
              <a:lnSpc>
                <a:spcPct val="100000"/>
              </a:lnSpc>
              <a:spcBef>
                <a:spcPts val="0"/>
              </a:spcBef>
            </a:pPr>
            <a:endParaRPr lang="en-US" sz="2000" dirty="0"/>
          </a:p>
          <a:p>
            <a:pPr>
              <a:lnSpc>
                <a:spcPct val="100000"/>
              </a:lnSpc>
              <a:spcBef>
                <a:spcPts val="0"/>
              </a:spcBef>
            </a:pPr>
            <a:r>
              <a:rPr lang="en-US" sz="2000" b="1" dirty="0"/>
              <a:t>Hosted Roundtable Discussions with TDHE’s</a:t>
            </a:r>
          </a:p>
          <a:p>
            <a:pPr marL="342900" indent="-342900">
              <a:lnSpc>
                <a:spcPct val="100000"/>
              </a:lnSpc>
              <a:spcBef>
                <a:spcPts val="0"/>
              </a:spcBef>
              <a:buFont typeface="Wingdings" panose="05000000000000000000" pitchFamily="2" charset="2"/>
              <a:buChar char="§"/>
            </a:pPr>
            <a:r>
              <a:rPr lang="en-US" sz="2000" dirty="0"/>
              <a:t>Montana in April 2017</a:t>
            </a:r>
          </a:p>
          <a:p>
            <a:pPr marL="342900" indent="-342900">
              <a:lnSpc>
                <a:spcPct val="100000"/>
              </a:lnSpc>
              <a:spcBef>
                <a:spcPts val="0"/>
              </a:spcBef>
              <a:buFont typeface="Wingdings" panose="05000000000000000000" pitchFamily="2" charset="2"/>
              <a:buChar char="§"/>
            </a:pPr>
            <a:r>
              <a:rPr lang="en-US" sz="2000" dirty="0"/>
              <a:t>Arizona in June 2017 </a:t>
            </a:r>
          </a:p>
          <a:p>
            <a:pPr marL="342900" indent="-342900">
              <a:lnSpc>
                <a:spcPct val="100000"/>
              </a:lnSpc>
              <a:spcBef>
                <a:spcPts val="0"/>
              </a:spcBef>
              <a:buFont typeface="Wingdings" panose="05000000000000000000" pitchFamily="2" charset="2"/>
              <a:buChar char="§"/>
            </a:pPr>
            <a:r>
              <a:rPr lang="en-US" sz="2000" dirty="0"/>
              <a:t>New Mexico in September 2017</a:t>
            </a:r>
          </a:p>
          <a:p>
            <a:pPr>
              <a:lnSpc>
                <a:spcPct val="100000"/>
              </a:lnSpc>
              <a:spcBef>
                <a:spcPts val="0"/>
              </a:spcBef>
            </a:pPr>
            <a:endParaRPr lang="en-US" sz="2000" dirty="0"/>
          </a:p>
          <a:p>
            <a:pPr>
              <a:lnSpc>
                <a:spcPct val="100000"/>
              </a:lnSpc>
              <a:spcBef>
                <a:spcPts val="0"/>
              </a:spcBef>
            </a:pPr>
            <a:r>
              <a:rPr lang="en-US" sz="2000" b="1" dirty="0"/>
              <a:t>Attended Conferences and Spoke on Panel Discussions</a:t>
            </a:r>
          </a:p>
          <a:p>
            <a:pPr marL="342900" indent="-342900">
              <a:lnSpc>
                <a:spcPct val="100000"/>
              </a:lnSpc>
              <a:spcBef>
                <a:spcPts val="0"/>
              </a:spcBef>
              <a:buFont typeface="Wingdings" panose="05000000000000000000" pitchFamily="2" charset="2"/>
              <a:buChar char="§"/>
            </a:pPr>
            <a:r>
              <a:rPr lang="en-US" sz="2000" dirty="0"/>
              <a:t>NAIHC’s Annual and Legal Conferences – June 2017 &amp; December 2017</a:t>
            </a:r>
          </a:p>
          <a:p>
            <a:pPr marL="342900" indent="-342900">
              <a:lnSpc>
                <a:spcPct val="100000"/>
              </a:lnSpc>
              <a:spcBef>
                <a:spcPts val="0"/>
              </a:spcBef>
              <a:buFont typeface="Wingdings" panose="05000000000000000000" pitchFamily="2" charset="2"/>
              <a:buChar char="§"/>
            </a:pPr>
            <a:r>
              <a:rPr lang="en-US" sz="2000" dirty="0"/>
              <a:t>Great Lakes Indian Association Meeting – July 2017</a:t>
            </a:r>
          </a:p>
          <a:p>
            <a:pPr>
              <a:lnSpc>
                <a:spcPct val="100000"/>
              </a:lnSpc>
              <a:spcBef>
                <a:spcPts val="0"/>
              </a:spcBef>
            </a:pPr>
            <a:endParaRPr lang="en-US" sz="2000" dirty="0"/>
          </a:p>
          <a:p>
            <a:pPr marL="285750" indent="-285750">
              <a:lnSpc>
                <a:spcPct val="100000"/>
              </a:lnSpc>
              <a:buFont typeface="Arial" panose="020B0604020202020204" pitchFamily="34" charset="0"/>
              <a:buChar char="•"/>
            </a:pPr>
            <a:endParaRPr lang="en-US" dirty="0">
              <a:latin typeface="+mn-lt"/>
            </a:endParaRPr>
          </a:p>
          <a:p>
            <a:pPr>
              <a:lnSpc>
                <a:spcPct val="100000"/>
              </a:lnSpc>
            </a:pPr>
            <a:endParaRPr lang="en-US" dirty="0"/>
          </a:p>
        </p:txBody>
      </p:sp>
    </p:spTree>
    <p:extLst>
      <p:ext uri="{BB962C8B-B14F-4D97-AF65-F5344CB8AC3E}">
        <p14:creationId xmlns:p14="http://schemas.microsoft.com/office/powerpoint/2010/main" val="106896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Challenges and How Can Fannie Mae Help</a:t>
            </a:r>
          </a:p>
        </p:txBody>
      </p:sp>
      <p:sp>
        <p:nvSpPr>
          <p:cNvPr id="6" name="Footer Placeholder 5"/>
          <p:cNvSpPr>
            <a:spLocks noGrp="1"/>
          </p:cNvSpPr>
          <p:nvPr>
            <p:ph type="ftr" sz="quarter" idx="11"/>
          </p:nvPr>
        </p:nvSpPr>
        <p:spPr>
          <a:xfrm>
            <a:off x="152400" y="6553200"/>
            <a:ext cx="3200400" cy="230832"/>
          </a:xfrm>
          <a:prstGeom prst="rect">
            <a:avLst/>
          </a:prstGeom>
        </p:spPr>
        <p:txBody>
          <a:bodyPr/>
          <a:lstStyle/>
          <a:p>
            <a:r>
              <a:rPr lang="en-US" dirty="0"/>
              <a:t>HomeReady Mortgage</a:t>
            </a:r>
          </a:p>
        </p:txBody>
      </p:sp>
      <p:sp>
        <p:nvSpPr>
          <p:cNvPr id="7" name="Content Placeholder 3"/>
          <p:cNvSpPr txBox="1">
            <a:spLocks/>
          </p:cNvSpPr>
          <p:nvPr/>
        </p:nvSpPr>
        <p:spPr>
          <a:xfrm>
            <a:off x="304002" y="1503601"/>
            <a:ext cx="8839998" cy="4954064"/>
          </a:xfrm>
          <a:prstGeom prst="rect">
            <a:avLst/>
          </a:prstGeom>
        </p:spPr>
        <p:txBody>
          <a:bodyPr lIns="0"/>
          <a:lstStyle>
            <a:lvl1pPr marL="0" indent="0" algn="l" defTabSz="914400" rtl="0" eaLnBrk="1" latinLnBrk="0" hangingPunct="1">
              <a:lnSpc>
                <a:spcPct val="90000"/>
              </a:lnSpc>
              <a:spcBef>
                <a:spcPts val="972"/>
              </a:spcBef>
              <a:buFontTx/>
              <a:buNone/>
              <a:defRPr sz="1800" kern="1200">
                <a:solidFill>
                  <a:schemeClr val="tx1"/>
                </a:solidFill>
                <a:latin typeface="Georgia" panose="02040502050405020303" pitchFamily="18" charset="0"/>
                <a:ea typeface="+mn-ea"/>
                <a:cs typeface="+mn-cs"/>
              </a:defRPr>
            </a:lvl1pPr>
            <a:lvl2pPr marL="457200" indent="-228600" algn="l" defTabSz="914400" rtl="0" eaLnBrk="1" latinLnBrk="0" hangingPunct="1">
              <a:lnSpc>
                <a:spcPct val="90000"/>
              </a:lnSpc>
              <a:spcBef>
                <a:spcPts val="594"/>
              </a:spcBef>
              <a:buClr>
                <a:schemeClr val="tx2"/>
              </a:buClr>
              <a:buSzPct val="150000"/>
              <a:buFont typeface="Wingdings" panose="05000000000000000000" pitchFamily="2" charset="2"/>
              <a:buChar char="§"/>
              <a:defRPr sz="1650" kern="1200">
                <a:solidFill>
                  <a:schemeClr val="tx1"/>
                </a:solidFill>
                <a:latin typeface="Georgia" panose="02040502050405020303" pitchFamily="18" charset="0"/>
                <a:ea typeface="+mn-ea"/>
                <a:cs typeface="+mn-cs"/>
              </a:defRPr>
            </a:lvl2pPr>
            <a:lvl3pPr marL="684213" indent="-228600" algn="l" defTabSz="914400" rtl="0" eaLnBrk="1" latinLnBrk="0" hangingPunct="1">
              <a:lnSpc>
                <a:spcPct val="90000"/>
              </a:lnSpc>
              <a:spcBef>
                <a:spcPts val="540"/>
              </a:spcBef>
              <a:buClr>
                <a:schemeClr val="tx2"/>
              </a:buClr>
              <a:buSzPct val="150000"/>
              <a:buFont typeface="Wingdings" panose="05000000000000000000" pitchFamily="2" charset="2"/>
              <a:buChar char="§"/>
              <a:defRPr sz="1500" kern="1200">
                <a:solidFill>
                  <a:schemeClr val="tx1"/>
                </a:solidFill>
                <a:latin typeface="Georgia" panose="02040502050405020303" pitchFamily="18" charset="0"/>
                <a:ea typeface="+mn-ea"/>
                <a:cs typeface="+mn-cs"/>
              </a:defRPr>
            </a:lvl3pPr>
            <a:lvl4pPr marL="914400" indent="-228600" algn="l" defTabSz="914400" rtl="0" eaLnBrk="1" latinLnBrk="0" hangingPunct="1">
              <a:lnSpc>
                <a:spcPct val="90000"/>
              </a:lnSpc>
              <a:spcBef>
                <a:spcPts val="540"/>
              </a:spcBef>
              <a:buClr>
                <a:schemeClr val="tx2"/>
              </a:buClr>
              <a:buSzPct val="120000"/>
              <a:buFont typeface="Wingdings" panose="05000000000000000000" pitchFamily="2" charset="2"/>
              <a:buChar char="§"/>
              <a:defRPr sz="1500" kern="1200">
                <a:solidFill>
                  <a:schemeClr val="tx1"/>
                </a:solidFill>
                <a:latin typeface="Georgia" panose="02040502050405020303" pitchFamily="18" charset="0"/>
                <a:ea typeface="+mn-ea"/>
                <a:cs typeface="+mn-cs"/>
              </a:defRPr>
            </a:lvl4pPr>
            <a:lvl5pPr marL="0" indent="0" algn="l" defTabSz="914400" rtl="0" eaLnBrk="1" latinLnBrk="0" hangingPunct="1">
              <a:lnSpc>
                <a:spcPct val="90000"/>
              </a:lnSpc>
              <a:spcBef>
                <a:spcPts val="594"/>
              </a:spcBef>
              <a:buFontTx/>
              <a:buNone/>
              <a:defRPr sz="165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dirty="0"/>
              <a:t>According to Research</a:t>
            </a:r>
          </a:p>
          <a:p>
            <a:pPr marL="342900" indent="-342900">
              <a:lnSpc>
                <a:spcPct val="100000"/>
              </a:lnSpc>
              <a:spcBef>
                <a:spcPts val="0"/>
              </a:spcBef>
              <a:buFont typeface="Wingdings" panose="05000000000000000000" pitchFamily="2" charset="2"/>
              <a:buChar char="§"/>
            </a:pPr>
            <a:r>
              <a:rPr lang="en-US" sz="2000" dirty="0">
                <a:ea typeface="Times New Roman" panose="02020603050405020304" pitchFamily="18" charset="0"/>
              </a:rPr>
              <a:t>Among AIAN</a:t>
            </a:r>
            <a:r>
              <a:rPr lang="en-US" sz="2000" spc="20" dirty="0">
                <a:ea typeface="Times New Roman" panose="02020603050405020304" pitchFamily="18" charset="0"/>
              </a:rPr>
              <a:t> </a:t>
            </a:r>
            <a:r>
              <a:rPr lang="en-US" sz="2000" dirty="0">
                <a:ea typeface="Times New Roman" panose="02020603050405020304" pitchFamily="18" charset="0"/>
              </a:rPr>
              <a:t>households in tribal areas, there is a strong</a:t>
            </a:r>
            <a:r>
              <a:rPr lang="en-US" sz="2000" spc="55" dirty="0">
                <a:ea typeface="Times New Roman" panose="02020603050405020304" pitchFamily="18" charset="0"/>
              </a:rPr>
              <a:t> </a:t>
            </a:r>
            <a:r>
              <a:rPr lang="en-US" sz="2000" dirty="0">
                <a:ea typeface="Times New Roman" panose="02020603050405020304" pitchFamily="18" charset="0"/>
              </a:rPr>
              <a:t>and</a:t>
            </a:r>
            <a:r>
              <a:rPr lang="en-US" sz="2000" spc="55" dirty="0">
                <a:ea typeface="Times New Roman" panose="02020603050405020304" pitchFamily="18" charset="0"/>
              </a:rPr>
              <a:t> </a:t>
            </a:r>
            <a:r>
              <a:rPr lang="en-US" sz="2000" dirty="0">
                <a:ea typeface="Times New Roman" panose="02020603050405020304" pitchFamily="18" charset="0"/>
              </a:rPr>
              <a:t>as</a:t>
            </a:r>
            <a:r>
              <a:rPr lang="en-US" sz="2000" spc="55" dirty="0">
                <a:ea typeface="Times New Roman" panose="02020603050405020304" pitchFamily="18" charset="0"/>
              </a:rPr>
              <a:t> </a:t>
            </a:r>
            <a:r>
              <a:rPr lang="en-US" sz="2000" dirty="0">
                <a:ea typeface="Times New Roman" panose="02020603050405020304" pitchFamily="18" charset="0"/>
              </a:rPr>
              <a:t>yet</a:t>
            </a:r>
            <a:r>
              <a:rPr lang="en-US" sz="2000" spc="55" dirty="0">
                <a:ea typeface="Times New Roman" panose="02020603050405020304" pitchFamily="18" charset="0"/>
              </a:rPr>
              <a:t> </a:t>
            </a:r>
            <a:r>
              <a:rPr lang="en-US" sz="2000" dirty="0">
                <a:ea typeface="Times New Roman" panose="02020603050405020304" pitchFamily="18" charset="0"/>
              </a:rPr>
              <a:t>unmet</a:t>
            </a:r>
            <a:r>
              <a:rPr lang="en-US" sz="2000" spc="55" dirty="0">
                <a:ea typeface="Times New Roman" panose="02020603050405020304" pitchFamily="18" charset="0"/>
              </a:rPr>
              <a:t> </a:t>
            </a:r>
            <a:r>
              <a:rPr lang="en-US" sz="2000" dirty="0">
                <a:ea typeface="Times New Roman" panose="02020603050405020304" pitchFamily="18" charset="0"/>
              </a:rPr>
              <a:t>demand</a:t>
            </a:r>
            <a:r>
              <a:rPr lang="en-US" sz="2000" spc="-135" dirty="0">
                <a:ea typeface="Times New Roman" panose="02020603050405020304" pitchFamily="18" charset="0"/>
              </a:rPr>
              <a:t> </a:t>
            </a:r>
            <a:r>
              <a:rPr lang="en-US" sz="2000" dirty="0">
                <a:ea typeface="Times New Roman" panose="02020603050405020304" pitchFamily="18" charset="0"/>
              </a:rPr>
              <a:t>for homeownership. </a:t>
            </a:r>
          </a:p>
          <a:p>
            <a:pPr marL="342900" indent="-342900">
              <a:lnSpc>
                <a:spcPct val="100000"/>
              </a:lnSpc>
              <a:spcBef>
                <a:spcPts val="0"/>
              </a:spcBef>
              <a:buFont typeface="Wingdings" panose="05000000000000000000" pitchFamily="2" charset="2"/>
              <a:buChar char="§"/>
            </a:pPr>
            <a:r>
              <a:rPr lang="en-US" sz="2000" dirty="0">
                <a:ea typeface="Times New Roman" panose="02020603050405020304" pitchFamily="18" charset="0"/>
              </a:rPr>
              <a:t>Options for mortgage financing are limited due to land complexities. </a:t>
            </a:r>
          </a:p>
          <a:p>
            <a:pPr>
              <a:lnSpc>
                <a:spcPct val="100000"/>
              </a:lnSpc>
              <a:spcBef>
                <a:spcPts val="0"/>
              </a:spcBef>
            </a:pPr>
            <a:endParaRPr lang="en-US" sz="2000" dirty="0"/>
          </a:p>
          <a:p>
            <a:pPr>
              <a:lnSpc>
                <a:spcPct val="100000"/>
              </a:lnSpc>
              <a:spcBef>
                <a:spcPts val="0"/>
              </a:spcBef>
            </a:pPr>
            <a:r>
              <a:rPr lang="en-US" sz="2000" b="1" dirty="0"/>
              <a:t>Develop Targeted and Goal-Oriented Solutions</a:t>
            </a:r>
          </a:p>
          <a:p>
            <a:pPr marL="342900" indent="-342900">
              <a:lnSpc>
                <a:spcPct val="100000"/>
              </a:lnSpc>
              <a:spcBef>
                <a:spcPts val="0"/>
              </a:spcBef>
              <a:buFont typeface="Wingdings" panose="05000000000000000000" pitchFamily="2" charset="2"/>
              <a:buChar char="§"/>
            </a:pPr>
            <a:r>
              <a:rPr lang="en-US" sz="2000" dirty="0"/>
              <a:t>Fannie Mae can help by doing what we do best; develop tools to expand access to homeownership</a:t>
            </a:r>
          </a:p>
          <a:p>
            <a:pPr marL="342900" indent="-342900">
              <a:lnSpc>
                <a:spcPct val="100000"/>
              </a:lnSpc>
              <a:spcBef>
                <a:spcPts val="0"/>
              </a:spcBef>
              <a:buFont typeface="Wingdings" panose="05000000000000000000" pitchFamily="2" charset="2"/>
              <a:buChar char="§"/>
            </a:pPr>
            <a:r>
              <a:rPr lang="en-US" sz="2000" dirty="0"/>
              <a:t>Homeownership is a key driver of economic growth and revitalization. </a:t>
            </a:r>
          </a:p>
          <a:p>
            <a:pPr marL="342900" indent="-342900">
              <a:lnSpc>
                <a:spcPct val="100000"/>
              </a:lnSpc>
              <a:spcBef>
                <a:spcPts val="0"/>
              </a:spcBef>
              <a:buFont typeface="Wingdings" panose="05000000000000000000" pitchFamily="2" charset="2"/>
              <a:buChar char="§"/>
            </a:pPr>
            <a:r>
              <a:rPr lang="en-US" sz="2000" dirty="0"/>
              <a:t>Expanding homeownership on trust land by reducing barriers improves reservation economies and their well-being.</a:t>
            </a:r>
          </a:p>
          <a:p>
            <a:pPr>
              <a:lnSpc>
                <a:spcPct val="100000"/>
              </a:lnSpc>
              <a:spcBef>
                <a:spcPts val="0"/>
              </a:spcBef>
            </a:pPr>
            <a:endParaRPr lang="en-US" sz="2000" dirty="0"/>
          </a:p>
          <a:p>
            <a:pPr>
              <a:lnSpc>
                <a:spcPct val="100000"/>
              </a:lnSpc>
              <a:spcBef>
                <a:spcPts val="0"/>
              </a:spcBef>
            </a:pPr>
            <a:r>
              <a:rPr lang="en-US" sz="2000" b="1" dirty="0"/>
              <a:t>Support Sustainable Homeownership</a:t>
            </a:r>
          </a:p>
          <a:p>
            <a:pPr marL="342900" indent="-342900">
              <a:lnSpc>
                <a:spcPct val="100000"/>
              </a:lnSpc>
              <a:spcBef>
                <a:spcPts val="0"/>
              </a:spcBef>
              <a:buFont typeface="Wingdings" panose="05000000000000000000" pitchFamily="2" charset="2"/>
              <a:buChar char="§"/>
            </a:pPr>
            <a:r>
              <a:rPr lang="en-US" sz="2000" dirty="0"/>
              <a:t>Fannie Mae has a vested interest in homeownership education; we believe HBE positions borrowers for long-term success</a:t>
            </a:r>
          </a:p>
          <a:p>
            <a:pPr marL="285750" indent="-285750">
              <a:lnSpc>
                <a:spcPct val="100000"/>
              </a:lnSpc>
              <a:buFont typeface="Arial" panose="020B0604020202020204" pitchFamily="34" charset="0"/>
              <a:buChar char="•"/>
            </a:pPr>
            <a:endParaRPr lang="en-US" dirty="0">
              <a:latin typeface="+mn-lt"/>
            </a:endParaRPr>
          </a:p>
          <a:p>
            <a:pPr>
              <a:lnSpc>
                <a:spcPct val="100000"/>
              </a:lnSpc>
            </a:pPr>
            <a:endParaRPr lang="en-US" dirty="0"/>
          </a:p>
        </p:txBody>
      </p:sp>
    </p:spTree>
    <p:extLst>
      <p:ext uri="{BB962C8B-B14F-4D97-AF65-F5344CB8AC3E}">
        <p14:creationId xmlns:p14="http://schemas.microsoft.com/office/powerpoint/2010/main" val="124565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HomeReady Mortgage?</a:t>
            </a:r>
          </a:p>
        </p:txBody>
      </p:sp>
      <p:sp>
        <p:nvSpPr>
          <p:cNvPr id="6" name="Footer Placeholder 5"/>
          <p:cNvSpPr>
            <a:spLocks noGrp="1"/>
          </p:cNvSpPr>
          <p:nvPr>
            <p:ph type="ftr" sz="quarter" idx="11"/>
          </p:nvPr>
        </p:nvSpPr>
        <p:spPr>
          <a:xfrm>
            <a:off x="152400" y="6553200"/>
            <a:ext cx="3200400" cy="230832"/>
          </a:xfrm>
          <a:prstGeom prst="rect">
            <a:avLst/>
          </a:prstGeom>
        </p:spPr>
        <p:txBody>
          <a:bodyPr/>
          <a:lstStyle/>
          <a:p>
            <a:r>
              <a:rPr lang="en-US" dirty="0"/>
              <a:t>HomeReady Mortgage</a:t>
            </a:r>
          </a:p>
        </p:txBody>
      </p:sp>
      <p:sp>
        <p:nvSpPr>
          <p:cNvPr id="7" name="Content Placeholder 3"/>
          <p:cNvSpPr txBox="1">
            <a:spLocks/>
          </p:cNvSpPr>
          <p:nvPr/>
        </p:nvSpPr>
        <p:spPr>
          <a:xfrm>
            <a:off x="304002" y="1599136"/>
            <a:ext cx="8839998" cy="1580791"/>
          </a:xfrm>
          <a:prstGeom prst="rect">
            <a:avLst/>
          </a:prstGeom>
        </p:spPr>
        <p:txBody>
          <a:bodyPr lIns="0"/>
          <a:lstStyle>
            <a:lvl1pPr marL="0" indent="0" algn="l" defTabSz="914400" rtl="0" eaLnBrk="1" latinLnBrk="0" hangingPunct="1">
              <a:lnSpc>
                <a:spcPct val="90000"/>
              </a:lnSpc>
              <a:spcBef>
                <a:spcPts val="972"/>
              </a:spcBef>
              <a:buFontTx/>
              <a:buNone/>
              <a:defRPr sz="1800" kern="1200">
                <a:solidFill>
                  <a:schemeClr val="tx1"/>
                </a:solidFill>
                <a:latin typeface="Georgia" panose="02040502050405020303" pitchFamily="18" charset="0"/>
                <a:ea typeface="+mn-ea"/>
                <a:cs typeface="+mn-cs"/>
              </a:defRPr>
            </a:lvl1pPr>
            <a:lvl2pPr marL="457200" indent="-228600" algn="l" defTabSz="914400" rtl="0" eaLnBrk="1" latinLnBrk="0" hangingPunct="1">
              <a:lnSpc>
                <a:spcPct val="90000"/>
              </a:lnSpc>
              <a:spcBef>
                <a:spcPts val="594"/>
              </a:spcBef>
              <a:buClr>
                <a:schemeClr val="tx2"/>
              </a:buClr>
              <a:buSzPct val="150000"/>
              <a:buFont typeface="Wingdings" panose="05000000000000000000" pitchFamily="2" charset="2"/>
              <a:buChar char="§"/>
              <a:defRPr sz="1650" kern="1200">
                <a:solidFill>
                  <a:schemeClr val="tx1"/>
                </a:solidFill>
                <a:latin typeface="Georgia" panose="02040502050405020303" pitchFamily="18" charset="0"/>
                <a:ea typeface="+mn-ea"/>
                <a:cs typeface="+mn-cs"/>
              </a:defRPr>
            </a:lvl2pPr>
            <a:lvl3pPr marL="684213" indent="-228600" algn="l" defTabSz="914400" rtl="0" eaLnBrk="1" latinLnBrk="0" hangingPunct="1">
              <a:lnSpc>
                <a:spcPct val="90000"/>
              </a:lnSpc>
              <a:spcBef>
                <a:spcPts val="540"/>
              </a:spcBef>
              <a:buClr>
                <a:schemeClr val="tx2"/>
              </a:buClr>
              <a:buSzPct val="150000"/>
              <a:buFont typeface="Wingdings" panose="05000000000000000000" pitchFamily="2" charset="2"/>
              <a:buChar char="§"/>
              <a:defRPr sz="1500" kern="1200">
                <a:solidFill>
                  <a:schemeClr val="tx1"/>
                </a:solidFill>
                <a:latin typeface="Georgia" panose="02040502050405020303" pitchFamily="18" charset="0"/>
                <a:ea typeface="+mn-ea"/>
                <a:cs typeface="+mn-cs"/>
              </a:defRPr>
            </a:lvl3pPr>
            <a:lvl4pPr marL="914400" indent="-228600" algn="l" defTabSz="914400" rtl="0" eaLnBrk="1" latinLnBrk="0" hangingPunct="1">
              <a:lnSpc>
                <a:spcPct val="90000"/>
              </a:lnSpc>
              <a:spcBef>
                <a:spcPts val="540"/>
              </a:spcBef>
              <a:buClr>
                <a:schemeClr val="tx2"/>
              </a:buClr>
              <a:buSzPct val="120000"/>
              <a:buFont typeface="Wingdings" panose="05000000000000000000" pitchFamily="2" charset="2"/>
              <a:buChar char="§"/>
              <a:defRPr sz="1500" kern="1200">
                <a:solidFill>
                  <a:schemeClr val="tx1"/>
                </a:solidFill>
                <a:latin typeface="Georgia" panose="02040502050405020303" pitchFamily="18" charset="0"/>
                <a:ea typeface="+mn-ea"/>
                <a:cs typeface="+mn-cs"/>
              </a:defRPr>
            </a:lvl4pPr>
            <a:lvl5pPr marL="0" indent="0" algn="l" defTabSz="914400" rtl="0" eaLnBrk="1" latinLnBrk="0" hangingPunct="1">
              <a:lnSpc>
                <a:spcPct val="90000"/>
              </a:lnSpc>
              <a:spcBef>
                <a:spcPts val="594"/>
              </a:spcBef>
              <a:buFontTx/>
              <a:buNone/>
              <a:defRPr sz="165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HomeReady is an affordable low down payment mortgage product that can be </a:t>
            </a:r>
            <a:r>
              <a:rPr lang="en-US" sz="2000" b="1" dirty="0"/>
              <a:t>used on and off tribal trust land.</a:t>
            </a:r>
            <a:r>
              <a:rPr lang="en-US" sz="2000" dirty="0"/>
              <a:t> </a:t>
            </a:r>
          </a:p>
          <a:p>
            <a:r>
              <a:rPr lang="en-US" sz="2000" dirty="0"/>
              <a:t>It is designed for creditworthy, low- to moderate-income borrowers, with expanded eligibility for financing homes in low-income communities. </a:t>
            </a:r>
          </a:p>
        </p:txBody>
      </p:sp>
      <p:sp>
        <p:nvSpPr>
          <p:cNvPr id="3" name="TextBox 2"/>
          <p:cNvSpPr txBox="1"/>
          <p:nvPr/>
        </p:nvSpPr>
        <p:spPr>
          <a:xfrm>
            <a:off x="301752" y="3106775"/>
            <a:ext cx="5143705" cy="3285515"/>
          </a:xfrm>
          <a:prstGeom prst="rect">
            <a:avLst/>
          </a:prstGeom>
          <a:noFill/>
        </p:spPr>
        <p:txBody>
          <a:bodyPr wrap="square" rtlCol="0">
            <a:spAutoFit/>
          </a:bodyPr>
          <a:lstStyle/>
          <a:p>
            <a:pPr marL="355600" lvl="0" indent="-342900">
              <a:spcBef>
                <a:spcPts val="0"/>
              </a:spcBef>
              <a:buFont typeface="Wingdings" panose="05000000000000000000" pitchFamily="2" charset="2"/>
              <a:buChar char="§"/>
              <a:tabLst>
                <a:tab pos="355600" algn="l"/>
              </a:tabLst>
            </a:pPr>
            <a:r>
              <a:rPr lang="en-US" sz="2000" dirty="0">
                <a:solidFill>
                  <a:prstClr val="black"/>
                </a:solidFill>
                <a:latin typeface="Georgia" panose="02040502050405020303" pitchFamily="18" charset="0"/>
                <a:cs typeface="Calibri"/>
              </a:rPr>
              <a:t>U</a:t>
            </a:r>
            <a:r>
              <a:rPr lang="en-US" sz="2000" spc="-15" dirty="0">
                <a:solidFill>
                  <a:prstClr val="black"/>
                </a:solidFill>
                <a:latin typeface="Georgia" panose="02040502050405020303" pitchFamily="18" charset="0"/>
                <a:cs typeface="Calibri"/>
              </a:rPr>
              <a:t>n</a:t>
            </a:r>
            <a:r>
              <a:rPr lang="en-US" sz="2000" dirty="0">
                <a:solidFill>
                  <a:prstClr val="black"/>
                </a:solidFill>
                <a:latin typeface="Georgia" panose="02040502050405020303" pitchFamily="18" charset="0"/>
                <a:cs typeface="Calibri"/>
              </a:rPr>
              <a:t>i</a:t>
            </a:r>
            <a:r>
              <a:rPr lang="en-US" sz="2000" spc="-15" dirty="0">
                <a:solidFill>
                  <a:prstClr val="black"/>
                </a:solidFill>
                <a:latin typeface="Georgia" panose="02040502050405020303" pitchFamily="18" charset="0"/>
                <a:cs typeface="Calibri"/>
              </a:rPr>
              <a:t>q</a:t>
            </a:r>
            <a:r>
              <a:rPr lang="en-US" sz="2000" spc="-5" dirty="0">
                <a:solidFill>
                  <a:prstClr val="black"/>
                </a:solidFill>
                <a:latin typeface="Georgia" panose="02040502050405020303" pitchFamily="18" charset="0"/>
                <a:cs typeface="Calibri"/>
              </a:rPr>
              <a:t>u</a:t>
            </a:r>
            <a:r>
              <a:rPr lang="en-US" sz="2000" dirty="0">
                <a:solidFill>
                  <a:prstClr val="black"/>
                </a:solidFill>
                <a:latin typeface="Georgia" panose="02040502050405020303" pitchFamily="18" charset="0"/>
                <a:cs typeface="Calibri"/>
              </a:rPr>
              <a:t>e</a:t>
            </a:r>
            <a:r>
              <a:rPr lang="en-US" sz="2000" spc="5" dirty="0">
                <a:solidFill>
                  <a:prstClr val="black"/>
                </a:solidFill>
                <a:latin typeface="Georgia" panose="02040502050405020303" pitchFamily="18" charset="0"/>
                <a:cs typeface="Calibri"/>
              </a:rPr>
              <a:t> </a:t>
            </a:r>
            <a:r>
              <a:rPr lang="en-US" sz="2000" dirty="0">
                <a:solidFill>
                  <a:prstClr val="black"/>
                </a:solidFill>
                <a:latin typeface="Georgia" panose="02040502050405020303" pitchFamily="18" charset="0"/>
                <a:cs typeface="Calibri"/>
              </a:rPr>
              <a:t>land</a:t>
            </a:r>
            <a:r>
              <a:rPr lang="en-US" sz="2000" spc="-10" dirty="0">
                <a:solidFill>
                  <a:prstClr val="black"/>
                </a:solidFill>
                <a:latin typeface="Georgia" panose="02040502050405020303" pitchFamily="18" charset="0"/>
                <a:cs typeface="Calibri"/>
              </a:rPr>
              <a:t> </a:t>
            </a:r>
            <a:r>
              <a:rPr lang="en-US" sz="2000" spc="-40" dirty="0">
                <a:solidFill>
                  <a:prstClr val="black"/>
                </a:solidFill>
                <a:latin typeface="Georgia" panose="02040502050405020303" pitchFamily="18" charset="0"/>
                <a:cs typeface="Calibri"/>
              </a:rPr>
              <a:t>st</a:t>
            </a:r>
            <a:r>
              <a:rPr lang="en-US" sz="2000" spc="-25" dirty="0">
                <a:solidFill>
                  <a:prstClr val="black"/>
                </a:solidFill>
                <a:latin typeface="Georgia" panose="02040502050405020303" pitchFamily="18" charset="0"/>
                <a:cs typeface="Calibri"/>
              </a:rPr>
              <a:t>a</a:t>
            </a:r>
            <a:r>
              <a:rPr lang="en-US" sz="2000" dirty="0">
                <a:solidFill>
                  <a:prstClr val="black"/>
                </a:solidFill>
                <a:latin typeface="Georgia" panose="02040502050405020303" pitchFamily="18" charset="0"/>
                <a:cs typeface="Calibri"/>
              </a:rPr>
              <a:t>tus</a:t>
            </a:r>
          </a:p>
          <a:p>
            <a:pPr marL="812800" lvl="1" indent="-342900">
              <a:spcBef>
                <a:spcPts val="340"/>
              </a:spcBef>
              <a:buSzTx/>
              <a:buFont typeface="Wingdings" panose="05000000000000000000" pitchFamily="2" charset="2"/>
              <a:buChar char="§"/>
              <a:tabLst>
                <a:tab pos="756920" algn="l"/>
              </a:tabLst>
            </a:pPr>
            <a:r>
              <a:rPr lang="en-US" sz="2000" spc="-155" dirty="0">
                <a:solidFill>
                  <a:prstClr val="black"/>
                </a:solidFill>
                <a:latin typeface="Georgia" panose="02040502050405020303" pitchFamily="18" charset="0"/>
                <a:cs typeface="Calibri"/>
              </a:rPr>
              <a:t>T</a:t>
            </a:r>
            <a:r>
              <a:rPr lang="en-US" sz="2000" dirty="0">
                <a:solidFill>
                  <a:prstClr val="black"/>
                </a:solidFill>
                <a:latin typeface="Georgia" panose="02040502050405020303" pitchFamily="18" charset="0"/>
                <a:cs typeface="Calibri"/>
              </a:rPr>
              <a:t>ribal</a:t>
            </a:r>
            <a:r>
              <a:rPr lang="en-US" sz="2000" spc="-25" dirty="0">
                <a:solidFill>
                  <a:prstClr val="black"/>
                </a:solidFill>
                <a:latin typeface="Georgia" panose="02040502050405020303" pitchFamily="18" charset="0"/>
                <a:cs typeface="Calibri"/>
              </a:rPr>
              <a:t> </a:t>
            </a:r>
            <a:r>
              <a:rPr lang="en-US" sz="2000" spc="-155" dirty="0">
                <a:solidFill>
                  <a:prstClr val="black"/>
                </a:solidFill>
                <a:latin typeface="Georgia" panose="02040502050405020303" pitchFamily="18" charset="0"/>
                <a:cs typeface="Calibri"/>
              </a:rPr>
              <a:t>T</a:t>
            </a:r>
            <a:r>
              <a:rPr lang="en-US" sz="2000" dirty="0">
                <a:solidFill>
                  <a:prstClr val="black"/>
                </a:solidFill>
                <a:latin typeface="Georgia" panose="02040502050405020303" pitchFamily="18" charset="0"/>
                <a:cs typeface="Calibri"/>
              </a:rPr>
              <a:t>ru</a:t>
            </a:r>
            <a:r>
              <a:rPr lang="en-US" sz="2000" spc="-25" dirty="0">
                <a:solidFill>
                  <a:prstClr val="black"/>
                </a:solidFill>
                <a:latin typeface="Georgia" panose="02040502050405020303" pitchFamily="18" charset="0"/>
                <a:cs typeface="Calibri"/>
              </a:rPr>
              <a:t>s</a:t>
            </a:r>
            <a:r>
              <a:rPr lang="en-US" sz="2000" dirty="0">
                <a:solidFill>
                  <a:prstClr val="black"/>
                </a:solidFill>
                <a:latin typeface="Georgia" panose="02040502050405020303" pitchFamily="18" charset="0"/>
                <a:cs typeface="Calibri"/>
              </a:rPr>
              <a:t>t</a:t>
            </a:r>
            <a:r>
              <a:rPr lang="en-US" sz="2000" spc="-20" dirty="0">
                <a:solidFill>
                  <a:prstClr val="black"/>
                </a:solidFill>
                <a:latin typeface="Georgia" panose="02040502050405020303" pitchFamily="18" charset="0"/>
                <a:cs typeface="Calibri"/>
              </a:rPr>
              <a:t> </a:t>
            </a:r>
            <a:r>
              <a:rPr lang="en-US" sz="2000" spc="-5" dirty="0">
                <a:solidFill>
                  <a:prstClr val="black"/>
                </a:solidFill>
                <a:latin typeface="Georgia" panose="02040502050405020303" pitchFamily="18" charset="0"/>
                <a:cs typeface="Calibri"/>
              </a:rPr>
              <a:t>Land</a:t>
            </a:r>
            <a:endParaRPr lang="en-US" sz="2000" dirty="0">
              <a:solidFill>
                <a:prstClr val="black"/>
              </a:solidFill>
              <a:latin typeface="Georgia" panose="02040502050405020303" pitchFamily="18" charset="0"/>
              <a:cs typeface="Calibri"/>
            </a:endParaRPr>
          </a:p>
          <a:p>
            <a:pPr marL="812800" lvl="1" indent="-342900">
              <a:spcBef>
                <a:spcPts val="310"/>
              </a:spcBef>
              <a:buSzTx/>
              <a:buFont typeface="Wingdings" panose="05000000000000000000" pitchFamily="2" charset="2"/>
              <a:buChar char="§"/>
              <a:tabLst>
                <a:tab pos="756920" algn="l"/>
              </a:tabLst>
            </a:pPr>
            <a:r>
              <a:rPr lang="en-US" sz="2000" dirty="0">
                <a:solidFill>
                  <a:prstClr val="black"/>
                </a:solidFill>
                <a:latin typeface="Georgia" panose="02040502050405020303" pitchFamily="18" charset="0"/>
                <a:cs typeface="Calibri"/>
              </a:rPr>
              <a:t>Allo</a:t>
            </a:r>
            <a:r>
              <a:rPr lang="en-US" sz="2000" spc="-35" dirty="0">
                <a:solidFill>
                  <a:prstClr val="black"/>
                </a:solidFill>
                <a:latin typeface="Georgia" panose="02040502050405020303" pitchFamily="18" charset="0"/>
                <a:cs typeface="Calibri"/>
              </a:rPr>
              <a:t>t</a:t>
            </a:r>
            <a:r>
              <a:rPr lang="en-US" sz="2000" spc="-25" dirty="0">
                <a:solidFill>
                  <a:prstClr val="black"/>
                </a:solidFill>
                <a:latin typeface="Georgia" panose="02040502050405020303" pitchFamily="18" charset="0"/>
                <a:cs typeface="Calibri"/>
              </a:rPr>
              <a:t>t</a:t>
            </a:r>
            <a:r>
              <a:rPr lang="en-US" sz="2000" dirty="0">
                <a:solidFill>
                  <a:prstClr val="black"/>
                </a:solidFill>
                <a:latin typeface="Georgia" panose="02040502050405020303" pitchFamily="18" charset="0"/>
                <a:cs typeface="Calibri"/>
              </a:rPr>
              <a:t>ed</a:t>
            </a:r>
            <a:r>
              <a:rPr lang="en-US" sz="2000" spc="-30" dirty="0">
                <a:solidFill>
                  <a:prstClr val="black"/>
                </a:solidFill>
                <a:latin typeface="Georgia" panose="02040502050405020303" pitchFamily="18" charset="0"/>
                <a:cs typeface="Calibri"/>
              </a:rPr>
              <a:t> </a:t>
            </a:r>
            <a:r>
              <a:rPr lang="en-US" sz="2000" spc="-155" dirty="0">
                <a:solidFill>
                  <a:prstClr val="black"/>
                </a:solidFill>
                <a:latin typeface="Georgia" panose="02040502050405020303" pitchFamily="18" charset="0"/>
                <a:cs typeface="Calibri"/>
              </a:rPr>
              <a:t>T</a:t>
            </a:r>
            <a:r>
              <a:rPr lang="en-US" sz="2000" dirty="0">
                <a:solidFill>
                  <a:prstClr val="black"/>
                </a:solidFill>
                <a:latin typeface="Georgia" panose="02040502050405020303" pitchFamily="18" charset="0"/>
                <a:cs typeface="Calibri"/>
              </a:rPr>
              <a:t>ru</a:t>
            </a:r>
            <a:r>
              <a:rPr lang="en-US" sz="2000" spc="-25" dirty="0">
                <a:solidFill>
                  <a:prstClr val="black"/>
                </a:solidFill>
                <a:latin typeface="Georgia" panose="02040502050405020303" pitchFamily="18" charset="0"/>
                <a:cs typeface="Calibri"/>
              </a:rPr>
              <a:t>s</a:t>
            </a:r>
            <a:r>
              <a:rPr lang="en-US" sz="2000" dirty="0">
                <a:solidFill>
                  <a:prstClr val="black"/>
                </a:solidFill>
                <a:latin typeface="Georgia" panose="02040502050405020303" pitchFamily="18" charset="0"/>
                <a:cs typeface="Calibri"/>
              </a:rPr>
              <a:t>t</a:t>
            </a:r>
            <a:r>
              <a:rPr lang="en-US" sz="2000" spc="-35" dirty="0">
                <a:solidFill>
                  <a:prstClr val="black"/>
                </a:solidFill>
                <a:latin typeface="Georgia" panose="02040502050405020303" pitchFamily="18" charset="0"/>
                <a:cs typeface="Calibri"/>
              </a:rPr>
              <a:t> </a:t>
            </a:r>
            <a:r>
              <a:rPr lang="en-US" sz="2000" spc="-5" dirty="0">
                <a:solidFill>
                  <a:prstClr val="black"/>
                </a:solidFill>
                <a:latin typeface="Georgia" panose="02040502050405020303" pitchFamily="18" charset="0"/>
                <a:cs typeface="Calibri"/>
              </a:rPr>
              <a:t>Land</a:t>
            </a:r>
            <a:endParaRPr lang="en-US" sz="2000" dirty="0">
              <a:solidFill>
                <a:prstClr val="black"/>
              </a:solidFill>
              <a:latin typeface="Georgia" panose="02040502050405020303" pitchFamily="18" charset="0"/>
              <a:cs typeface="Calibri"/>
            </a:endParaRPr>
          </a:p>
          <a:p>
            <a:pPr marL="812800" lvl="1" indent="-342900">
              <a:spcBef>
                <a:spcPts val="310"/>
              </a:spcBef>
              <a:buSzTx/>
              <a:buFont typeface="Wingdings" panose="05000000000000000000" pitchFamily="2" charset="2"/>
              <a:buChar char="§"/>
              <a:tabLst>
                <a:tab pos="756920" algn="l"/>
              </a:tabLst>
            </a:pPr>
            <a:r>
              <a:rPr lang="en-US" sz="2000" dirty="0">
                <a:solidFill>
                  <a:prstClr val="black"/>
                </a:solidFill>
                <a:latin typeface="Georgia" panose="02040502050405020303" pitchFamily="18" charset="0"/>
                <a:cs typeface="Calibri"/>
              </a:rPr>
              <a:t>Un</a:t>
            </a:r>
            <a:r>
              <a:rPr lang="en-US" sz="2000" spc="-40" dirty="0">
                <a:solidFill>
                  <a:prstClr val="black"/>
                </a:solidFill>
                <a:latin typeface="Georgia" panose="02040502050405020303" pitchFamily="18" charset="0"/>
                <a:cs typeface="Calibri"/>
              </a:rPr>
              <a:t>r</a:t>
            </a:r>
            <a:r>
              <a:rPr lang="en-US" sz="2000" dirty="0">
                <a:solidFill>
                  <a:prstClr val="black"/>
                </a:solidFill>
                <a:latin typeface="Georgia" panose="02040502050405020303" pitchFamily="18" charset="0"/>
                <a:cs typeface="Calibri"/>
              </a:rPr>
              <a:t>e</a:t>
            </a:r>
            <a:r>
              <a:rPr lang="en-US" sz="2000" spc="-25" dirty="0">
                <a:solidFill>
                  <a:prstClr val="black"/>
                </a:solidFill>
                <a:latin typeface="Georgia" panose="02040502050405020303" pitchFamily="18" charset="0"/>
                <a:cs typeface="Calibri"/>
              </a:rPr>
              <a:t>s</a:t>
            </a:r>
            <a:r>
              <a:rPr lang="en-US" sz="2000" dirty="0">
                <a:solidFill>
                  <a:prstClr val="black"/>
                </a:solidFill>
                <a:latin typeface="Georgia" panose="02040502050405020303" pitchFamily="18" charset="0"/>
                <a:cs typeface="Calibri"/>
              </a:rPr>
              <a:t>tr</a:t>
            </a:r>
            <a:r>
              <a:rPr lang="en-US" sz="2000" spc="5" dirty="0">
                <a:solidFill>
                  <a:prstClr val="black"/>
                </a:solidFill>
                <a:latin typeface="Georgia" panose="02040502050405020303" pitchFamily="18" charset="0"/>
                <a:cs typeface="Calibri"/>
              </a:rPr>
              <a:t>i</a:t>
            </a:r>
            <a:r>
              <a:rPr lang="en-US" sz="2000" dirty="0">
                <a:solidFill>
                  <a:prstClr val="black"/>
                </a:solidFill>
                <a:latin typeface="Georgia" panose="02040502050405020303" pitchFamily="18" charset="0"/>
                <a:cs typeface="Calibri"/>
              </a:rPr>
              <a:t>c</a:t>
            </a:r>
            <a:r>
              <a:rPr lang="en-US" sz="2000" spc="-20" dirty="0">
                <a:solidFill>
                  <a:prstClr val="black"/>
                </a:solidFill>
                <a:latin typeface="Georgia" panose="02040502050405020303" pitchFamily="18" charset="0"/>
                <a:cs typeface="Calibri"/>
              </a:rPr>
              <a:t>t</a:t>
            </a:r>
            <a:r>
              <a:rPr lang="en-US" sz="2000" spc="-15" dirty="0">
                <a:solidFill>
                  <a:prstClr val="black"/>
                </a:solidFill>
                <a:latin typeface="Georgia" panose="02040502050405020303" pitchFamily="18" charset="0"/>
                <a:cs typeface="Calibri"/>
              </a:rPr>
              <a:t>e</a:t>
            </a:r>
            <a:r>
              <a:rPr lang="en-US" sz="2000" dirty="0">
                <a:solidFill>
                  <a:prstClr val="black"/>
                </a:solidFill>
                <a:latin typeface="Georgia" panose="02040502050405020303" pitchFamily="18" charset="0"/>
                <a:cs typeface="Calibri"/>
              </a:rPr>
              <a:t>d</a:t>
            </a:r>
            <a:r>
              <a:rPr lang="en-US" sz="2000" spc="-40" dirty="0">
                <a:solidFill>
                  <a:prstClr val="black"/>
                </a:solidFill>
                <a:latin typeface="Georgia" panose="02040502050405020303" pitchFamily="18" charset="0"/>
                <a:cs typeface="Calibri"/>
              </a:rPr>
              <a:t> </a:t>
            </a:r>
            <a:r>
              <a:rPr lang="en-US" sz="2000" spc="-5" dirty="0">
                <a:solidFill>
                  <a:prstClr val="black"/>
                </a:solidFill>
                <a:latin typeface="Georgia" panose="02040502050405020303" pitchFamily="18" charset="0"/>
                <a:cs typeface="Calibri"/>
              </a:rPr>
              <a:t>Land</a:t>
            </a:r>
            <a:endParaRPr lang="en-US" sz="2000" dirty="0">
              <a:solidFill>
                <a:prstClr val="black"/>
              </a:solidFill>
              <a:latin typeface="Georgia" panose="02040502050405020303" pitchFamily="18" charset="0"/>
              <a:cs typeface="Calibri"/>
            </a:endParaRPr>
          </a:p>
          <a:p>
            <a:pPr marL="355600" lvl="0" indent="-342900">
              <a:spcBef>
                <a:spcPts val="1520"/>
              </a:spcBef>
              <a:buFont typeface="Wingdings" panose="05000000000000000000" pitchFamily="2" charset="2"/>
              <a:buChar char="§"/>
              <a:tabLst>
                <a:tab pos="355600" algn="l"/>
              </a:tabLst>
            </a:pPr>
            <a:r>
              <a:rPr lang="en-US" sz="2000" dirty="0">
                <a:solidFill>
                  <a:prstClr val="black"/>
                </a:solidFill>
                <a:latin typeface="Georgia" panose="02040502050405020303" pitchFamily="18" charset="0"/>
                <a:cs typeface="Calibri"/>
              </a:rPr>
              <a:t>U</a:t>
            </a:r>
            <a:r>
              <a:rPr lang="en-US" sz="2000" spc="-15" dirty="0">
                <a:solidFill>
                  <a:prstClr val="black"/>
                </a:solidFill>
                <a:latin typeface="Georgia" panose="02040502050405020303" pitchFamily="18" charset="0"/>
                <a:cs typeface="Calibri"/>
              </a:rPr>
              <a:t>n</a:t>
            </a:r>
            <a:r>
              <a:rPr lang="en-US" sz="2000" spc="-5" dirty="0">
                <a:solidFill>
                  <a:prstClr val="black"/>
                </a:solidFill>
                <a:latin typeface="Georgia" panose="02040502050405020303" pitchFamily="18" charset="0"/>
                <a:cs typeface="Calibri"/>
              </a:rPr>
              <a:t>d</a:t>
            </a:r>
            <a:r>
              <a:rPr lang="en-US" sz="2000" spc="-10" dirty="0">
                <a:solidFill>
                  <a:prstClr val="black"/>
                </a:solidFill>
                <a:latin typeface="Georgia" panose="02040502050405020303" pitchFamily="18" charset="0"/>
                <a:cs typeface="Calibri"/>
              </a:rPr>
              <a:t>e</a:t>
            </a:r>
            <a:r>
              <a:rPr lang="en-US" sz="2000" spc="-55" dirty="0">
                <a:solidFill>
                  <a:prstClr val="black"/>
                </a:solidFill>
                <a:latin typeface="Georgia" panose="02040502050405020303" pitchFamily="18" charset="0"/>
                <a:cs typeface="Calibri"/>
              </a:rPr>
              <a:t>r</a:t>
            </a:r>
            <a:r>
              <a:rPr lang="en-US" sz="2000" spc="-10" dirty="0">
                <a:solidFill>
                  <a:prstClr val="black"/>
                </a:solidFill>
                <a:latin typeface="Georgia" panose="02040502050405020303" pitchFamily="18" charset="0"/>
                <a:cs typeface="Calibri"/>
              </a:rPr>
              <a:t>se</a:t>
            </a:r>
            <a:r>
              <a:rPr lang="en-US" sz="2000" spc="5" dirty="0">
                <a:solidFill>
                  <a:prstClr val="black"/>
                </a:solidFill>
                <a:latin typeface="Georgia" panose="02040502050405020303" pitchFamily="18" charset="0"/>
                <a:cs typeface="Calibri"/>
              </a:rPr>
              <a:t>r</a:t>
            </a:r>
            <a:r>
              <a:rPr lang="en-US" sz="2000" spc="-30" dirty="0">
                <a:solidFill>
                  <a:prstClr val="black"/>
                </a:solidFill>
                <a:latin typeface="Georgia" panose="02040502050405020303" pitchFamily="18" charset="0"/>
                <a:cs typeface="Calibri"/>
              </a:rPr>
              <a:t>v</a:t>
            </a:r>
            <a:r>
              <a:rPr lang="en-US" sz="2000" dirty="0">
                <a:solidFill>
                  <a:prstClr val="black"/>
                </a:solidFill>
                <a:latin typeface="Georgia" panose="02040502050405020303" pitchFamily="18" charset="0"/>
                <a:cs typeface="Calibri"/>
              </a:rPr>
              <a:t>ed</a:t>
            </a:r>
            <a:r>
              <a:rPr lang="en-US" sz="2000" spc="-15" dirty="0">
                <a:solidFill>
                  <a:prstClr val="black"/>
                </a:solidFill>
                <a:latin typeface="Georgia" panose="02040502050405020303" pitchFamily="18" charset="0"/>
                <a:cs typeface="Calibri"/>
              </a:rPr>
              <a:t> M</a:t>
            </a:r>
            <a:r>
              <a:rPr lang="en-US" sz="2000" spc="-5" dirty="0">
                <a:solidFill>
                  <a:prstClr val="black"/>
                </a:solidFill>
                <a:latin typeface="Georgia" panose="02040502050405020303" pitchFamily="18" charset="0"/>
                <a:cs typeface="Calibri"/>
              </a:rPr>
              <a:t>ar</a:t>
            </a:r>
            <a:r>
              <a:rPr lang="en-US" sz="2000" spc="-100" dirty="0">
                <a:solidFill>
                  <a:prstClr val="black"/>
                </a:solidFill>
                <a:latin typeface="Georgia" panose="02040502050405020303" pitchFamily="18" charset="0"/>
                <a:cs typeface="Calibri"/>
              </a:rPr>
              <a:t>k</a:t>
            </a:r>
            <a:r>
              <a:rPr lang="en-US" sz="2000" spc="-25" dirty="0">
                <a:solidFill>
                  <a:prstClr val="black"/>
                </a:solidFill>
                <a:latin typeface="Georgia" panose="02040502050405020303" pitchFamily="18" charset="0"/>
                <a:cs typeface="Calibri"/>
              </a:rPr>
              <a:t>e</a:t>
            </a:r>
            <a:r>
              <a:rPr lang="en-US" sz="2000" dirty="0">
                <a:solidFill>
                  <a:prstClr val="black"/>
                </a:solidFill>
                <a:latin typeface="Georgia" panose="02040502050405020303" pitchFamily="18" charset="0"/>
                <a:cs typeface="Calibri"/>
              </a:rPr>
              <a:t>ts</a:t>
            </a:r>
          </a:p>
          <a:p>
            <a:pPr marL="812800" lvl="1" indent="-342900">
              <a:spcBef>
                <a:spcPts val="340"/>
              </a:spcBef>
              <a:buSzTx/>
              <a:buFont typeface="Wingdings" panose="05000000000000000000" pitchFamily="2" charset="2"/>
              <a:buChar char="§"/>
              <a:tabLst>
                <a:tab pos="756920" algn="l"/>
              </a:tabLst>
            </a:pPr>
            <a:r>
              <a:rPr lang="en-US" sz="2000" dirty="0">
                <a:solidFill>
                  <a:prstClr val="black"/>
                </a:solidFill>
                <a:latin typeface="Georgia" panose="02040502050405020303" pitchFamily="18" charset="0"/>
                <a:cs typeface="Calibri"/>
              </a:rPr>
              <a:t>N</a:t>
            </a:r>
            <a:r>
              <a:rPr lang="en-US" sz="2000" spc="-15" dirty="0">
                <a:solidFill>
                  <a:prstClr val="black"/>
                </a:solidFill>
                <a:latin typeface="Georgia" panose="02040502050405020303" pitchFamily="18" charset="0"/>
                <a:cs typeface="Calibri"/>
              </a:rPr>
              <a:t>o</a:t>
            </a:r>
            <a:r>
              <a:rPr lang="en-US" sz="2000" spc="-5" dirty="0">
                <a:solidFill>
                  <a:prstClr val="black"/>
                </a:solidFill>
                <a:latin typeface="Georgia" panose="02040502050405020303" pitchFamily="18" charset="0"/>
                <a:cs typeface="Calibri"/>
              </a:rPr>
              <a:t>n</a:t>
            </a:r>
            <a:r>
              <a:rPr lang="en-US" sz="2000" spc="-10" dirty="0">
                <a:solidFill>
                  <a:prstClr val="black"/>
                </a:solidFill>
                <a:latin typeface="Georgia" panose="02040502050405020303" pitchFamily="18" charset="0"/>
                <a:cs typeface="Calibri"/>
              </a:rPr>
              <a:t>-</a:t>
            </a:r>
            <a:r>
              <a:rPr lang="en-US" sz="2000" dirty="0">
                <a:solidFill>
                  <a:prstClr val="black"/>
                </a:solidFill>
                <a:latin typeface="Georgia" panose="02040502050405020303" pitchFamily="18" charset="0"/>
                <a:cs typeface="Calibri"/>
              </a:rPr>
              <a:t>t</a:t>
            </a:r>
            <a:r>
              <a:rPr lang="en-US" sz="2000" spc="-45" dirty="0">
                <a:solidFill>
                  <a:prstClr val="black"/>
                </a:solidFill>
                <a:latin typeface="Georgia" panose="02040502050405020303" pitchFamily="18" charset="0"/>
                <a:cs typeface="Calibri"/>
              </a:rPr>
              <a:t>r</a:t>
            </a:r>
            <a:r>
              <a:rPr lang="en-US" sz="2000" dirty="0">
                <a:solidFill>
                  <a:prstClr val="black"/>
                </a:solidFill>
                <a:latin typeface="Georgia" panose="02040502050405020303" pitchFamily="18" charset="0"/>
                <a:cs typeface="Calibri"/>
              </a:rPr>
              <a:t>adit</a:t>
            </a:r>
            <a:r>
              <a:rPr lang="en-US" sz="2000" spc="5" dirty="0">
                <a:solidFill>
                  <a:prstClr val="black"/>
                </a:solidFill>
                <a:latin typeface="Georgia" panose="02040502050405020303" pitchFamily="18" charset="0"/>
                <a:cs typeface="Calibri"/>
              </a:rPr>
              <a:t>i</a:t>
            </a:r>
            <a:r>
              <a:rPr lang="en-US" sz="2000" spc="-5" dirty="0">
                <a:solidFill>
                  <a:prstClr val="black"/>
                </a:solidFill>
                <a:latin typeface="Georgia" panose="02040502050405020303" pitchFamily="18" charset="0"/>
                <a:cs typeface="Calibri"/>
              </a:rPr>
              <a:t>ona</a:t>
            </a:r>
            <a:r>
              <a:rPr lang="en-US" sz="2000" dirty="0">
                <a:solidFill>
                  <a:prstClr val="black"/>
                </a:solidFill>
                <a:latin typeface="Georgia" panose="02040502050405020303" pitchFamily="18" charset="0"/>
                <a:cs typeface="Calibri"/>
              </a:rPr>
              <a:t>l</a:t>
            </a:r>
            <a:r>
              <a:rPr lang="en-US" sz="2000" spc="5" dirty="0">
                <a:solidFill>
                  <a:prstClr val="black"/>
                </a:solidFill>
                <a:latin typeface="Georgia" panose="02040502050405020303" pitchFamily="18" charset="0"/>
                <a:cs typeface="Calibri"/>
              </a:rPr>
              <a:t> </a:t>
            </a:r>
            <a:r>
              <a:rPr lang="en-US" sz="2000" dirty="0">
                <a:solidFill>
                  <a:prstClr val="black"/>
                </a:solidFill>
                <a:latin typeface="Georgia" panose="02040502050405020303" pitchFamily="18" charset="0"/>
                <a:cs typeface="Calibri"/>
              </a:rPr>
              <a:t>c</a:t>
            </a:r>
            <a:r>
              <a:rPr lang="en-US" sz="2000" spc="-30" dirty="0">
                <a:solidFill>
                  <a:prstClr val="black"/>
                </a:solidFill>
                <a:latin typeface="Georgia" panose="02040502050405020303" pitchFamily="18" charset="0"/>
                <a:cs typeface="Calibri"/>
              </a:rPr>
              <a:t>r</a:t>
            </a:r>
            <a:r>
              <a:rPr lang="en-US" sz="2000" dirty="0">
                <a:solidFill>
                  <a:prstClr val="black"/>
                </a:solidFill>
                <a:latin typeface="Georgia" panose="02040502050405020303" pitchFamily="18" charset="0"/>
                <a:cs typeface="Calibri"/>
              </a:rPr>
              <a:t>edit</a:t>
            </a:r>
          </a:p>
          <a:p>
            <a:pPr marL="812800" lvl="1" indent="-342900">
              <a:spcBef>
                <a:spcPts val="315"/>
              </a:spcBef>
              <a:buSzTx/>
              <a:buFont typeface="Wingdings" panose="05000000000000000000" pitchFamily="2" charset="2"/>
              <a:buChar char="§"/>
              <a:tabLst>
                <a:tab pos="756920" algn="l"/>
              </a:tabLst>
            </a:pPr>
            <a:r>
              <a:rPr lang="en-US" sz="2000" spc="-5" dirty="0">
                <a:solidFill>
                  <a:prstClr val="black"/>
                </a:solidFill>
                <a:latin typeface="Georgia" panose="02040502050405020303" pitchFamily="18" charset="0"/>
                <a:cs typeface="Calibri"/>
              </a:rPr>
              <a:t>Limi</a:t>
            </a:r>
            <a:r>
              <a:rPr lang="en-US" sz="2000" spc="-20" dirty="0">
                <a:solidFill>
                  <a:prstClr val="black"/>
                </a:solidFill>
                <a:latin typeface="Georgia" panose="02040502050405020303" pitchFamily="18" charset="0"/>
                <a:cs typeface="Calibri"/>
              </a:rPr>
              <a:t>t</a:t>
            </a:r>
            <a:r>
              <a:rPr lang="en-US" sz="2000" dirty="0">
                <a:solidFill>
                  <a:prstClr val="black"/>
                </a:solidFill>
                <a:latin typeface="Georgia" panose="02040502050405020303" pitchFamily="18" charset="0"/>
                <a:cs typeface="Calibri"/>
              </a:rPr>
              <a:t>ed</a:t>
            </a:r>
            <a:r>
              <a:rPr lang="en-US" sz="2000" spc="-25" dirty="0">
                <a:solidFill>
                  <a:prstClr val="black"/>
                </a:solidFill>
                <a:latin typeface="Georgia" panose="02040502050405020303" pitchFamily="18" charset="0"/>
                <a:cs typeface="Calibri"/>
              </a:rPr>
              <a:t> </a:t>
            </a:r>
            <a:r>
              <a:rPr lang="en-US" sz="2000" dirty="0">
                <a:solidFill>
                  <a:prstClr val="black"/>
                </a:solidFill>
                <a:latin typeface="Georgia" panose="02040502050405020303" pitchFamily="18" charset="0"/>
                <a:cs typeface="Calibri"/>
              </a:rPr>
              <a:t>acces</a:t>
            </a:r>
            <a:r>
              <a:rPr lang="en-US" sz="2000" spc="5" dirty="0">
                <a:solidFill>
                  <a:prstClr val="black"/>
                </a:solidFill>
                <a:latin typeface="Georgia" panose="02040502050405020303" pitchFamily="18" charset="0"/>
                <a:cs typeface="Calibri"/>
              </a:rPr>
              <a:t>s</a:t>
            </a:r>
            <a:r>
              <a:rPr lang="en-US" sz="2000" spc="-45" dirty="0">
                <a:solidFill>
                  <a:prstClr val="black"/>
                </a:solidFill>
                <a:latin typeface="Georgia" panose="02040502050405020303" pitchFamily="18" charset="0"/>
                <a:cs typeface="Calibri"/>
              </a:rPr>
              <a:t>/</a:t>
            </a:r>
            <a:r>
              <a:rPr lang="en-US" sz="2000" spc="-50" dirty="0">
                <a:solidFill>
                  <a:prstClr val="black"/>
                </a:solidFill>
                <a:latin typeface="Georgia" panose="02040502050405020303" pitchFamily="18" charset="0"/>
                <a:cs typeface="Calibri"/>
              </a:rPr>
              <a:t>e</a:t>
            </a:r>
            <a:r>
              <a:rPr lang="en-US" sz="2000" spc="-5" dirty="0">
                <a:solidFill>
                  <a:prstClr val="black"/>
                </a:solidFill>
                <a:latin typeface="Georgia" panose="02040502050405020303" pitchFamily="18" charset="0"/>
                <a:cs typeface="Calibri"/>
              </a:rPr>
              <a:t>x</a:t>
            </a:r>
            <a:r>
              <a:rPr lang="en-US" sz="2000" spc="-15" dirty="0">
                <a:solidFill>
                  <a:prstClr val="black"/>
                </a:solidFill>
                <a:latin typeface="Georgia" panose="02040502050405020303" pitchFamily="18" charset="0"/>
                <a:cs typeface="Calibri"/>
              </a:rPr>
              <a:t>p</a:t>
            </a:r>
            <a:r>
              <a:rPr lang="en-US" sz="2000" spc="-5" dirty="0">
                <a:solidFill>
                  <a:prstClr val="black"/>
                </a:solidFill>
                <a:latin typeface="Georgia" panose="02040502050405020303" pitchFamily="18" charset="0"/>
                <a:cs typeface="Calibri"/>
              </a:rPr>
              <a:t>osu</a:t>
            </a:r>
            <a:r>
              <a:rPr lang="en-US" sz="2000" spc="-35" dirty="0">
                <a:solidFill>
                  <a:prstClr val="black"/>
                </a:solidFill>
                <a:latin typeface="Georgia" panose="02040502050405020303" pitchFamily="18" charset="0"/>
                <a:cs typeface="Calibri"/>
              </a:rPr>
              <a:t>r</a:t>
            </a:r>
            <a:r>
              <a:rPr lang="en-US" sz="2000" dirty="0">
                <a:solidFill>
                  <a:prstClr val="black"/>
                </a:solidFill>
                <a:latin typeface="Georgia" panose="02040502050405020303" pitchFamily="18" charset="0"/>
                <a:cs typeface="Calibri"/>
              </a:rPr>
              <a:t>e</a:t>
            </a:r>
            <a:r>
              <a:rPr lang="en-US" sz="2000" spc="-50" dirty="0">
                <a:solidFill>
                  <a:prstClr val="black"/>
                </a:solidFill>
                <a:latin typeface="Georgia" panose="02040502050405020303" pitchFamily="18" charset="0"/>
                <a:cs typeface="Calibri"/>
              </a:rPr>
              <a:t> </a:t>
            </a:r>
            <a:br>
              <a:rPr lang="en-US" sz="2000" spc="-50" dirty="0">
                <a:solidFill>
                  <a:prstClr val="black"/>
                </a:solidFill>
                <a:latin typeface="Georgia" panose="02040502050405020303" pitchFamily="18" charset="0"/>
                <a:cs typeface="Calibri"/>
              </a:rPr>
            </a:br>
            <a:r>
              <a:rPr lang="en-US" sz="2000" spc="-25" dirty="0">
                <a:solidFill>
                  <a:prstClr val="black"/>
                </a:solidFill>
                <a:latin typeface="Georgia" panose="02040502050405020303" pitchFamily="18" charset="0"/>
                <a:cs typeface="Calibri"/>
              </a:rPr>
              <a:t>t</a:t>
            </a:r>
            <a:r>
              <a:rPr lang="en-US" sz="2000" dirty="0">
                <a:solidFill>
                  <a:prstClr val="black"/>
                </a:solidFill>
                <a:latin typeface="Georgia" panose="02040502050405020303" pitchFamily="18" charset="0"/>
                <a:cs typeface="Calibri"/>
              </a:rPr>
              <a:t>o </a:t>
            </a:r>
            <a:r>
              <a:rPr lang="en-US" sz="2000" spc="-5" dirty="0">
                <a:solidFill>
                  <a:prstClr val="black"/>
                </a:solidFill>
                <a:latin typeface="Georgia" panose="02040502050405020303" pitchFamily="18" charset="0"/>
                <a:cs typeface="Calibri"/>
              </a:rPr>
              <a:t>financing</a:t>
            </a:r>
            <a:endParaRPr lang="en-US" sz="2000" dirty="0">
              <a:solidFill>
                <a:prstClr val="black"/>
              </a:solidFill>
              <a:latin typeface="Georgia" panose="02040502050405020303" pitchFamily="18" charset="0"/>
              <a:cs typeface="Calibri"/>
            </a:endParaRPr>
          </a:p>
          <a:p>
            <a:pPr marL="812800" lvl="1" indent="-342900">
              <a:spcBef>
                <a:spcPts val="310"/>
              </a:spcBef>
              <a:buSzTx/>
              <a:buFont typeface="Wingdings" panose="05000000000000000000" pitchFamily="2" charset="2"/>
              <a:buChar char="§"/>
              <a:tabLst>
                <a:tab pos="756920" algn="l"/>
              </a:tabLst>
            </a:pPr>
            <a:r>
              <a:rPr lang="en-US" sz="2000" dirty="0">
                <a:solidFill>
                  <a:prstClr val="black"/>
                </a:solidFill>
                <a:latin typeface="Georgia" panose="02040502050405020303" pitchFamily="18" charset="0"/>
                <a:cs typeface="Calibri"/>
              </a:rPr>
              <a:t>Manual</a:t>
            </a:r>
            <a:r>
              <a:rPr lang="en-US" sz="2000" spc="-10" dirty="0">
                <a:solidFill>
                  <a:prstClr val="black"/>
                </a:solidFill>
                <a:latin typeface="Georgia" panose="02040502050405020303" pitchFamily="18" charset="0"/>
                <a:cs typeface="Calibri"/>
              </a:rPr>
              <a:t> </a:t>
            </a:r>
            <a:r>
              <a:rPr lang="en-US" sz="2000" spc="-5" dirty="0">
                <a:solidFill>
                  <a:prstClr val="black"/>
                </a:solidFill>
                <a:latin typeface="Georgia" panose="02040502050405020303" pitchFamily="18" charset="0"/>
                <a:cs typeface="Calibri"/>
              </a:rPr>
              <a:t>unde</a:t>
            </a:r>
            <a:r>
              <a:rPr lang="en-US" sz="2000" spc="15" dirty="0">
                <a:solidFill>
                  <a:prstClr val="black"/>
                </a:solidFill>
                <a:latin typeface="Georgia" panose="02040502050405020303" pitchFamily="18" charset="0"/>
                <a:cs typeface="Calibri"/>
              </a:rPr>
              <a:t>r</a:t>
            </a:r>
            <a:r>
              <a:rPr lang="en-US" sz="2000" dirty="0">
                <a:solidFill>
                  <a:prstClr val="black"/>
                </a:solidFill>
                <a:latin typeface="Georgia" panose="02040502050405020303" pitchFamily="18" charset="0"/>
                <a:cs typeface="Calibri"/>
              </a:rPr>
              <a:t>writi</a:t>
            </a:r>
            <a:r>
              <a:rPr lang="en-US" sz="2000" spc="5" dirty="0">
                <a:solidFill>
                  <a:prstClr val="black"/>
                </a:solidFill>
                <a:latin typeface="Georgia" panose="02040502050405020303" pitchFamily="18" charset="0"/>
                <a:cs typeface="Calibri"/>
              </a:rPr>
              <a:t>n</a:t>
            </a:r>
            <a:r>
              <a:rPr lang="en-US" sz="2000" dirty="0">
                <a:solidFill>
                  <a:prstClr val="black"/>
                </a:solidFill>
                <a:latin typeface="Georgia" panose="02040502050405020303" pitchFamily="18" charset="0"/>
                <a:cs typeface="Calibri"/>
              </a:rPr>
              <a:t>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294" y="3382922"/>
            <a:ext cx="4526538" cy="3009368"/>
          </a:xfrm>
          <a:prstGeom prst="rect">
            <a:avLst/>
          </a:prstGeom>
        </p:spPr>
      </p:pic>
    </p:spTree>
    <p:extLst>
      <p:ext uri="{BB962C8B-B14F-4D97-AF65-F5344CB8AC3E}">
        <p14:creationId xmlns:p14="http://schemas.microsoft.com/office/powerpoint/2010/main" val="96971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Benefit from a HomeReady Mortgage?</a:t>
            </a:r>
          </a:p>
        </p:txBody>
      </p:sp>
      <p:sp>
        <p:nvSpPr>
          <p:cNvPr id="3" name="Content Placeholder 2"/>
          <p:cNvSpPr>
            <a:spLocks noGrp="1"/>
          </p:cNvSpPr>
          <p:nvPr>
            <p:ph idx="1"/>
          </p:nvPr>
        </p:nvSpPr>
        <p:spPr>
          <a:xfrm>
            <a:off x="2734882" y="1810512"/>
            <a:ext cx="6207950" cy="4517136"/>
          </a:xfrm>
        </p:spPr>
        <p:txBody>
          <a:bodyPr/>
          <a:lstStyle/>
          <a:p>
            <a:pPr marL="342900" indent="-342900">
              <a:buFont typeface="Wingdings" panose="05000000000000000000" pitchFamily="2" charset="2"/>
              <a:buChar char="§"/>
            </a:pPr>
            <a:r>
              <a:rPr lang="en-US" sz="2000" dirty="0">
                <a:latin typeface="Georgia" panose="02040502050405020303" pitchFamily="18" charset="0"/>
              </a:rPr>
              <a:t>Buyers who need </a:t>
            </a:r>
            <a:r>
              <a:rPr lang="en-US" sz="2000" b="1" dirty="0">
                <a:latin typeface="Georgia" panose="02040502050405020303" pitchFamily="18" charset="0"/>
              </a:rPr>
              <a:t>flexibility</a:t>
            </a:r>
            <a:r>
              <a:rPr lang="en-US" sz="2000" dirty="0">
                <a:latin typeface="Georgia" panose="02040502050405020303" pitchFamily="18" charset="0"/>
              </a:rPr>
              <a:t> with down payment </a:t>
            </a:r>
          </a:p>
          <a:p>
            <a:pPr marL="342900" indent="-342900">
              <a:buFont typeface="Wingdings" panose="05000000000000000000" pitchFamily="2" charset="2"/>
              <a:buChar char="§"/>
            </a:pPr>
            <a:r>
              <a:rPr lang="en-US" sz="2000" dirty="0">
                <a:latin typeface="Georgia" panose="02040502050405020303" pitchFamily="18" charset="0"/>
              </a:rPr>
              <a:t>Homeowners who want to refinance to </a:t>
            </a:r>
            <a:r>
              <a:rPr lang="en-US" sz="2000" b="1" dirty="0">
                <a:latin typeface="Georgia" panose="02040502050405020303" pitchFamily="18" charset="0"/>
              </a:rPr>
              <a:t>lower</a:t>
            </a:r>
            <a:r>
              <a:rPr lang="en-US" sz="2000" dirty="0">
                <a:latin typeface="Georgia" panose="02040502050405020303" pitchFamily="18" charset="0"/>
              </a:rPr>
              <a:t>  monthly payments</a:t>
            </a:r>
          </a:p>
          <a:p>
            <a:pPr marL="342900" indent="-342900">
              <a:buFont typeface="Wingdings" panose="05000000000000000000" pitchFamily="2" charset="2"/>
              <a:buChar char="§"/>
            </a:pPr>
            <a:r>
              <a:rPr lang="en-US" sz="2000" dirty="0">
                <a:latin typeface="Georgia" panose="02040502050405020303" pitchFamily="18" charset="0"/>
              </a:rPr>
              <a:t>American Indian, Alaskan or Hawaiian Native </a:t>
            </a:r>
            <a:r>
              <a:rPr lang="en-US" sz="2000" b="1" dirty="0">
                <a:latin typeface="Georgia" panose="02040502050405020303" pitchFamily="18" charset="0"/>
              </a:rPr>
              <a:t>(Buyers do not have to be members of a federally recognized tribe)</a:t>
            </a:r>
          </a:p>
          <a:p>
            <a:pPr marL="342900" indent="-342900">
              <a:buFont typeface="Wingdings" panose="05000000000000000000" pitchFamily="2" charset="2"/>
              <a:buChar char="§"/>
            </a:pPr>
            <a:r>
              <a:rPr lang="en-US" sz="2000" dirty="0">
                <a:latin typeface="Georgia" panose="02040502050405020303" pitchFamily="18" charset="0"/>
              </a:rPr>
              <a:t>Borrowers who meet </a:t>
            </a:r>
            <a:r>
              <a:rPr lang="en-US" sz="2000" b="1" dirty="0">
                <a:latin typeface="Georgia" panose="02040502050405020303" pitchFamily="18" charset="0"/>
              </a:rPr>
              <a:t>income eligibility</a:t>
            </a:r>
            <a:r>
              <a:rPr lang="en-US" sz="2000" dirty="0">
                <a:latin typeface="Georgia" panose="02040502050405020303" pitchFamily="18" charset="0"/>
              </a:rPr>
              <a:t> as follows:</a:t>
            </a:r>
          </a:p>
        </p:txBody>
      </p:sp>
      <p:sp>
        <p:nvSpPr>
          <p:cNvPr id="4" name="Footer Placeholder 3"/>
          <p:cNvSpPr>
            <a:spLocks noGrp="1"/>
          </p:cNvSpPr>
          <p:nvPr>
            <p:ph type="ftr" sz="quarter" idx="11"/>
          </p:nvPr>
        </p:nvSpPr>
        <p:spPr/>
        <p:txBody>
          <a:bodyPr/>
          <a:lstStyle/>
          <a:p>
            <a:pPr fontAlgn="base">
              <a:spcBef>
                <a:spcPct val="0"/>
              </a:spcBef>
              <a:spcAft>
                <a:spcPct val="0"/>
              </a:spcAft>
            </a:pPr>
            <a:r>
              <a:rPr lang="en-US" dirty="0"/>
              <a:t>HomeReady Mortgage</a:t>
            </a:r>
          </a:p>
        </p:txBody>
      </p:sp>
      <p:graphicFrame>
        <p:nvGraphicFramePr>
          <p:cNvPr id="5" name="Table 4"/>
          <p:cNvGraphicFramePr>
            <a:graphicFrameLocks noGrp="1"/>
          </p:cNvGraphicFramePr>
          <p:nvPr>
            <p:extLst>
              <p:ext uri="{D42A27DB-BD31-4B8C-83A1-F6EECF244321}">
                <p14:modId xmlns:p14="http://schemas.microsoft.com/office/powerpoint/2010/main" val="1936777134"/>
              </p:ext>
            </p:extLst>
          </p:nvPr>
        </p:nvGraphicFramePr>
        <p:xfrm>
          <a:off x="3138846" y="4781412"/>
          <a:ext cx="5400022" cy="1465724"/>
        </p:xfrm>
        <a:graphic>
          <a:graphicData uri="http://schemas.openxmlformats.org/drawingml/2006/table">
            <a:tbl>
              <a:tblPr firstRow="1" bandRow="1">
                <a:tableStyleId>{7DF18680-E054-41AD-8BC1-D1AEF772440D}</a:tableStyleId>
              </a:tblPr>
              <a:tblGrid>
                <a:gridCol w="2700011">
                  <a:extLst>
                    <a:ext uri="{9D8B030D-6E8A-4147-A177-3AD203B41FA5}">
                      <a16:colId xmlns:a16="http://schemas.microsoft.com/office/drawing/2014/main" val="20000"/>
                    </a:ext>
                  </a:extLst>
                </a:gridCol>
                <a:gridCol w="2700011">
                  <a:extLst>
                    <a:ext uri="{9D8B030D-6E8A-4147-A177-3AD203B41FA5}">
                      <a16:colId xmlns:a16="http://schemas.microsoft.com/office/drawing/2014/main" val="20001"/>
                    </a:ext>
                  </a:extLst>
                </a:gridCol>
              </a:tblGrid>
              <a:tr h="564609">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a:t>Area Type</a:t>
                      </a:r>
                      <a:endParaRPr lang="en-US" sz="1600" b="1" dirty="0">
                        <a:solidFill>
                          <a:schemeClr val="bg1"/>
                        </a:solidFill>
                        <a:latin typeface="Calibri" panose="020F0502020204030204" pitchFamily="34" charset="0"/>
                      </a:endParaRPr>
                    </a:p>
                  </a:txBody>
                  <a:tcPr marL="95900" marR="95900" marT="47950" marB="47950" anchor="ctr"/>
                </a:tc>
                <a:tc>
                  <a:txBody>
                    <a:bodyPr/>
                    <a:lstStyle/>
                    <a:p>
                      <a:pPr algn="ctr">
                        <a:spcBef>
                          <a:spcPts val="0"/>
                        </a:spcBef>
                      </a:pPr>
                      <a:r>
                        <a:rPr lang="en-US" sz="1600" dirty="0"/>
                        <a:t>Percentage</a:t>
                      </a:r>
                      <a:r>
                        <a:rPr lang="en-US" sz="1600" baseline="0" dirty="0"/>
                        <a:t> of </a:t>
                      </a:r>
                      <a:r>
                        <a:rPr lang="en-US" sz="1600" dirty="0"/>
                        <a:t>Area Median Income (AMI)</a:t>
                      </a:r>
                      <a:endParaRPr lang="en-US" sz="1600" b="1" dirty="0">
                        <a:solidFill>
                          <a:schemeClr val="bg1"/>
                        </a:solidFill>
                        <a:latin typeface="Calibri" panose="020F0502020204030204" pitchFamily="34" charset="0"/>
                      </a:endParaRPr>
                    </a:p>
                  </a:txBody>
                  <a:tcPr marL="95900" marR="95900" marT="47950" marB="47950" anchor="ctr"/>
                </a:tc>
                <a:extLst>
                  <a:ext uri="{0D108BD9-81ED-4DB2-BD59-A6C34878D82A}">
                    <a16:rowId xmlns:a16="http://schemas.microsoft.com/office/drawing/2014/main" val="10000"/>
                  </a:ext>
                </a:extLst>
              </a:tr>
              <a:tr h="47749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kern="1200" dirty="0"/>
                        <a:t>Low-income census</a:t>
                      </a:r>
                      <a:r>
                        <a:rPr lang="en-US" sz="1600" kern="1200" baseline="0" dirty="0"/>
                        <a:t> tracts</a:t>
                      </a:r>
                      <a:endParaRPr lang="en-US" sz="1600" kern="1200" dirty="0">
                        <a:solidFill>
                          <a:schemeClr val="dk1"/>
                        </a:solidFill>
                        <a:latin typeface="Calibri" panose="020F0502020204030204" pitchFamily="34" charset="0"/>
                        <a:ea typeface="+mn-ea"/>
                        <a:cs typeface="+mn-cs"/>
                      </a:endParaRPr>
                    </a:p>
                  </a:txBody>
                  <a:tcPr marL="95900" marR="95900" marT="47950" marB="47950" anchor="ctr"/>
                </a:tc>
                <a:tc>
                  <a:txBody>
                    <a:bodyPr/>
                    <a:lstStyle/>
                    <a:p>
                      <a:pPr algn="ctr"/>
                      <a:r>
                        <a:rPr lang="en-US" sz="1600" dirty="0"/>
                        <a:t>No income limit</a:t>
                      </a:r>
                      <a:endParaRPr lang="en-US" sz="1600" b="1" dirty="0">
                        <a:latin typeface="Calibri" panose="020F0502020204030204" pitchFamily="34" charset="0"/>
                      </a:endParaRPr>
                    </a:p>
                  </a:txBody>
                  <a:tcPr marL="95900" marR="95900" marT="47950" marB="47950" anchor="ctr"/>
                </a:tc>
                <a:extLst>
                  <a:ext uri="{0D108BD9-81ED-4DB2-BD59-A6C34878D82A}">
                    <a16:rowId xmlns:a16="http://schemas.microsoft.com/office/drawing/2014/main" val="10001"/>
                  </a:ext>
                </a:extLst>
              </a:tr>
              <a:tr h="404654">
                <a:tc>
                  <a:txBody>
                    <a:bodyPr/>
                    <a:lstStyle/>
                    <a:p>
                      <a:pPr marL="0" algn="ctr" defTabSz="685800" rtl="0" eaLnBrk="1" latinLnBrk="0" hangingPunct="1"/>
                      <a:r>
                        <a:rPr lang="en-US" sz="1600" kern="1200" dirty="0"/>
                        <a:t>All other</a:t>
                      </a:r>
                      <a:r>
                        <a:rPr lang="en-US" sz="1600" kern="1200" baseline="0" dirty="0"/>
                        <a:t> properties</a:t>
                      </a:r>
                      <a:endParaRPr lang="en-US" sz="1600" kern="1200" dirty="0">
                        <a:solidFill>
                          <a:schemeClr val="dk1"/>
                        </a:solidFill>
                        <a:latin typeface="Calibri" panose="020F0502020204030204" pitchFamily="34" charset="0"/>
                        <a:ea typeface="+mn-ea"/>
                        <a:cs typeface="+mn-cs"/>
                      </a:endParaRPr>
                    </a:p>
                  </a:txBody>
                  <a:tcPr marL="95900" marR="95900" marT="47950" marB="4795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mn-lt"/>
                          <a:ea typeface="+mn-ea"/>
                          <a:cs typeface="+mn-cs"/>
                        </a:rPr>
                        <a:t>100%</a:t>
                      </a:r>
                      <a:endParaRPr lang="en-US" sz="1600" b="1" kern="1200" dirty="0">
                        <a:solidFill>
                          <a:schemeClr val="dk1"/>
                        </a:solidFill>
                        <a:latin typeface="Calibri" panose="020F0502020204030204" pitchFamily="34" charset="0"/>
                        <a:ea typeface="+mn-ea"/>
                        <a:cs typeface="+mn-cs"/>
                      </a:endParaRPr>
                    </a:p>
                  </a:txBody>
                  <a:tcPr marL="95900" marR="95900" marT="47950" marB="47950" anchor="ct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rotWithShape="1">
          <a:blip r:embed="rId3"/>
          <a:srcRect l="17926" t="17626" r="22949"/>
          <a:stretch/>
        </p:blipFill>
        <p:spPr>
          <a:xfrm>
            <a:off x="301752" y="1737360"/>
            <a:ext cx="2204581" cy="4509776"/>
          </a:xfrm>
          <a:prstGeom prst="rect">
            <a:avLst/>
          </a:prstGeom>
          <a:effectLst/>
        </p:spPr>
      </p:pic>
    </p:spTree>
    <p:extLst>
      <p:ext uri="{BB962C8B-B14F-4D97-AF65-F5344CB8AC3E}">
        <p14:creationId xmlns:p14="http://schemas.microsoft.com/office/powerpoint/2010/main" val="4071717289"/>
      </p:ext>
    </p:extLst>
  </p:cSld>
  <p:clrMapOvr>
    <a:masterClrMapping/>
  </p:clrMapOvr>
</p:sld>
</file>

<file path=ppt/theme/theme1.xml><?xml version="1.0" encoding="utf-8"?>
<a:theme xmlns:a="http://schemas.openxmlformats.org/drawingml/2006/main" name="Office Theme">
  <a:themeElements>
    <a:clrScheme name="Fannie Mae Theme">
      <a:dk1>
        <a:sysClr val="windowText" lastClr="000000"/>
      </a:dk1>
      <a:lt1>
        <a:sysClr val="window" lastClr="FFFFFF"/>
      </a:lt1>
      <a:dk2>
        <a:srgbClr val="000F2B"/>
      </a:dk2>
      <a:lt2>
        <a:srgbClr val="D9D7DC"/>
      </a:lt2>
      <a:accent1>
        <a:srgbClr val="99660F"/>
      </a:accent1>
      <a:accent2>
        <a:srgbClr val="C55147"/>
      </a:accent2>
      <a:accent3>
        <a:srgbClr val="216C2B"/>
      </a:accent3>
      <a:accent4>
        <a:srgbClr val="574A71"/>
      </a:accent4>
      <a:accent5>
        <a:srgbClr val="007697"/>
      </a:accent5>
      <a:accent6>
        <a:srgbClr val="C0540F"/>
      </a:accent6>
      <a:hlink>
        <a:srgbClr val="0563C1"/>
      </a:hlink>
      <a:folHlink>
        <a:srgbClr val="954F72"/>
      </a:folHlink>
    </a:clrScheme>
    <a:fontScheme name="Fannie Mae 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nted_deck_external" id="{3F52B676-CE63-46CC-A300-B16925626C0C}" vid="{5E427AA0-E4AB-4CBF-B878-AFD2EF4620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Printed_deck_external</Template>
  <TotalTime>0</TotalTime>
  <Words>2185</Words>
  <Application>Microsoft Office PowerPoint</Application>
  <PresentationFormat>On-screen Show (4:3)</PresentationFormat>
  <Paragraphs>209</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Georgia</vt:lpstr>
      <vt:lpstr>Times New Roman</vt:lpstr>
      <vt:lpstr>Wingdings</vt:lpstr>
      <vt:lpstr>Office Theme</vt:lpstr>
      <vt:lpstr>PowerPoint Presentation</vt:lpstr>
      <vt:lpstr>Agenda</vt:lpstr>
      <vt:lpstr>Who Is Fannie Mae and What Do We Do?</vt:lpstr>
      <vt:lpstr>What Is Duty to Serve?</vt:lpstr>
      <vt:lpstr>Who Are Fannie Mae’s Partners?</vt:lpstr>
      <vt:lpstr>Accomplishments in 2017</vt:lpstr>
      <vt:lpstr>Learning? Challenges and How Can Fannie Mae Help</vt:lpstr>
      <vt:lpstr>What Is a HomeReady Mortgage?</vt:lpstr>
      <vt:lpstr>Who Can Benefit from a HomeReady Mortgage?</vt:lpstr>
      <vt:lpstr>Summary of HomeReady Borrower Benefits </vt:lpstr>
      <vt:lpstr>Tribe Responsibility</vt:lpstr>
      <vt:lpstr>Current Tribe Partners</vt:lpstr>
      <vt:lpstr>Conduct Research Project</vt:lpstr>
      <vt:lpstr>What are other goals in 2018?</vt:lpstr>
      <vt:lpstr>Questions and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2017-09-21T14:42:16Z</dcterms:created>
  <dcterms:modified xsi:type="dcterms:W3CDTF">2018-02-06T20:28:11Z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