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8" r:id="rId3"/>
    <p:sldId id="297" r:id="rId4"/>
    <p:sldId id="298" r:id="rId5"/>
    <p:sldId id="299" r:id="rId6"/>
    <p:sldId id="300" r:id="rId7"/>
    <p:sldId id="301" r:id="rId8"/>
    <p:sldId id="302" r:id="rId9"/>
    <p:sldId id="304" r:id="rId10"/>
    <p:sldId id="305" r:id="rId11"/>
    <p:sldId id="306" r:id="rId12"/>
    <p:sldId id="307" r:id="rId13"/>
    <p:sldId id="293" r:id="rId14"/>
    <p:sldId id="28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76200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Click to add Trainer Name or Sub-Title</a:t>
            </a:r>
          </a:p>
        </p:txBody>
      </p:sp>
    </p:spTree>
    <p:extLst>
      <p:ext uri="{BB962C8B-B14F-4D97-AF65-F5344CB8AC3E}">
        <p14:creationId xmlns:p14="http://schemas.microsoft.com/office/powerpoint/2010/main" val="31653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152400" y="990600"/>
            <a:ext cx="8839200" cy="449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152400" y="1371600"/>
            <a:ext cx="88392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09600"/>
            <a:ext cx="5029200" cy="6096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9715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Art Placeholder 9"/>
          <p:cNvSpPr>
            <a:spLocks noGrp="1"/>
          </p:cNvSpPr>
          <p:nvPr>
            <p:ph type="dgm" sz="quarter" idx="10"/>
          </p:nvPr>
        </p:nvSpPr>
        <p:spPr>
          <a:xfrm>
            <a:off x="381000" y="1447800"/>
            <a:ext cx="8382000" cy="381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6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>
          <a:xfrm>
            <a:off x="381000" y="990600"/>
            <a:ext cx="8458200" cy="441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8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152400" y="1143000"/>
            <a:ext cx="8839200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1981200"/>
            <a:ext cx="2667000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38200"/>
            <a:ext cx="5410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70163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1981200"/>
            <a:ext cx="2667000" cy="2895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838200"/>
            <a:ext cx="5410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80121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202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495800"/>
            <a:ext cx="9144000" cy="76200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34000"/>
            <a:ext cx="91440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www.RTHawkHousing.com</a:t>
            </a:r>
          </a:p>
        </p:txBody>
      </p:sp>
    </p:spTree>
    <p:extLst>
      <p:ext uri="{BB962C8B-B14F-4D97-AF65-F5344CB8AC3E}">
        <p14:creationId xmlns:p14="http://schemas.microsoft.com/office/powerpoint/2010/main" val="15877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8600" y="685800"/>
            <a:ext cx="19050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914400"/>
            <a:ext cx="6553200" cy="457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362200"/>
            <a:ext cx="1905000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429000"/>
            <a:ext cx="1905000" cy="25146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89301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410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600" y="1600200"/>
            <a:ext cx="8763000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410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6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19400"/>
            <a:ext cx="8610600" cy="762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93031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620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581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343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4114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64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2390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40125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text or object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137160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3115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text or object</a:t>
            </a:r>
          </a:p>
        </p:txBody>
      </p:sp>
    </p:spTree>
    <p:extLst>
      <p:ext uri="{BB962C8B-B14F-4D97-AF65-F5344CB8AC3E}">
        <p14:creationId xmlns:p14="http://schemas.microsoft.com/office/powerpoint/2010/main" val="15012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3400" y="990600"/>
            <a:ext cx="8229600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8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763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901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62" r:id="rId4"/>
    <p:sldLayoutId id="2147483663" r:id="rId5"/>
    <p:sldLayoutId id="2147483650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5" r:id="rId16"/>
    <p:sldLayoutId id="2147483666" r:id="rId17"/>
    <p:sldLayoutId id="2147483664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191" y="4267200"/>
            <a:ext cx="9144000" cy="11430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Homeownership Using </a:t>
            </a:r>
            <a:br>
              <a:rPr lang="en-US" sz="32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 Income Housing Tax Credits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5A78DB-A279-46EF-837A-BA3E1FD68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3191" y="5410200"/>
            <a:ext cx="91440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Robin Thorne, Vice President</a:t>
            </a:r>
          </a:p>
          <a:p>
            <a:r>
              <a:rPr lang="en-US" sz="2400" dirty="0"/>
              <a:t>Training &amp;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353593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5814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 with late rent payments 33% of the time</a:t>
            </a:r>
          </a:p>
          <a:p>
            <a:pPr>
              <a:spcBef>
                <a:spcPts val="0"/>
              </a:spcBef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On-time rent:			12,000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inspections:	  3,400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On-time re-certifications:	  </a:t>
            </a:r>
            <a:r>
              <a:rPr lang="en-US" sz="2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credits:			16,900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5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048000"/>
          </a:xfrm>
        </p:spPr>
        <p:txBody>
          <a:bodyPr/>
          <a:lstStyle/>
          <a:p>
            <a:pPr marL="0" lvl="1"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purchase price for the not so perfect tenant</a:t>
            </a:r>
          </a:p>
          <a:p>
            <a:pPr marL="0" lvl="1">
              <a:buNone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Bedroom:		$26,250 – 16,900 = $  9,350</a:t>
            </a:r>
          </a:p>
          <a:p>
            <a:pPr marL="0" lvl="1"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Bedroom:		$27,562 – 16,900 = $10,662</a:t>
            </a:r>
          </a:p>
          <a:p>
            <a:pPr marL="0" lvl="1"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Bedroom:		$28,940 – 16,900 = $12,040</a:t>
            </a:r>
          </a:p>
          <a:p>
            <a:pPr marL="0" lvl="1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8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048000"/>
          </a:xfrm>
        </p:spPr>
        <p:txBody>
          <a:bodyPr>
            <a:normAutofit lnSpcReduction="10000"/>
          </a:bodyPr>
          <a:lstStyle/>
          <a:p>
            <a:pPr marL="0" lvl="1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credits are a win-win situation</a:t>
            </a:r>
          </a:p>
          <a:p>
            <a:pPr marL="0" lvl="1">
              <a:buNone/>
              <a:defRPr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2" indent="-342900">
              <a:defRPr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Rewards tenants for good behavior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2" indent="-342900">
              <a:defRPr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LCO stay in compliance with tax credit program</a:t>
            </a:r>
          </a:p>
          <a:p>
            <a:pPr marL="0" lvl="1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9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6106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895600"/>
            <a:ext cx="4572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Robin Thorne</a:t>
            </a:r>
          </a:p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robin@rthawkhousing.com</a:t>
            </a:r>
          </a:p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727-808-4066</a:t>
            </a:r>
          </a:p>
        </p:txBody>
      </p:sp>
    </p:spTree>
    <p:extLst>
      <p:ext uri="{BB962C8B-B14F-4D97-AF65-F5344CB8AC3E}">
        <p14:creationId xmlns:p14="http://schemas.microsoft.com/office/powerpoint/2010/main" val="354080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762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410200"/>
            <a:ext cx="9144000" cy="762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www.RTHawkHousing.com</a:t>
            </a:r>
          </a:p>
        </p:txBody>
      </p:sp>
    </p:spTree>
    <p:extLst>
      <p:ext uri="{BB962C8B-B14F-4D97-AF65-F5344CB8AC3E}">
        <p14:creationId xmlns:p14="http://schemas.microsoft.com/office/powerpoint/2010/main" val="162629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0CD39C-8FE0-402B-BABA-483298B979EB}"/>
              </a:ext>
            </a:extLst>
          </p:cNvPr>
          <p:cNvSpPr/>
          <p:nvPr/>
        </p:nvSpPr>
        <p:spPr>
          <a:xfrm>
            <a:off x="762000" y="914400"/>
            <a:ext cx="6934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Tax Credits to Homeownership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5C7A3A-249B-4691-80F6-5807A73F772A}"/>
              </a:ext>
            </a:extLst>
          </p:cNvPr>
          <p:cNvSpPr/>
          <p:nvPr/>
        </p:nvSpPr>
        <p:spPr>
          <a:xfrm>
            <a:off x="838200" y="1874729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Trust land / fee land</a:t>
            </a:r>
          </a:p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TDHE or Tribe involvement in policies / procedures</a:t>
            </a:r>
          </a:p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Reduced costs </a:t>
            </a:r>
          </a:p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 work on qualification and credit repair over time</a:t>
            </a:r>
          </a:p>
          <a:p>
            <a:pPr marL="457200" lvl="0" indent="-4572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Little or no foreclosure risk </a:t>
            </a:r>
          </a:p>
        </p:txBody>
      </p:sp>
    </p:spTree>
    <p:extLst>
      <p:ext uri="{BB962C8B-B14F-4D97-AF65-F5344CB8AC3E}">
        <p14:creationId xmlns:p14="http://schemas.microsoft.com/office/powerpoint/2010/main" val="54518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C1CC-1550-4DC8-A5EE-1FD7F514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762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 with Numbers – Individual Mortgage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77FC-54F4-4848-9D95-3A83BE1AB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Price for a House - 		$135,000</a:t>
            </a:r>
          </a:p>
          <a:p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Less: Down Payment Assistance - 	$  13,500</a:t>
            </a:r>
          </a:p>
          <a:p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Financing Needed - 		       $121,500</a:t>
            </a:r>
          </a:p>
          <a:p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assuming 30 year term/amortization and 4.5% interest rate - ~$615 per month</a:t>
            </a:r>
          </a:p>
          <a:p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paid for the house in year 30 - ~$222,000</a:t>
            </a:r>
          </a:p>
          <a:p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really own the home?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7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A26B-88CB-4888-89F6-96EEBA1B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51" y="838200"/>
            <a:ext cx="7620000" cy="9144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Credits to Homeownership 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0145-7C5F-40B5-8FAD-028203811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rental for first 15 years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Tenants must initially income qualify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may increase over time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15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to Homeownership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Rental Stock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6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10FA-9F3D-42BC-B57F-8E9DA9D2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Best Practices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261F-0C84-4AF1-85C5-E0365FB9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862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 existing good tenants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homeownership waiting list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policies at the beginning of the project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about the LIHTC to homeownership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status report to tenants wanting to be homebuyers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Homeownership training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8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887-3A85-4E26-971D-F312B8C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10668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0BDE-0686-4501-BCB6-D3FAA6628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Credits – used to reduce the final price of the home at the end of the 15 year rental period</a:t>
            </a:r>
            <a:b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credits monthly for on-time rent payments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credits for each successful inspection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credits for completing annual re-certifications 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8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2741-9B6F-4D02-88FF-EC8E0D9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7620000" cy="12192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EA65-D73F-41CB-B8D5-C4A1C6A6A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Price for Houses</a:t>
            </a:r>
          </a:p>
          <a:p>
            <a:pPr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Bedroom :			$26,250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Bedroom:			$27,562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Bedroom:			$28,940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0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tenant residing in unit for 15 years</a:t>
            </a:r>
          </a:p>
          <a:p>
            <a:pPr>
              <a:spcBef>
                <a:spcPts val="0"/>
              </a:spcBef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On-time rent:			18,000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inspections:	  3,400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On-time re-certifications:	  </a:t>
            </a:r>
            <a:r>
              <a:rPr lang="en-US" sz="2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credits:			22,900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6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4A25-5CC2-40F1-82F0-51B9EFFF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7620000" cy="914400"/>
          </a:xfrm>
        </p:spPr>
        <p:txBody>
          <a:bodyPr>
            <a:normAutofit fontScale="90000"/>
          </a:bodyPr>
          <a:lstStyle/>
          <a:p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Lac Courte Oreilles Housing Authority</a:t>
            </a:r>
            <a:b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E726-EAEB-459B-B0AE-7C89D458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purchase price for the perfect tenant</a:t>
            </a:r>
          </a:p>
          <a:p>
            <a:pPr>
              <a:spcBef>
                <a:spcPts val="0"/>
              </a:spcBef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Bedroom:	$26,250 – 22,900 = $3,350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Bedroom:	$27,562 – 22,900 = $4,662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Bedroom:	$28,940 – 22,900 = $6,040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5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525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Homeownership Using  Low Income Housing Tax Credits </vt:lpstr>
      <vt:lpstr>PowerPoint Presentation</vt:lpstr>
      <vt:lpstr>Fun with Numbers – Individual Mortgage </vt:lpstr>
      <vt:lpstr>Tax Credits to Homeownership  </vt:lpstr>
      <vt:lpstr>Examples of Best Practices </vt:lpstr>
      <vt:lpstr>Case Study – Lac Courte Oreilles Housing Authority </vt:lpstr>
      <vt:lpstr>Case Study – Lac Courte Oreilles Housing Authority </vt:lpstr>
      <vt:lpstr> Case Study – Lac Courte Oreilles Housing Authority </vt:lpstr>
      <vt:lpstr> Case Study – Lac Courte Oreilles Housing Authority </vt:lpstr>
      <vt:lpstr> Case Study – Lac Courte Oreilles Housing Authority </vt:lpstr>
      <vt:lpstr> Case Study – Lac Courte Oreilles Housing Authority </vt:lpstr>
      <vt:lpstr> Case Study – Lac Courte Oreilles Housing Authority 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Mitchell</dc:creator>
  <cp:lastModifiedBy>Linda Russ-Niezgodzki</cp:lastModifiedBy>
  <cp:revision>19</cp:revision>
  <cp:lastPrinted>2019-09-16T02:35:40Z</cp:lastPrinted>
  <dcterms:created xsi:type="dcterms:W3CDTF">2019-04-12T01:10:54Z</dcterms:created>
  <dcterms:modified xsi:type="dcterms:W3CDTF">2020-01-14T20:34:02Z</dcterms:modified>
</cp:coreProperties>
</file>